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96" r:id="rId2"/>
    <p:sldId id="298" r:id="rId3"/>
    <p:sldId id="299" r:id="rId4"/>
    <p:sldId id="300" r:id="rId5"/>
    <p:sldId id="30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0960D-A3AA-4A36-8819-ACD2D38DDFC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8FAAE5-F6B5-4C33-909E-6CAFA4A76293}">
      <dgm:prSet/>
      <dgm:spPr/>
      <dgm:t>
        <a:bodyPr/>
        <a:lstStyle/>
        <a:p>
          <a:pPr rtl="0"/>
          <a:r>
            <a:rPr lang="ru-RU" smtClean="0"/>
            <a:t>Волокнистые (текстильные) материалы</a:t>
          </a:r>
          <a:endParaRPr lang="ru-RU"/>
        </a:p>
      </dgm:t>
    </dgm:pt>
    <dgm:pt modelId="{8F211A15-503D-4B04-B2DA-BAB6CB6F1609}" type="parTrans" cxnId="{8D3839D6-913A-47D2-A126-6A57C1C10E98}">
      <dgm:prSet/>
      <dgm:spPr/>
      <dgm:t>
        <a:bodyPr/>
        <a:lstStyle/>
        <a:p>
          <a:endParaRPr lang="ru-RU"/>
        </a:p>
      </dgm:t>
    </dgm:pt>
    <dgm:pt modelId="{B8E52125-6541-49DC-A32F-FF56C43A262A}" type="sibTrans" cxnId="{8D3839D6-913A-47D2-A126-6A57C1C10E98}">
      <dgm:prSet/>
      <dgm:spPr/>
      <dgm:t>
        <a:bodyPr/>
        <a:lstStyle/>
        <a:p>
          <a:endParaRPr lang="ru-RU"/>
        </a:p>
      </dgm:t>
    </dgm:pt>
    <dgm:pt modelId="{5987E3BC-FDC8-48F4-B815-9D53B958AFCD}">
      <dgm:prSet/>
      <dgm:spPr/>
      <dgm:t>
        <a:bodyPr/>
        <a:lstStyle/>
        <a:p>
          <a:pPr rtl="0"/>
          <a:r>
            <a:rPr lang="ru-RU" smtClean="0"/>
            <a:t>Ткань</a:t>
          </a:r>
          <a:endParaRPr lang="ru-RU"/>
        </a:p>
      </dgm:t>
    </dgm:pt>
    <dgm:pt modelId="{53E78D0E-B45F-4DB1-BA06-A20EE13675FC}" type="parTrans" cxnId="{F78B7500-EE80-4BB0-80F3-8EABED0322F3}">
      <dgm:prSet/>
      <dgm:spPr/>
      <dgm:t>
        <a:bodyPr/>
        <a:lstStyle/>
        <a:p>
          <a:endParaRPr lang="ru-RU"/>
        </a:p>
      </dgm:t>
    </dgm:pt>
    <dgm:pt modelId="{1C558FDA-D603-4021-802A-86A4B24B3A9D}" type="sibTrans" cxnId="{F78B7500-EE80-4BB0-80F3-8EABED0322F3}">
      <dgm:prSet/>
      <dgm:spPr/>
      <dgm:t>
        <a:bodyPr/>
        <a:lstStyle/>
        <a:p>
          <a:endParaRPr lang="ru-RU"/>
        </a:p>
      </dgm:t>
    </dgm:pt>
    <dgm:pt modelId="{91E55743-E637-49AA-AE3F-39B5438585B5}">
      <dgm:prSet/>
      <dgm:spPr/>
      <dgm:t>
        <a:bodyPr/>
        <a:lstStyle/>
        <a:p>
          <a:pPr rtl="0"/>
          <a:r>
            <a:rPr lang="ru-RU" smtClean="0"/>
            <a:t>Корд</a:t>
          </a:r>
          <a:endParaRPr lang="ru-RU"/>
        </a:p>
      </dgm:t>
    </dgm:pt>
    <dgm:pt modelId="{C1D40714-2475-43E6-800E-5AEA2214F5EF}" type="parTrans" cxnId="{AD68580C-80C6-448B-B009-B2B1CB712FC4}">
      <dgm:prSet/>
      <dgm:spPr/>
      <dgm:t>
        <a:bodyPr/>
        <a:lstStyle/>
        <a:p>
          <a:endParaRPr lang="ru-RU"/>
        </a:p>
      </dgm:t>
    </dgm:pt>
    <dgm:pt modelId="{EEDC0515-4144-41F3-A24C-2C62855D15B5}" type="sibTrans" cxnId="{AD68580C-80C6-448B-B009-B2B1CB712FC4}">
      <dgm:prSet/>
      <dgm:spPr/>
      <dgm:t>
        <a:bodyPr/>
        <a:lstStyle/>
        <a:p>
          <a:endParaRPr lang="ru-RU"/>
        </a:p>
      </dgm:t>
    </dgm:pt>
    <dgm:pt modelId="{10725BC8-F08A-4074-9D9E-982E209D1C8C}">
      <dgm:prSet/>
      <dgm:spPr/>
      <dgm:t>
        <a:bodyPr/>
        <a:lstStyle/>
        <a:p>
          <a:pPr rtl="0"/>
          <a:r>
            <a:rPr lang="ru-RU" smtClean="0"/>
            <a:t>Пряжа</a:t>
          </a:r>
          <a:endParaRPr lang="ru-RU"/>
        </a:p>
      </dgm:t>
    </dgm:pt>
    <dgm:pt modelId="{0C66E689-F8AA-4FD0-AE08-25182941D710}" type="parTrans" cxnId="{D75B8526-CDE2-4047-A36F-2C23FC1EEE09}">
      <dgm:prSet/>
      <dgm:spPr/>
      <dgm:t>
        <a:bodyPr/>
        <a:lstStyle/>
        <a:p>
          <a:endParaRPr lang="ru-RU"/>
        </a:p>
      </dgm:t>
    </dgm:pt>
    <dgm:pt modelId="{D19C59A3-0578-4310-A669-5F274A7451B1}" type="sibTrans" cxnId="{D75B8526-CDE2-4047-A36F-2C23FC1EEE09}">
      <dgm:prSet/>
      <dgm:spPr/>
      <dgm:t>
        <a:bodyPr/>
        <a:lstStyle/>
        <a:p>
          <a:endParaRPr lang="ru-RU"/>
        </a:p>
      </dgm:t>
    </dgm:pt>
    <dgm:pt modelId="{8655B57E-1F9D-4122-83B4-09D6C93458B6}">
      <dgm:prSet/>
      <dgm:spPr/>
      <dgm:t>
        <a:bodyPr/>
        <a:lstStyle/>
        <a:p>
          <a:pPr rtl="0"/>
          <a:r>
            <a:rPr lang="ru-RU" smtClean="0"/>
            <a:t>Нити</a:t>
          </a:r>
          <a:endParaRPr lang="ru-RU"/>
        </a:p>
      </dgm:t>
    </dgm:pt>
    <dgm:pt modelId="{3F937F6D-F1E1-4E5F-A304-D93C6B97DE41}" type="parTrans" cxnId="{558AB5EF-A0F9-45C2-B6F5-6D1F97397F84}">
      <dgm:prSet/>
      <dgm:spPr/>
      <dgm:t>
        <a:bodyPr/>
        <a:lstStyle/>
        <a:p>
          <a:endParaRPr lang="ru-RU"/>
        </a:p>
      </dgm:t>
    </dgm:pt>
    <dgm:pt modelId="{426B77DD-9698-42EC-9BCA-9AE8193FC16E}" type="sibTrans" cxnId="{558AB5EF-A0F9-45C2-B6F5-6D1F97397F84}">
      <dgm:prSet/>
      <dgm:spPr/>
      <dgm:t>
        <a:bodyPr/>
        <a:lstStyle/>
        <a:p>
          <a:endParaRPr lang="ru-RU"/>
        </a:p>
      </dgm:t>
    </dgm:pt>
    <dgm:pt modelId="{EB95D53D-DBE3-448B-B0B6-6DA8D54F402F}">
      <dgm:prSet/>
      <dgm:spPr/>
      <dgm:t>
        <a:bodyPr/>
        <a:lstStyle/>
        <a:p>
          <a:pPr rtl="0"/>
          <a:r>
            <a:rPr lang="ru-RU" smtClean="0"/>
            <a:t>Шнуры</a:t>
          </a:r>
          <a:endParaRPr lang="ru-RU"/>
        </a:p>
      </dgm:t>
    </dgm:pt>
    <dgm:pt modelId="{566BA066-5CA8-4FCE-A885-BEE61884EC73}" type="parTrans" cxnId="{15AF4FC8-A166-4F2F-9E49-8DAD450F2DCA}">
      <dgm:prSet/>
      <dgm:spPr/>
      <dgm:t>
        <a:bodyPr/>
        <a:lstStyle/>
        <a:p>
          <a:endParaRPr lang="ru-RU"/>
        </a:p>
      </dgm:t>
    </dgm:pt>
    <dgm:pt modelId="{40775057-47CE-4CC9-BD1E-8215EDF477DA}" type="sibTrans" cxnId="{15AF4FC8-A166-4F2F-9E49-8DAD450F2DCA}">
      <dgm:prSet/>
      <dgm:spPr/>
      <dgm:t>
        <a:bodyPr/>
        <a:lstStyle/>
        <a:p>
          <a:endParaRPr lang="ru-RU"/>
        </a:p>
      </dgm:t>
    </dgm:pt>
    <dgm:pt modelId="{6B4B75AB-B49A-4D43-AA0A-96C9F2FBF613}" type="pres">
      <dgm:prSet presAssocID="{F580960D-A3AA-4A36-8819-ACD2D38DDF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1DCED-18B9-4561-A569-D4BA3C9FC489}" type="pres">
      <dgm:prSet presAssocID="{F88FAAE5-F6B5-4C33-909E-6CAFA4A76293}" presName="parentLin" presStyleCnt="0"/>
      <dgm:spPr/>
    </dgm:pt>
    <dgm:pt modelId="{C0F9C867-192C-4B92-BD77-384FEE46B8E9}" type="pres">
      <dgm:prSet presAssocID="{F88FAAE5-F6B5-4C33-909E-6CAFA4A76293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AB4DA93-F3F5-43AB-A94F-119F5A24BBD9}" type="pres">
      <dgm:prSet presAssocID="{F88FAAE5-F6B5-4C33-909E-6CAFA4A762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CE7B4-592D-4E71-A9A8-230757424172}" type="pres">
      <dgm:prSet presAssocID="{F88FAAE5-F6B5-4C33-909E-6CAFA4A76293}" presName="negativeSpace" presStyleCnt="0"/>
      <dgm:spPr/>
    </dgm:pt>
    <dgm:pt modelId="{20083267-A593-4A0B-B92A-6FE9AC2DD83D}" type="pres">
      <dgm:prSet presAssocID="{F88FAAE5-F6B5-4C33-909E-6CAFA4A7629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B7500-EE80-4BB0-80F3-8EABED0322F3}" srcId="{F88FAAE5-F6B5-4C33-909E-6CAFA4A76293}" destId="{5987E3BC-FDC8-48F4-B815-9D53B958AFCD}" srcOrd="0" destOrd="0" parTransId="{53E78D0E-B45F-4DB1-BA06-A20EE13675FC}" sibTransId="{1C558FDA-D603-4021-802A-86A4B24B3A9D}"/>
    <dgm:cxn modelId="{8D3839D6-913A-47D2-A126-6A57C1C10E98}" srcId="{F580960D-A3AA-4A36-8819-ACD2D38DDFC5}" destId="{F88FAAE5-F6B5-4C33-909E-6CAFA4A76293}" srcOrd="0" destOrd="0" parTransId="{8F211A15-503D-4B04-B2DA-BAB6CB6F1609}" sibTransId="{B8E52125-6541-49DC-A32F-FF56C43A262A}"/>
    <dgm:cxn modelId="{0A041F02-796B-440B-87C9-886E79C9EA7E}" type="presOf" srcId="{10725BC8-F08A-4074-9D9E-982E209D1C8C}" destId="{20083267-A593-4A0B-B92A-6FE9AC2DD83D}" srcOrd="0" destOrd="2" presId="urn:microsoft.com/office/officeart/2005/8/layout/list1"/>
    <dgm:cxn modelId="{D75B8526-CDE2-4047-A36F-2C23FC1EEE09}" srcId="{F88FAAE5-F6B5-4C33-909E-6CAFA4A76293}" destId="{10725BC8-F08A-4074-9D9E-982E209D1C8C}" srcOrd="2" destOrd="0" parTransId="{0C66E689-F8AA-4FD0-AE08-25182941D710}" sibTransId="{D19C59A3-0578-4310-A669-5F274A7451B1}"/>
    <dgm:cxn modelId="{EA23174A-FDEA-4068-A808-1556CC7FCAD0}" type="presOf" srcId="{F580960D-A3AA-4A36-8819-ACD2D38DDFC5}" destId="{6B4B75AB-B49A-4D43-AA0A-96C9F2FBF613}" srcOrd="0" destOrd="0" presId="urn:microsoft.com/office/officeart/2005/8/layout/list1"/>
    <dgm:cxn modelId="{C4F59F7B-3972-4C28-8B1A-967EDF60A7A0}" type="presOf" srcId="{EB95D53D-DBE3-448B-B0B6-6DA8D54F402F}" destId="{20083267-A593-4A0B-B92A-6FE9AC2DD83D}" srcOrd="0" destOrd="4" presId="urn:microsoft.com/office/officeart/2005/8/layout/list1"/>
    <dgm:cxn modelId="{AD68580C-80C6-448B-B009-B2B1CB712FC4}" srcId="{F88FAAE5-F6B5-4C33-909E-6CAFA4A76293}" destId="{91E55743-E637-49AA-AE3F-39B5438585B5}" srcOrd="1" destOrd="0" parTransId="{C1D40714-2475-43E6-800E-5AEA2214F5EF}" sibTransId="{EEDC0515-4144-41F3-A24C-2C62855D15B5}"/>
    <dgm:cxn modelId="{F46E024F-0005-4EA2-A1D5-C5912E481A54}" type="presOf" srcId="{5987E3BC-FDC8-48F4-B815-9D53B958AFCD}" destId="{20083267-A593-4A0B-B92A-6FE9AC2DD83D}" srcOrd="0" destOrd="0" presId="urn:microsoft.com/office/officeart/2005/8/layout/list1"/>
    <dgm:cxn modelId="{558AB5EF-A0F9-45C2-B6F5-6D1F97397F84}" srcId="{F88FAAE5-F6B5-4C33-909E-6CAFA4A76293}" destId="{8655B57E-1F9D-4122-83B4-09D6C93458B6}" srcOrd="3" destOrd="0" parTransId="{3F937F6D-F1E1-4E5F-A304-D93C6B97DE41}" sibTransId="{426B77DD-9698-42EC-9BCA-9AE8193FC16E}"/>
    <dgm:cxn modelId="{15AF4FC8-A166-4F2F-9E49-8DAD450F2DCA}" srcId="{F88FAAE5-F6B5-4C33-909E-6CAFA4A76293}" destId="{EB95D53D-DBE3-448B-B0B6-6DA8D54F402F}" srcOrd="4" destOrd="0" parTransId="{566BA066-5CA8-4FCE-A885-BEE61884EC73}" sibTransId="{40775057-47CE-4CC9-BD1E-8215EDF477DA}"/>
    <dgm:cxn modelId="{F537D17E-9DD4-4910-870A-330B0029D60A}" type="presOf" srcId="{F88FAAE5-F6B5-4C33-909E-6CAFA4A76293}" destId="{8AB4DA93-F3F5-43AB-A94F-119F5A24BBD9}" srcOrd="1" destOrd="0" presId="urn:microsoft.com/office/officeart/2005/8/layout/list1"/>
    <dgm:cxn modelId="{2CF894CD-CC51-47DF-B412-1BF8EA9D6AD9}" type="presOf" srcId="{91E55743-E637-49AA-AE3F-39B5438585B5}" destId="{20083267-A593-4A0B-B92A-6FE9AC2DD83D}" srcOrd="0" destOrd="1" presId="urn:microsoft.com/office/officeart/2005/8/layout/list1"/>
    <dgm:cxn modelId="{BD720E11-EBE2-43C7-8346-59CFCD31BDD4}" type="presOf" srcId="{F88FAAE5-F6B5-4C33-909E-6CAFA4A76293}" destId="{C0F9C867-192C-4B92-BD77-384FEE46B8E9}" srcOrd="0" destOrd="0" presId="urn:microsoft.com/office/officeart/2005/8/layout/list1"/>
    <dgm:cxn modelId="{11349725-6053-4827-A451-CB1320183D94}" type="presOf" srcId="{8655B57E-1F9D-4122-83B4-09D6C93458B6}" destId="{20083267-A593-4A0B-B92A-6FE9AC2DD83D}" srcOrd="0" destOrd="3" presId="urn:microsoft.com/office/officeart/2005/8/layout/list1"/>
    <dgm:cxn modelId="{C4463132-DE9E-4A1E-8BA2-13FF52A74521}" type="presParOf" srcId="{6B4B75AB-B49A-4D43-AA0A-96C9F2FBF613}" destId="{68A1DCED-18B9-4561-A569-D4BA3C9FC489}" srcOrd="0" destOrd="0" presId="urn:microsoft.com/office/officeart/2005/8/layout/list1"/>
    <dgm:cxn modelId="{993B73A5-C4DD-4EE2-A000-D766C22164BF}" type="presParOf" srcId="{68A1DCED-18B9-4561-A569-D4BA3C9FC489}" destId="{C0F9C867-192C-4B92-BD77-384FEE46B8E9}" srcOrd="0" destOrd="0" presId="urn:microsoft.com/office/officeart/2005/8/layout/list1"/>
    <dgm:cxn modelId="{3A73A98D-20A7-48B8-BFCF-9AEA9D4C356A}" type="presParOf" srcId="{68A1DCED-18B9-4561-A569-D4BA3C9FC489}" destId="{8AB4DA93-F3F5-43AB-A94F-119F5A24BBD9}" srcOrd="1" destOrd="0" presId="urn:microsoft.com/office/officeart/2005/8/layout/list1"/>
    <dgm:cxn modelId="{335CA935-F7A1-44AF-8642-C103B21BE60C}" type="presParOf" srcId="{6B4B75AB-B49A-4D43-AA0A-96C9F2FBF613}" destId="{243CE7B4-592D-4E71-A9A8-230757424172}" srcOrd="1" destOrd="0" presId="urn:microsoft.com/office/officeart/2005/8/layout/list1"/>
    <dgm:cxn modelId="{1F081BC5-04C4-4CC8-84B4-9F01691F8D48}" type="presParOf" srcId="{6B4B75AB-B49A-4D43-AA0A-96C9F2FBF613}" destId="{20083267-A593-4A0B-B92A-6FE9AC2DD83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3267-A593-4A0B-B92A-6FE9AC2DD83D}">
      <dsp:nvSpPr>
        <dsp:cNvPr id="0" name=""/>
        <dsp:cNvSpPr/>
      </dsp:nvSpPr>
      <dsp:spPr>
        <a:xfrm>
          <a:off x="0" y="814957"/>
          <a:ext cx="6552728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565" tIns="395732" rIns="508565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Ткань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Корд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Пряжа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Нити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Шнуры</a:t>
          </a:r>
          <a:endParaRPr lang="ru-RU" sz="1900" kern="1200"/>
        </a:p>
      </dsp:txBody>
      <dsp:txXfrm>
        <a:off x="0" y="814957"/>
        <a:ext cx="6552728" cy="2034900"/>
      </dsp:txXfrm>
    </dsp:sp>
    <dsp:sp modelId="{8AB4DA93-F3F5-43AB-A94F-119F5A24BBD9}">
      <dsp:nvSpPr>
        <dsp:cNvPr id="0" name=""/>
        <dsp:cNvSpPr/>
      </dsp:nvSpPr>
      <dsp:spPr>
        <a:xfrm>
          <a:off x="327636" y="534517"/>
          <a:ext cx="4586909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374" tIns="0" rIns="173374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Волокнистые (текстильные) материалы</a:t>
          </a:r>
          <a:endParaRPr lang="ru-RU" sz="1900" kern="1200"/>
        </a:p>
      </dsp:txBody>
      <dsp:txXfrm>
        <a:off x="355016" y="561897"/>
        <a:ext cx="453214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9A4C-3EB6-4C4A-BC16-908DEBED8CC3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52A0B-202F-4678-A80A-E06776D14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1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D056-EC84-4C22-A6AE-69F254FBF0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E5DBD-75DF-444C-8F8E-7BF185569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2809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94B9B"/>
                </a:solidFill>
              </a:rPr>
              <a:t>ПРОФЕССИОНАЛЬНЫЙ МОДУЛЬ</a:t>
            </a:r>
            <a:endParaRPr lang="en-US" sz="3000" b="1" dirty="0" smtClean="0">
              <a:solidFill>
                <a:srgbClr val="094B9B"/>
              </a:solidFill>
            </a:endParaRPr>
          </a:p>
          <a:p>
            <a:r>
              <a:rPr lang="ru-RU" sz="3000" b="1" dirty="0" smtClean="0">
                <a:solidFill>
                  <a:srgbClr val="094B9B"/>
                </a:solidFill>
              </a:rPr>
              <a:t>«Технологические добавки для резиновых смесей для повышения адгезии к текстильной и металлической арматуре  при производстве рукавов, конвейерных лент, ремней»</a:t>
            </a:r>
          </a:p>
          <a:p>
            <a:endParaRPr lang="ru-RU" sz="3000" b="1" dirty="0">
              <a:solidFill>
                <a:srgbClr val="094B9B"/>
              </a:solidFill>
            </a:endParaRPr>
          </a:p>
          <a:p>
            <a:r>
              <a:rPr lang="ru-RU" sz="2000" b="1" dirty="0">
                <a:solidFill>
                  <a:srgbClr val="094B9B"/>
                </a:solidFill>
              </a:rPr>
              <a:t>Тема 2.2. Промоторы адгезии резиновых смесей к металлической арматуре</a:t>
            </a:r>
          </a:p>
          <a:p>
            <a:endParaRPr lang="ru-RU" sz="2000" b="1" dirty="0" smtClean="0">
              <a:solidFill>
                <a:srgbClr val="094B9B"/>
              </a:solidFill>
            </a:endParaRPr>
          </a:p>
          <a:p>
            <a:endParaRPr lang="ru-RU" sz="2000" b="1" dirty="0">
              <a:solidFill>
                <a:srgbClr val="094B9B"/>
              </a:solidFill>
            </a:endParaRPr>
          </a:p>
          <a:p>
            <a:r>
              <a:rPr lang="ru-RU" sz="1400" dirty="0" smtClean="0">
                <a:solidFill>
                  <a:srgbClr val="094B9B"/>
                </a:solidFill>
              </a:rPr>
              <a:t>Авторы:	Фомин </a:t>
            </a:r>
            <a:r>
              <a:rPr lang="ru-RU" sz="1400" dirty="0">
                <a:solidFill>
                  <a:srgbClr val="094B9B"/>
                </a:solidFill>
              </a:rPr>
              <a:t>С.В., к.т.н., доцент, проректор по УМР ФГБОУ ВПО «ВятГУ</a:t>
            </a:r>
            <a:r>
              <a:rPr lang="ru-RU" sz="1400" dirty="0" smtClean="0">
                <a:solidFill>
                  <a:srgbClr val="094B9B"/>
                </a:solidFill>
              </a:rPr>
              <a:t>»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</a:t>
            </a:r>
            <a:r>
              <a:rPr lang="ru-RU" sz="1400" dirty="0" smtClean="0">
                <a:solidFill>
                  <a:srgbClr val="094B9B"/>
                </a:solidFill>
              </a:rPr>
              <a:t>Козулин Д.А</a:t>
            </a:r>
            <a:r>
              <a:rPr lang="ru-RU" sz="1400" dirty="0">
                <a:solidFill>
                  <a:srgbClr val="094B9B"/>
                </a:solidFill>
              </a:rPr>
              <a:t>., к.х.н., заместитель декана химического факультета, доцент кафедры ХТПЭ </a:t>
            </a:r>
            <a:r>
              <a:rPr lang="ru-RU" sz="1400" dirty="0" smtClean="0">
                <a:solidFill>
                  <a:srgbClr val="094B9B"/>
                </a:solidFill>
              </a:rPr>
              <a:t>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Мансурова И.А., к.х.н., доцент, доцент кафедры ХТПЭ </a:t>
            </a:r>
            <a:r>
              <a:rPr lang="ru-RU" sz="1400" dirty="0" smtClean="0">
                <a:solidFill>
                  <a:srgbClr val="094B9B"/>
                </a:solidFill>
              </a:rPr>
              <a:t>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Бурков А.А., к.х.н., доцент кафедры ХТПЭ 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Широкова Е.С., к.х.н., доцент кафедры ХТПЭ 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Веснин Р.Л., к.х.н., </a:t>
            </a:r>
            <a:r>
              <a:rPr lang="ru-RU" sz="1400" dirty="0" err="1">
                <a:solidFill>
                  <a:srgbClr val="094B9B"/>
                </a:solidFill>
              </a:rPr>
              <a:t>и.о</a:t>
            </a:r>
            <a:r>
              <a:rPr lang="ru-RU" sz="1400" dirty="0">
                <a:solidFill>
                  <a:srgbClr val="094B9B"/>
                </a:solidFill>
              </a:rPr>
              <a:t>. зав. кафедрой кафедры ХТПЭ ВятГУ</a:t>
            </a:r>
          </a:p>
          <a:p>
            <a:r>
              <a:rPr lang="ru-RU" sz="1400" dirty="0">
                <a:solidFill>
                  <a:srgbClr val="094B9B"/>
                </a:solidFill>
              </a:rPr>
              <a:t>	Потапов Е.Э., д.х.н., профессор кафедры ХФП МИТХТ им. М.В. Ломоносова</a:t>
            </a:r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70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Армирующие материалы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051471416"/>
              </p:ext>
            </p:extLst>
          </p:nvPr>
        </p:nvGraphicFramePr>
        <p:xfrm>
          <a:off x="467544" y="675294"/>
          <a:ext cx="655272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225425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286250"/>
            <a:ext cx="25812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286250"/>
            <a:ext cx="23574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637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Армирующие материалы. Ткани, корд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42912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747594" y="2007282"/>
            <a:ext cx="288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1 – главная основа</a:t>
            </a:r>
          </a:p>
          <a:p>
            <a:pPr eaLnBrk="1" hangingPunct="1"/>
            <a:r>
              <a:rPr lang="ru-RU" altLang="ru-RU"/>
              <a:t>2 –уток</a:t>
            </a:r>
          </a:p>
          <a:p>
            <a:pPr eaLnBrk="1" hangingPunct="1"/>
            <a:r>
              <a:rPr lang="ru-RU" altLang="ru-RU"/>
              <a:t>3 – перевивочная основа</a:t>
            </a:r>
          </a:p>
        </p:txBody>
      </p:sp>
    </p:spTree>
    <p:extLst>
      <p:ext uri="{BB962C8B-B14F-4D97-AF65-F5344CB8AC3E}">
        <p14:creationId xmlns:p14="http://schemas.microsoft.com/office/powerpoint/2010/main" val="91960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5239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Схема адгезионного соединения нить-резина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052736"/>
            <a:ext cx="21732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139952" y="2564904"/>
            <a:ext cx="4662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/>
              <a:t>1 – кордная нить</a:t>
            </a:r>
          </a:p>
          <a:p>
            <a:pPr eaLnBrk="1" hangingPunct="1"/>
            <a:r>
              <a:rPr lang="ru-RU" altLang="ru-RU" dirty="0"/>
              <a:t>2 – слой </a:t>
            </a:r>
            <a:r>
              <a:rPr lang="ru-RU" altLang="ru-RU" dirty="0" err="1"/>
              <a:t>адгезива</a:t>
            </a:r>
            <a:r>
              <a:rPr lang="ru-RU" altLang="ru-RU" dirty="0"/>
              <a:t> (пропиточного состава)</a:t>
            </a:r>
          </a:p>
          <a:p>
            <a:pPr eaLnBrk="1" hangingPunct="1"/>
            <a:r>
              <a:rPr lang="ru-RU" altLang="ru-RU" dirty="0"/>
              <a:t>3- слой полимера</a:t>
            </a:r>
          </a:p>
        </p:txBody>
      </p:sp>
    </p:spTree>
    <p:extLst>
      <p:ext uri="{BB962C8B-B14F-4D97-AF65-F5344CB8AC3E}">
        <p14:creationId xmlns:p14="http://schemas.microsoft.com/office/powerpoint/2010/main" val="364794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56682" y="5229200"/>
            <a:ext cx="8219774" cy="6707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6682" y="1556792"/>
            <a:ext cx="8219774" cy="3168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2920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Документы_Фомин\!!!_УМР\Ученый совет\Ослинные уш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39189" cy="6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3648" y="475239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94B9B"/>
                </a:solidFill>
              </a:rPr>
              <a:t>Модификаторы (промоторы адгезии резины к </a:t>
            </a:r>
            <a:r>
              <a:rPr lang="ru-RU" sz="2000" b="1" dirty="0" smtClean="0">
                <a:solidFill>
                  <a:srgbClr val="094B9B"/>
                </a:solidFill>
              </a:rPr>
              <a:t>текстильным материалам)</a:t>
            </a:r>
            <a:endParaRPr lang="ru-RU" sz="2000" b="1" dirty="0">
              <a:solidFill>
                <a:srgbClr val="094B9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682" y="2685403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комплексы резорцинов и </a:t>
            </a:r>
            <a:r>
              <a:rPr lang="ru-RU" dirty="0" err="1"/>
              <a:t>гексаметилентетрамина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1026" name="Picture 2" descr="http://www.sciteclibrary.ru/ris-pr/pr281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17" y="2466459"/>
            <a:ext cx="23491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6682" y="3366559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комплексы резорцинов и </a:t>
            </a:r>
            <a:r>
              <a:rPr lang="ru-RU" dirty="0" err="1" smtClean="0"/>
              <a:t>гексаметоксиметилмеламин</a:t>
            </a:r>
            <a:r>
              <a:rPr lang="ru-RU" dirty="0" err="1"/>
              <a:t>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3299" y="1899507"/>
            <a:ext cx="7218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модифицирующие системы РУ, АРУ, РУ-ВМ, РУАЛ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4966" y="5373216"/>
            <a:ext cx="407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гексахлорпараксилол</a:t>
            </a:r>
            <a:r>
              <a:rPr lang="ru-RU" dirty="0"/>
              <a:t> (</a:t>
            </a:r>
            <a:r>
              <a:rPr lang="ru-RU" dirty="0" err="1"/>
              <a:t>Гексол</a:t>
            </a:r>
            <a:r>
              <a:rPr lang="ru-RU" dirty="0"/>
              <a:t> ЗВИ, ХПИ)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77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</TotalTime>
  <Words>118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umu_fsv</dc:creator>
  <cp:lastModifiedBy>Фомин Сергей Валерьевич</cp:lastModifiedBy>
  <cp:revision>414</cp:revision>
  <dcterms:created xsi:type="dcterms:W3CDTF">2012-01-20T13:37:48Z</dcterms:created>
  <dcterms:modified xsi:type="dcterms:W3CDTF">2015-04-01T13:24:06Z</dcterms:modified>
</cp:coreProperties>
</file>