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10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4">
  <p:sldMasterIdLst>
    <p:sldMasterId id="2147483970" r:id="rId1"/>
    <p:sldMasterId id="2147483982" r:id="rId2"/>
    <p:sldMasterId id="2147483994" r:id="rId3"/>
  </p:sldMasterIdLst>
  <p:notesMasterIdLst>
    <p:notesMasterId r:id="rId31"/>
  </p:notesMasterIdLst>
  <p:handoutMasterIdLst>
    <p:handoutMasterId r:id="rId32"/>
  </p:handoutMasterIdLst>
  <p:sldIdLst>
    <p:sldId id="330" r:id="rId4"/>
    <p:sldId id="435" r:id="rId5"/>
    <p:sldId id="466" r:id="rId6"/>
    <p:sldId id="467" r:id="rId7"/>
    <p:sldId id="468" r:id="rId8"/>
    <p:sldId id="469" r:id="rId9"/>
    <p:sldId id="432" r:id="rId10"/>
    <p:sldId id="470" r:id="rId11"/>
    <p:sldId id="439" r:id="rId12"/>
    <p:sldId id="438" r:id="rId13"/>
    <p:sldId id="436" r:id="rId14"/>
    <p:sldId id="434" r:id="rId15"/>
    <p:sldId id="444" r:id="rId16"/>
    <p:sldId id="445" r:id="rId17"/>
    <p:sldId id="446" r:id="rId18"/>
    <p:sldId id="447" r:id="rId19"/>
    <p:sldId id="448" r:id="rId20"/>
    <p:sldId id="449" r:id="rId21"/>
    <p:sldId id="442" r:id="rId22"/>
    <p:sldId id="441" r:id="rId23"/>
    <p:sldId id="451" r:id="rId24"/>
    <p:sldId id="412" r:id="rId25"/>
    <p:sldId id="413" r:id="rId26"/>
    <p:sldId id="414" r:id="rId27"/>
    <p:sldId id="415" r:id="rId28"/>
    <p:sldId id="452" r:id="rId29"/>
    <p:sldId id="388" r:id="rId30"/>
  </p:sldIdLst>
  <p:sldSz cx="9144000" cy="6858000" type="screen4x3"/>
  <p:notesSz cx="6797675" cy="9872663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99CCFF"/>
    <a:srgbClr val="9BFDED"/>
    <a:srgbClr val="9BE3FD"/>
    <a:srgbClr val="409288"/>
    <a:srgbClr val="FDB5E5"/>
    <a:srgbClr val="42A48A"/>
    <a:srgbClr val="4F977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791" autoAdjust="0"/>
    <p:restoredTop sz="96914" autoAdjust="0"/>
  </p:normalViewPr>
  <p:slideViewPr>
    <p:cSldViewPr snapToGrid="0" snapToObjects="1">
      <p:cViewPr>
        <p:scale>
          <a:sx n="100" d="100"/>
          <a:sy n="100" d="100"/>
        </p:scale>
        <p:origin x="-546" y="-192"/>
      </p:cViewPr>
      <p:guideLst>
        <p:guide orient="horz" pos="2015"/>
        <p:guide pos="3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1812D-A92B-4854-95E9-0E51ABA1C27D}" type="doc">
      <dgm:prSet loTypeId="urn:microsoft.com/office/officeart/2005/8/layout/venn2" loCatId="relationship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BD6E2646-30EA-4283-88BA-A14F0D3E8958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65100" prst="coolSlant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III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более 250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16FA343F-EE8C-4BA5-8F3E-C909D5489539}" type="parTrans" cxnId="{70DDAD18-9961-437D-AA0D-1AEE341A3BE1}">
      <dgm:prSet/>
      <dgm:spPr/>
      <dgm:t>
        <a:bodyPr/>
        <a:lstStyle/>
        <a:p>
          <a:endParaRPr lang="ru-RU"/>
        </a:p>
      </dgm:t>
    </dgm:pt>
    <dgm:pt modelId="{C85232C6-41A9-4B89-9684-68699780545D}" type="sibTrans" cxnId="{70DDAD18-9961-437D-AA0D-1AEE341A3BE1}">
      <dgm:prSet/>
      <dgm:spPr/>
      <dgm:t>
        <a:bodyPr/>
        <a:lstStyle/>
        <a:p>
          <a:endParaRPr lang="ru-RU"/>
        </a:p>
      </dgm:t>
    </dgm:pt>
    <dgm:pt modelId="{343C2318-913C-48E6-90D6-D6405101BCF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  <a:softEdge rad="635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201-250 ккал/ч</a:t>
          </a:r>
          <a:r>
            <a:rPr lang="ru-RU" sz="20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 </a:t>
          </a:r>
          <a:endParaRPr lang="ru-RU" sz="2000" b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1EA3C8EF-3499-4AD5-8C0F-0B23E2FE909B}" type="parTrans" cxnId="{CDD08A34-F973-465C-A8BE-6324BA00ABD7}">
      <dgm:prSet/>
      <dgm:spPr/>
      <dgm:t>
        <a:bodyPr/>
        <a:lstStyle/>
        <a:p>
          <a:endParaRPr lang="ru-RU"/>
        </a:p>
      </dgm:t>
    </dgm:pt>
    <dgm:pt modelId="{45B06732-394C-4673-BD97-098EF82828BD}" type="sibTrans" cxnId="{CDD08A34-F973-465C-A8BE-6324BA00ABD7}">
      <dgm:prSet/>
      <dgm:spPr/>
      <dgm:t>
        <a:bodyPr/>
        <a:lstStyle/>
        <a:p>
          <a:endParaRPr lang="ru-RU"/>
        </a:p>
      </dgm:t>
    </dgm:pt>
    <dgm:pt modelId="{8F29E794-D54E-4182-8B08-4EFE9A10700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151-200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D93A95AC-4E77-47CB-9A25-3D1D2462641D}" type="parTrans" cxnId="{E4466D3A-03CE-4302-8D5E-2A3CC9CFFB18}">
      <dgm:prSet/>
      <dgm:spPr/>
      <dgm:t>
        <a:bodyPr/>
        <a:lstStyle/>
        <a:p>
          <a:endParaRPr lang="ru-RU"/>
        </a:p>
      </dgm:t>
    </dgm:pt>
    <dgm:pt modelId="{962A1137-9A2C-40E1-A30A-5D118BBB54DF}" type="sibTrans" cxnId="{E4466D3A-03CE-4302-8D5E-2A3CC9CFFB18}">
      <dgm:prSet/>
      <dgm:spPr/>
      <dgm:t>
        <a:bodyPr/>
        <a:lstStyle/>
        <a:p>
          <a:endParaRPr lang="ru-RU"/>
        </a:p>
      </dgm:t>
    </dgm:pt>
    <dgm:pt modelId="{C110A1D9-4352-4A41-BF7C-29FAC56FBD44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121-150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B7103ABF-2C3E-4D3C-862F-51C7E17EB4EB}" type="parTrans" cxnId="{0893EA1D-C0A4-4012-ADAF-B7E56ACEF3B1}">
      <dgm:prSet/>
      <dgm:spPr/>
      <dgm:t>
        <a:bodyPr/>
        <a:lstStyle/>
        <a:p>
          <a:endParaRPr lang="ru-RU"/>
        </a:p>
      </dgm:t>
    </dgm:pt>
    <dgm:pt modelId="{A01A91E7-4728-43C8-B390-AF74B7636B40}" type="sibTrans" cxnId="{0893EA1D-C0A4-4012-ADAF-B7E56ACEF3B1}">
      <dgm:prSet/>
      <dgm:spPr/>
      <dgm:t>
        <a:bodyPr/>
        <a:lstStyle/>
        <a:p>
          <a:endParaRPr lang="ru-RU"/>
        </a:p>
      </dgm:t>
    </dgm:pt>
    <dgm:pt modelId="{E22038C1-8374-452B-AD0B-EBF7A1E3121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gm:spPr>
      <dgm:t>
        <a:bodyPr/>
        <a:lstStyle/>
        <a:p>
          <a:r>
            <a:rPr lang="en-US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r>
            <a:rPr lang="ru-RU" sz="2000" b="1" i="1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до 120 ккал/ч </a:t>
          </a:r>
          <a:endParaRPr lang="ru-RU" sz="2000" b="1" i="1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gm:t>
    </dgm:pt>
    <dgm:pt modelId="{0BF277FA-604D-4BE3-8983-779F1C6CC187}" type="parTrans" cxnId="{0E82FDA1-7C3E-41E5-9256-4A55DFCC17F4}">
      <dgm:prSet/>
      <dgm:spPr/>
      <dgm:t>
        <a:bodyPr/>
        <a:lstStyle/>
        <a:p>
          <a:endParaRPr lang="ru-RU"/>
        </a:p>
      </dgm:t>
    </dgm:pt>
    <dgm:pt modelId="{5AA7ACBD-577E-4C97-947C-F3AC29F1E576}" type="sibTrans" cxnId="{0E82FDA1-7C3E-41E5-9256-4A55DFCC17F4}">
      <dgm:prSet/>
      <dgm:spPr/>
      <dgm:t>
        <a:bodyPr/>
        <a:lstStyle/>
        <a:p>
          <a:endParaRPr lang="ru-RU"/>
        </a:p>
      </dgm:t>
    </dgm:pt>
    <dgm:pt modelId="{2A4A1588-EBDB-4441-9E19-F44888EC3C84}" type="pres">
      <dgm:prSet presAssocID="{14A1812D-A92B-4854-95E9-0E51ABA1C27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1C46B-544E-44C3-9E24-73E5F11F5329}" type="pres">
      <dgm:prSet presAssocID="{14A1812D-A92B-4854-95E9-0E51ABA1C27D}" presName="comp1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96C257A-BBB0-4FAD-9B9B-9D2A20556C3E}" type="pres">
      <dgm:prSet presAssocID="{14A1812D-A92B-4854-95E9-0E51ABA1C27D}" presName="circle1" presStyleLbl="node1" presStyleIdx="0" presStyleCnt="5" custScaleX="164968" custLinFactNeighborX="1575" custLinFactNeighborY="-1428"/>
      <dgm:spPr/>
      <dgm:t>
        <a:bodyPr/>
        <a:lstStyle/>
        <a:p>
          <a:endParaRPr lang="ru-RU"/>
        </a:p>
      </dgm:t>
    </dgm:pt>
    <dgm:pt modelId="{1E97A700-DE94-4DF5-892C-72A00AB720C7}" type="pres">
      <dgm:prSet presAssocID="{14A1812D-A92B-4854-95E9-0E51ABA1C27D}" presName="c1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F9463-3584-4916-B443-66E7B2A9F308}" type="pres">
      <dgm:prSet presAssocID="{14A1812D-A92B-4854-95E9-0E51ABA1C27D}" presName="comp2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A40A08CA-DC40-42AA-A359-32463EEC1F18}" type="pres">
      <dgm:prSet presAssocID="{14A1812D-A92B-4854-95E9-0E51ABA1C27D}" presName="circle2" presStyleLbl="node1" presStyleIdx="1" presStyleCnt="5" custScaleX="164968" custScaleY="91563"/>
      <dgm:spPr/>
      <dgm:t>
        <a:bodyPr/>
        <a:lstStyle/>
        <a:p>
          <a:endParaRPr lang="ru-RU"/>
        </a:p>
      </dgm:t>
    </dgm:pt>
    <dgm:pt modelId="{49D0A293-ED2E-4A74-A5D1-B0498A3B7EA9}" type="pres">
      <dgm:prSet presAssocID="{14A1812D-A92B-4854-95E9-0E51ABA1C27D}" presName="c2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84D3E-3A58-4401-82C0-7349FD326CAF}" type="pres">
      <dgm:prSet presAssocID="{14A1812D-A92B-4854-95E9-0E51ABA1C27D}" presName="comp3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C64336A0-3475-4019-8123-324335583D64}" type="pres">
      <dgm:prSet presAssocID="{14A1812D-A92B-4854-95E9-0E51ABA1C27D}" presName="circle3" presStyleLbl="node1" presStyleIdx="2" presStyleCnt="5" custScaleX="164968" custScaleY="89322" custLinFactNeighborX="1354" custLinFactNeighborY="2309"/>
      <dgm:spPr/>
      <dgm:t>
        <a:bodyPr/>
        <a:lstStyle/>
        <a:p>
          <a:endParaRPr lang="ru-RU"/>
        </a:p>
      </dgm:t>
    </dgm:pt>
    <dgm:pt modelId="{011B05C2-F794-4F6C-983C-9C1D56A1EF8B}" type="pres">
      <dgm:prSet presAssocID="{14A1812D-A92B-4854-95E9-0E51ABA1C27D}" presName="c3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8D94E-C8EC-405B-BEFE-C0D21C3CCEFD}" type="pres">
      <dgm:prSet presAssocID="{14A1812D-A92B-4854-95E9-0E51ABA1C27D}" presName="comp4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824D92D9-2735-4966-A802-1B8EFF979078}" type="pres">
      <dgm:prSet presAssocID="{14A1812D-A92B-4854-95E9-0E51ABA1C27D}" presName="circle4" presStyleLbl="node1" presStyleIdx="3" presStyleCnt="5" custScaleX="164968" custScaleY="84389" custLinFactNeighborX="367" custLinFactNeighborY="7806"/>
      <dgm:spPr/>
      <dgm:t>
        <a:bodyPr/>
        <a:lstStyle/>
        <a:p>
          <a:endParaRPr lang="ru-RU"/>
        </a:p>
      </dgm:t>
    </dgm:pt>
    <dgm:pt modelId="{1D491C28-951A-4F1E-B3A6-B393805DF17F}" type="pres">
      <dgm:prSet presAssocID="{14A1812D-A92B-4854-95E9-0E51ABA1C27D}" presName="c4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A4006-A62B-4998-A8D3-978DB31B1076}" type="pres">
      <dgm:prSet presAssocID="{14A1812D-A92B-4854-95E9-0E51ABA1C27D}" presName="comp5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1D81A7B-58CD-47D7-907B-E5F3FA0029D6}" type="pres">
      <dgm:prSet presAssocID="{14A1812D-A92B-4854-95E9-0E51ABA1C27D}" presName="circle5" presStyleLbl="node1" presStyleIdx="4" presStyleCnt="5" custScaleX="164968" custScaleY="58174" custLinFactNeighborX="4545" custLinFactNeighborY="8081"/>
      <dgm:spPr/>
      <dgm:t>
        <a:bodyPr/>
        <a:lstStyle/>
        <a:p>
          <a:endParaRPr lang="ru-RU"/>
        </a:p>
      </dgm:t>
    </dgm:pt>
    <dgm:pt modelId="{8108ADBC-0D42-4106-8523-FBF504610840}" type="pres">
      <dgm:prSet presAssocID="{14A1812D-A92B-4854-95E9-0E51ABA1C27D}" presName="c5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82FDA1-7C3E-41E5-9256-4A55DFCC17F4}" srcId="{14A1812D-A92B-4854-95E9-0E51ABA1C27D}" destId="{E22038C1-8374-452B-AD0B-EBF7A1E3121E}" srcOrd="4" destOrd="0" parTransId="{0BF277FA-604D-4BE3-8983-779F1C6CC187}" sibTransId="{5AA7ACBD-577E-4C97-947C-F3AC29F1E576}"/>
    <dgm:cxn modelId="{CDD08A34-F973-465C-A8BE-6324BA00ABD7}" srcId="{14A1812D-A92B-4854-95E9-0E51ABA1C27D}" destId="{343C2318-913C-48E6-90D6-D6405101BCF2}" srcOrd="1" destOrd="0" parTransId="{1EA3C8EF-3499-4AD5-8C0F-0B23E2FE909B}" sibTransId="{45B06732-394C-4673-BD97-098EF82828BD}"/>
    <dgm:cxn modelId="{A4132A74-BB1E-4FA6-ABAC-70D2709BB28E}" type="presOf" srcId="{C110A1D9-4352-4A41-BF7C-29FAC56FBD44}" destId="{824D92D9-2735-4966-A802-1B8EFF979078}" srcOrd="0" destOrd="0" presId="urn:microsoft.com/office/officeart/2005/8/layout/venn2"/>
    <dgm:cxn modelId="{0893EA1D-C0A4-4012-ADAF-B7E56ACEF3B1}" srcId="{14A1812D-A92B-4854-95E9-0E51ABA1C27D}" destId="{C110A1D9-4352-4A41-BF7C-29FAC56FBD44}" srcOrd="3" destOrd="0" parTransId="{B7103ABF-2C3E-4D3C-862F-51C7E17EB4EB}" sibTransId="{A01A91E7-4728-43C8-B390-AF74B7636B40}"/>
    <dgm:cxn modelId="{C00B6837-32A1-4468-8A54-FFA3E17B5ECA}" type="presOf" srcId="{E22038C1-8374-452B-AD0B-EBF7A1E3121E}" destId="{F1D81A7B-58CD-47D7-907B-E5F3FA0029D6}" srcOrd="0" destOrd="0" presId="urn:microsoft.com/office/officeart/2005/8/layout/venn2"/>
    <dgm:cxn modelId="{9D853E1D-346D-40B3-BD11-33C711BF69F8}" type="presOf" srcId="{343C2318-913C-48E6-90D6-D6405101BCF2}" destId="{49D0A293-ED2E-4A74-A5D1-B0498A3B7EA9}" srcOrd="1" destOrd="0" presId="urn:microsoft.com/office/officeart/2005/8/layout/venn2"/>
    <dgm:cxn modelId="{80A3E71B-6744-43C5-BA05-4EA30AB2490B}" type="presOf" srcId="{E22038C1-8374-452B-AD0B-EBF7A1E3121E}" destId="{8108ADBC-0D42-4106-8523-FBF504610840}" srcOrd="1" destOrd="0" presId="urn:microsoft.com/office/officeart/2005/8/layout/venn2"/>
    <dgm:cxn modelId="{70DDAD18-9961-437D-AA0D-1AEE341A3BE1}" srcId="{14A1812D-A92B-4854-95E9-0E51ABA1C27D}" destId="{BD6E2646-30EA-4283-88BA-A14F0D3E8958}" srcOrd="0" destOrd="0" parTransId="{16FA343F-EE8C-4BA5-8F3E-C909D5489539}" sibTransId="{C85232C6-41A9-4B89-9684-68699780545D}"/>
    <dgm:cxn modelId="{BAA85DBA-8BB7-4FAC-933B-DCD3458D3807}" type="presOf" srcId="{14A1812D-A92B-4854-95E9-0E51ABA1C27D}" destId="{2A4A1588-EBDB-4441-9E19-F44888EC3C84}" srcOrd="0" destOrd="0" presId="urn:microsoft.com/office/officeart/2005/8/layout/venn2"/>
    <dgm:cxn modelId="{9A1E54F3-A230-44C1-BBDF-46CCF7A1B67B}" type="presOf" srcId="{C110A1D9-4352-4A41-BF7C-29FAC56FBD44}" destId="{1D491C28-951A-4F1E-B3A6-B393805DF17F}" srcOrd="1" destOrd="0" presId="urn:microsoft.com/office/officeart/2005/8/layout/venn2"/>
    <dgm:cxn modelId="{E4466D3A-03CE-4302-8D5E-2A3CC9CFFB18}" srcId="{14A1812D-A92B-4854-95E9-0E51ABA1C27D}" destId="{8F29E794-D54E-4182-8B08-4EFE9A107006}" srcOrd="2" destOrd="0" parTransId="{D93A95AC-4E77-47CB-9A25-3D1D2462641D}" sibTransId="{962A1137-9A2C-40E1-A30A-5D118BBB54DF}"/>
    <dgm:cxn modelId="{EB337504-3C0A-4171-BEB7-C1F83722732E}" type="presOf" srcId="{343C2318-913C-48E6-90D6-D6405101BCF2}" destId="{A40A08CA-DC40-42AA-A359-32463EEC1F18}" srcOrd="0" destOrd="0" presId="urn:microsoft.com/office/officeart/2005/8/layout/venn2"/>
    <dgm:cxn modelId="{D5AEDF76-2DDC-43A0-A2FB-631E11A1B485}" type="presOf" srcId="{8F29E794-D54E-4182-8B08-4EFE9A107006}" destId="{011B05C2-F794-4F6C-983C-9C1D56A1EF8B}" srcOrd="1" destOrd="0" presId="urn:microsoft.com/office/officeart/2005/8/layout/venn2"/>
    <dgm:cxn modelId="{6BD3090D-8262-4EF2-98E5-B2B4CE4FFC47}" type="presOf" srcId="{8F29E794-D54E-4182-8B08-4EFE9A107006}" destId="{C64336A0-3475-4019-8123-324335583D64}" srcOrd="0" destOrd="0" presId="urn:microsoft.com/office/officeart/2005/8/layout/venn2"/>
    <dgm:cxn modelId="{14C168F7-D877-43C8-BA78-BC71F00DC8C4}" type="presOf" srcId="{BD6E2646-30EA-4283-88BA-A14F0D3E8958}" destId="{1E97A700-DE94-4DF5-892C-72A00AB720C7}" srcOrd="1" destOrd="0" presId="urn:microsoft.com/office/officeart/2005/8/layout/venn2"/>
    <dgm:cxn modelId="{68DCD403-4B9E-41E6-8241-DC69500A5229}" type="presOf" srcId="{BD6E2646-30EA-4283-88BA-A14F0D3E8958}" destId="{F96C257A-BBB0-4FAD-9B9B-9D2A20556C3E}" srcOrd="0" destOrd="0" presId="urn:microsoft.com/office/officeart/2005/8/layout/venn2"/>
    <dgm:cxn modelId="{63C912A8-AB32-4C7F-AFE2-EC6FCAC15588}" type="presParOf" srcId="{2A4A1588-EBDB-4441-9E19-F44888EC3C84}" destId="{8291C46B-544E-44C3-9E24-73E5F11F5329}" srcOrd="0" destOrd="0" presId="urn:microsoft.com/office/officeart/2005/8/layout/venn2"/>
    <dgm:cxn modelId="{FAA637FC-E162-4BC3-A226-306F425AD192}" type="presParOf" srcId="{8291C46B-544E-44C3-9E24-73E5F11F5329}" destId="{F96C257A-BBB0-4FAD-9B9B-9D2A20556C3E}" srcOrd="0" destOrd="0" presId="urn:microsoft.com/office/officeart/2005/8/layout/venn2"/>
    <dgm:cxn modelId="{E1E7B360-94E1-4F2D-BEC7-8879934F7CA9}" type="presParOf" srcId="{8291C46B-544E-44C3-9E24-73E5F11F5329}" destId="{1E97A700-DE94-4DF5-892C-72A00AB720C7}" srcOrd="1" destOrd="0" presId="urn:microsoft.com/office/officeart/2005/8/layout/venn2"/>
    <dgm:cxn modelId="{8BC5BBA5-97E1-4B91-AEA8-5484ADDB0842}" type="presParOf" srcId="{2A4A1588-EBDB-4441-9E19-F44888EC3C84}" destId="{D3DF9463-3584-4916-B443-66E7B2A9F308}" srcOrd="1" destOrd="0" presId="urn:microsoft.com/office/officeart/2005/8/layout/venn2"/>
    <dgm:cxn modelId="{636BD165-B342-47A4-A308-A3176558504A}" type="presParOf" srcId="{D3DF9463-3584-4916-B443-66E7B2A9F308}" destId="{A40A08CA-DC40-42AA-A359-32463EEC1F18}" srcOrd="0" destOrd="0" presId="urn:microsoft.com/office/officeart/2005/8/layout/venn2"/>
    <dgm:cxn modelId="{5D70997B-232F-4BE7-ADE1-21F80804A47E}" type="presParOf" srcId="{D3DF9463-3584-4916-B443-66E7B2A9F308}" destId="{49D0A293-ED2E-4A74-A5D1-B0498A3B7EA9}" srcOrd="1" destOrd="0" presId="urn:microsoft.com/office/officeart/2005/8/layout/venn2"/>
    <dgm:cxn modelId="{A66B3D8D-D1A5-4830-B1FB-FE85D781F98D}" type="presParOf" srcId="{2A4A1588-EBDB-4441-9E19-F44888EC3C84}" destId="{DBA84D3E-3A58-4401-82C0-7349FD326CAF}" srcOrd="2" destOrd="0" presId="urn:microsoft.com/office/officeart/2005/8/layout/venn2"/>
    <dgm:cxn modelId="{6761D7DD-D514-49FA-B530-DB4118D80C3E}" type="presParOf" srcId="{DBA84D3E-3A58-4401-82C0-7349FD326CAF}" destId="{C64336A0-3475-4019-8123-324335583D64}" srcOrd="0" destOrd="0" presId="urn:microsoft.com/office/officeart/2005/8/layout/venn2"/>
    <dgm:cxn modelId="{D171CCAE-BE4E-4DF3-8E54-2E83E005208D}" type="presParOf" srcId="{DBA84D3E-3A58-4401-82C0-7349FD326CAF}" destId="{011B05C2-F794-4F6C-983C-9C1D56A1EF8B}" srcOrd="1" destOrd="0" presId="urn:microsoft.com/office/officeart/2005/8/layout/venn2"/>
    <dgm:cxn modelId="{E63F6803-A85F-4C00-B954-8B18F3FC731D}" type="presParOf" srcId="{2A4A1588-EBDB-4441-9E19-F44888EC3C84}" destId="{32B8D94E-C8EC-405B-BEFE-C0D21C3CCEFD}" srcOrd="3" destOrd="0" presId="urn:microsoft.com/office/officeart/2005/8/layout/venn2"/>
    <dgm:cxn modelId="{F899D6E2-5790-4EA4-AFBF-D90664C3A141}" type="presParOf" srcId="{32B8D94E-C8EC-405B-BEFE-C0D21C3CCEFD}" destId="{824D92D9-2735-4966-A802-1B8EFF979078}" srcOrd="0" destOrd="0" presId="urn:microsoft.com/office/officeart/2005/8/layout/venn2"/>
    <dgm:cxn modelId="{76E91771-21CA-4421-B791-236D6CFB26E9}" type="presParOf" srcId="{32B8D94E-C8EC-405B-BEFE-C0D21C3CCEFD}" destId="{1D491C28-951A-4F1E-B3A6-B393805DF17F}" srcOrd="1" destOrd="0" presId="urn:microsoft.com/office/officeart/2005/8/layout/venn2"/>
    <dgm:cxn modelId="{E28551FF-603E-47F9-A8DA-FBFF476DBDA9}" type="presParOf" srcId="{2A4A1588-EBDB-4441-9E19-F44888EC3C84}" destId="{405A4006-A62B-4998-A8D3-978DB31B1076}" srcOrd="4" destOrd="0" presId="urn:microsoft.com/office/officeart/2005/8/layout/venn2"/>
    <dgm:cxn modelId="{C696A7F5-B207-4C08-BAC1-A71184771BB3}" type="presParOf" srcId="{405A4006-A62B-4998-A8D3-978DB31B1076}" destId="{F1D81A7B-58CD-47D7-907B-E5F3FA0029D6}" srcOrd="0" destOrd="0" presId="urn:microsoft.com/office/officeart/2005/8/layout/venn2"/>
    <dgm:cxn modelId="{B5E2322B-9FC0-4F4D-A437-B85B5F74582E}" type="presParOf" srcId="{405A4006-A62B-4998-A8D3-978DB31B1076}" destId="{8108ADBC-0D42-4106-8523-FBF504610840}" srcOrd="1" destOrd="0" presId="urn:microsoft.com/office/officeart/2005/8/layout/venn2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015D46-A5FB-406E-913D-908E9E05691F}" type="doc">
      <dgm:prSet loTypeId="urn:microsoft.com/office/officeart/2005/8/layout/vList3#2" loCatId="picture" qsTypeId="urn:microsoft.com/office/officeart/2005/8/quickstyle/simple3" qsCatId="simple" csTypeId="urn:microsoft.com/office/officeart/2005/8/colors/colorful4" csCatId="colorful" phldr="1"/>
      <dgm:spPr/>
    </dgm:pt>
    <dgm:pt modelId="{A3A5C0C1-86CE-4C22-B268-14B7FD6DE40F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Оборудование зданий и помещений системами обогрева</a:t>
          </a:r>
          <a:endParaRPr lang="ru-RU" sz="1800" b="1" dirty="0">
            <a:solidFill>
              <a:srgbClr val="002060"/>
            </a:solidFill>
          </a:endParaRPr>
        </a:p>
      </dgm:t>
    </dgm:pt>
    <dgm:pt modelId="{4BF714CA-8BF5-4FB6-877C-5034677AB5EB}" type="parTrans" cxnId="{C29480EB-AF81-428C-B4AA-8BC2DBA9947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BFF55278-1D70-43D0-B193-CF4708C6CD33}" type="sibTrans" cxnId="{C29480EB-AF81-428C-B4AA-8BC2DBA9947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237B222B-B2DD-4C8E-808F-40A52A897BB0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Установка стационарных и мобильных пунктов обогрева</a:t>
          </a:r>
          <a:endParaRPr lang="ru-RU" sz="1800" b="1" dirty="0">
            <a:solidFill>
              <a:srgbClr val="002060"/>
            </a:solidFill>
          </a:endParaRPr>
        </a:p>
      </dgm:t>
    </dgm:pt>
    <dgm:pt modelId="{1DD9B1DE-673F-4F98-A7A7-D9E5DE609BBA}" type="parTrans" cxnId="{CCC625F7-C3CD-4BA9-A310-E3B20009A0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CBD6D05E-F2BE-4D80-820A-B35E32E56478}" type="sibTrans" cxnId="{CCC625F7-C3CD-4BA9-A310-E3B20009A0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159D738E-76BC-4EFC-B2F9-EB12D93700EC}">
      <dgm:prSet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Установка и ремонт систем вентиляции и кондиционирования воздуха</a:t>
          </a:r>
          <a:endParaRPr lang="ru-RU" sz="1800" b="1" dirty="0">
            <a:solidFill>
              <a:srgbClr val="002060"/>
            </a:solidFill>
          </a:endParaRPr>
        </a:p>
      </dgm:t>
    </dgm:pt>
    <dgm:pt modelId="{B55E1EAB-B0A7-450C-A825-7AE44B1E7444}" type="parTrans" cxnId="{6AA9DA9A-86D7-4517-9474-6292489D26A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E61F453D-D2AD-4884-A4BD-6B6242E04107}" type="sibTrans" cxnId="{6AA9DA9A-86D7-4517-9474-6292489D26A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922503FB-AD23-4A9C-B4DD-85E1138B39F1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Защита фасада здания (кроме северного) защитными устройствами от солнца</a:t>
          </a:r>
          <a:endParaRPr lang="ru-RU" sz="1800" b="1" dirty="0">
            <a:solidFill>
              <a:srgbClr val="002060"/>
            </a:solidFill>
          </a:endParaRPr>
        </a:p>
      </dgm:t>
    </dgm:pt>
    <dgm:pt modelId="{89D8FA82-9C88-4990-A63B-1E4A85D22C4A}" type="parTrans" cxnId="{9E139DA3-F7DB-406C-896A-C828C31DDBA8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95B847EC-620E-4E72-8EB2-2D7990D5E786}" type="sibTrans" cxnId="{9E139DA3-F7DB-406C-896A-C828C31DDBA8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E3FA6952-B219-48C6-BF2F-C6E322D54DAC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увлажнителей воздуха</a:t>
          </a:r>
          <a:endParaRPr lang="ru-RU" sz="1800" b="1" dirty="0">
            <a:solidFill>
              <a:srgbClr val="002060"/>
            </a:solidFill>
          </a:endParaRPr>
        </a:p>
      </dgm:t>
    </dgm:pt>
    <dgm:pt modelId="{14A5C19F-49E7-4CFF-A5FB-0FC32607A20D}" type="parTrans" cxnId="{5B8AF377-E12E-4B02-A317-7982E5E685E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B0882E31-5941-4A05-ADE9-3BFE9B8BED33}" type="sibTrans" cxnId="{5B8AF377-E12E-4B02-A317-7982E5E685E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F97D8C9F-F55F-4C2A-9722-098BAA5223A2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Воздушное душирование рабочих мест</a:t>
          </a:r>
          <a:endParaRPr lang="ru-RU" sz="1800" b="1">
            <a:solidFill>
              <a:srgbClr val="002060"/>
            </a:solidFill>
          </a:endParaRPr>
        </a:p>
      </dgm:t>
    </dgm:pt>
    <dgm:pt modelId="{5D98FF30-CA84-4830-B520-FEE0A0BBA1A3}" type="parTrans" cxnId="{0071BB7D-9E21-44A6-854E-8D328473EEDC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BBD1F3F6-DD29-4210-8454-5DCC633BD1A9}" type="sibTrans" cxnId="{0071BB7D-9E21-44A6-854E-8D328473EEDC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0CFC7572-5C58-4BE8-8584-8905AC3A4784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Рациональное размещение оборудования</a:t>
          </a:r>
          <a:endParaRPr lang="ru-RU" sz="1800" b="1">
            <a:solidFill>
              <a:srgbClr val="002060"/>
            </a:solidFill>
          </a:endParaRPr>
        </a:p>
      </dgm:t>
    </dgm:pt>
    <dgm:pt modelId="{35FC6080-6444-473F-89A2-E01B2FBE9410}" type="parTrans" cxnId="{F9A6B369-A88B-4800-B285-99614BB95E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0E5F41FA-372F-40BE-82A3-8D44F3E90C3D}" type="sibTrans" cxnId="{F9A6B369-A88B-4800-B285-99614BB95E8F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7062A6F9-7578-4A0D-BC56-5F4EA53AD91F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Защита «расстоянием»</a:t>
          </a:r>
          <a:endParaRPr lang="ru-RU" sz="1800" b="1" dirty="0">
            <a:solidFill>
              <a:srgbClr val="002060"/>
            </a:solidFill>
          </a:endParaRPr>
        </a:p>
      </dgm:t>
    </dgm:pt>
    <dgm:pt modelId="{8FD3C439-F84D-45A0-89F8-64EB5202705C}" type="parTrans" cxnId="{A6C6E7FC-8799-4754-BC44-12D110DCE1D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429B4F48-CB03-4608-A8C7-03AD067D3304}" type="sibTrans" cxnId="{A6C6E7FC-8799-4754-BC44-12D110DCE1DD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9B19F13E-243A-4D56-A5BA-386A41AF77BA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тепловой изоляции </a:t>
          </a:r>
          <a:endParaRPr lang="ru-RU" sz="1800" b="1" dirty="0">
            <a:solidFill>
              <a:srgbClr val="002060"/>
            </a:solidFill>
          </a:endParaRPr>
        </a:p>
      </dgm:t>
    </dgm:pt>
    <dgm:pt modelId="{651611B1-A10E-42D4-939F-9E10E2F9537A}" type="parTrans" cxnId="{53BCFBFE-CD5E-4E05-83F8-3E41504FA44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6E9F4D18-936B-4D6C-9503-794CE7FA0947}" type="sibTrans" cxnId="{53BCFBFE-CD5E-4E05-83F8-3E41504FA44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59B2D070-195C-4D50-B322-599AD261B9D8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теплозащитных экранов</a:t>
          </a:r>
          <a:endParaRPr lang="ru-RU" sz="1800" b="1" dirty="0">
            <a:solidFill>
              <a:srgbClr val="002060"/>
            </a:solidFill>
          </a:endParaRPr>
        </a:p>
      </dgm:t>
    </dgm:pt>
    <dgm:pt modelId="{060824C3-47B8-4746-B398-426521D24FAC}" type="parTrans" cxnId="{2D4D0B3D-E594-4C56-8240-385CFAA4205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483AAD55-AC36-44DF-B483-C1C531325848}" type="sibTrans" cxnId="{2D4D0B3D-E594-4C56-8240-385CFAA42050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2C59F6A7-0A5E-46BF-AFAA-ADFF7C78C41A}">
      <dgm:prSet custT="1"/>
      <dgm:spPr/>
      <dgm:t>
        <a:bodyPr/>
        <a:lstStyle/>
        <a:p>
          <a:r>
            <a:rPr lang="ru-RU" sz="1800" b="1" smtClean="0">
              <a:solidFill>
                <a:srgbClr val="002060"/>
              </a:solidFill>
            </a:rPr>
            <a:t>Использование водяных завес</a:t>
          </a:r>
          <a:endParaRPr lang="ru-RU" sz="1800" b="1" dirty="0">
            <a:solidFill>
              <a:srgbClr val="002060"/>
            </a:solidFill>
          </a:endParaRPr>
        </a:p>
      </dgm:t>
    </dgm:pt>
    <dgm:pt modelId="{92023FAD-3201-4860-9BFE-87EAAB915390}" type="parTrans" cxnId="{0B353DE8-715C-47FF-AC89-F0E541F871A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3C73B96B-9C3C-40E2-8A77-CCEDE223FD65}" type="sibTrans" cxnId="{0B353DE8-715C-47FF-AC89-F0E541F871A1}">
      <dgm:prSet/>
      <dgm:spPr/>
      <dgm:t>
        <a:bodyPr/>
        <a:lstStyle/>
        <a:p>
          <a:endParaRPr lang="ru-RU" sz="1800" b="1">
            <a:solidFill>
              <a:srgbClr val="002060"/>
            </a:solidFill>
          </a:endParaRPr>
        </a:p>
      </dgm:t>
    </dgm:pt>
    <dgm:pt modelId="{F74C4087-AB3C-4B4C-A76B-2B9E3901654F}" type="pres">
      <dgm:prSet presAssocID="{3A015D46-A5FB-406E-913D-908E9E05691F}" presName="linearFlow" presStyleCnt="0">
        <dgm:presLayoutVars>
          <dgm:dir/>
          <dgm:resizeHandles val="exact"/>
        </dgm:presLayoutVars>
      </dgm:prSet>
      <dgm:spPr/>
    </dgm:pt>
    <dgm:pt modelId="{5118FD47-AD0B-4B71-8FED-EB83DF97007E}" type="pres">
      <dgm:prSet presAssocID="{922503FB-AD23-4A9C-B4DD-85E1138B39F1}" presName="composite" presStyleCnt="0"/>
      <dgm:spPr/>
    </dgm:pt>
    <dgm:pt modelId="{BD2CFF9A-5E91-44F4-BDA1-CB9486B8EA73}" type="pres">
      <dgm:prSet presAssocID="{922503FB-AD23-4A9C-B4DD-85E1138B39F1}" presName="imgShp" presStyleLbl="fgImgPlace1" presStyleIdx="0" presStyleCnt="11" custLinFactX="-143148" custLinFactNeighborX="-200000" custLinFactNeighborY="-268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DBF7B52-090B-48E1-B9C6-891F73B81B8D}" type="pres">
      <dgm:prSet presAssocID="{922503FB-AD23-4A9C-B4DD-85E1138B39F1}" presName="txShp" presStyleLbl="node1" presStyleIdx="0" presStyleCnt="11" custScaleX="142963" custScaleY="153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C5E887-920B-49C4-B48F-3F6BB41B6504}" type="pres">
      <dgm:prSet presAssocID="{95B847EC-620E-4E72-8EB2-2D7990D5E786}" presName="spacing" presStyleCnt="0"/>
      <dgm:spPr/>
    </dgm:pt>
    <dgm:pt modelId="{39FEEBE8-735C-4A0A-B961-2997DA2AE050}" type="pres">
      <dgm:prSet presAssocID="{159D738E-76BC-4EFC-B2F9-EB12D93700EC}" presName="composite" presStyleCnt="0"/>
      <dgm:spPr/>
    </dgm:pt>
    <dgm:pt modelId="{879DDD80-A727-435B-B018-2DBE7EF12866}" type="pres">
      <dgm:prSet presAssocID="{159D738E-76BC-4EFC-B2F9-EB12D93700EC}" presName="imgShp" presStyleLbl="fgImgPlace1" presStyleIdx="1" presStyleCnt="11" custLinFactX="-129280" custLinFactNeighborX="-200000" custLinFactNeighborY="-297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2CF325E-5AA1-425B-B01F-2E921931F959}" type="pres">
      <dgm:prSet presAssocID="{159D738E-76BC-4EFC-B2F9-EB12D93700EC}" presName="txShp" presStyleLbl="node1" presStyleIdx="1" presStyleCnt="11" custScaleX="142610" custScaleY="154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D1621-9EB5-4160-8B84-CFFC5F2ED878}" type="pres">
      <dgm:prSet presAssocID="{E61F453D-D2AD-4884-A4BD-6B6242E04107}" presName="spacing" presStyleCnt="0"/>
      <dgm:spPr/>
    </dgm:pt>
    <dgm:pt modelId="{AD10EF80-C2C6-4351-AFD7-B73C710078B3}" type="pres">
      <dgm:prSet presAssocID="{237B222B-B2DD-4C8E-808F-40A52A897BB0}" presName="composite" presStyleCnt="0"/>
      <dgm:spPr/>
    </dgm:pt>
    <dgm:pt modelId="{D681001D-5D2E-4E2A-B311-FC17A1BD805D}" type="pres">
      <dgm:prSet presAssocID="{237B222B-B2DD-4C8E-808F-40A52A897BB0}" presName="imgShp" presStyleLbl="fgImgPlace1" presStyleIdx="2" presStyleCnt="11" custLinFactX="-129280" custLinFactNeighborX="-200000" custLinFactNeighborY="297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E398EF-97F4-4C57-87E0-48DD68BBB656}" type="pres">
      <dgm:prSet presAssocID="{237B222B-B2DD-4C8E-808F-40A52A897BB0}" presName="txShp" presStyleLbl="node1" presStyleIdx="2" presStyleCnt="11" custScaleX="142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44950-77F6-4BDF-A681-3A075E551F75}" type="pres">
      <dgm:prSet presAssocID="{CBD6D05E-F2BE-4D80-820A-B35E32E56478}" presName="spacing" presStyleCnt="0"/>
      <dgm:spPr/>
    </dgm:pt>
    <dgm:pt modelId="{FFED289A-5896-4AAA-95BF-F1B054A8AF34}" type="pres">
      <dgm:prSet presAssocID="{A3A5C0C1-86CE-4C22-B268-14B7FD6DE40F}" presName="composite" presStyleCnt="0"/>
      <dgm:spPr/>
    </dgm:pt>
    <dgm:pt modelId="{8396E06A-A4BD-4E7D-9148-D8D08844FA6F}" type="pres">
      <dgm:prSet presAssocID="{A3A5C0C1-86CE-4C22-B268-14B7FD6DE40F}" presName="imgShp" presStyleLbl="fgImgPlace1" presStyleIdx="3" presStyleCnt="11" custLinFactX="-129280" custLinFactNeighborX="-200000" custLinFactNeighborY="-892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D3E0A4D-C7CF-432B-B21F-BC950AA64EDB}" type="pres">
      <dgm:prSet presAssocID="{A3A5C0C1-86CE-4C22-B268-14B7FD6DE40F}" presName="txShp" presStyleLbl="node1" presStyleIdx="3" presStyleCnt="11" custScaleX="142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1D7FA2-5116-4E44-B1FC-7AE6054FA07A}" type="pres">
      <dgm:prSet presAssocID="{BFF55278-1D70-43D0-B193-CF4708C6CD33}" presName="spacing" presStyleCnt="0"/>
      <dgm:spPr/>
    </dgm:pt>
    <dgm:pt modelId="{6B84BCA4-771C-4EE0-BE7B-E5826A5210D4}" type="pres">
      <dgm:prSet presAssocID="{E3FA6952-B219-48C6-BF2F-C6E322D54DAC}" presName="composite" presStyleCnt="0"/>
      <dgm:spPr/>
    </dgm:pt>
    <dgm:pt modelId="{D686BF2A-FBF8-4E1C-A80F-0A0DF2744A54}" type="pres">
      <dgm:prSet presAssocID="{E3FA6952-B219-48C6-BF2F-C6E322D54DAC}" presName="imgShp" presStyleLbl="fgImgPlace1" presStyleIdx="4" presStyleCnt="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FCE093B-924C-49F4-9CDA-07FB5CF29C92}" type="pres">
      <dgm:prSet presAssocID="{E3FA6952-B219-48C6-BF2F-C6E322D54DAC}" presName="txShp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FCC18-E69B-4D36-8A6C-6152302EECB8}" type="pres">
      <dgm:prSet presAssocID="{B0882E31-5941-4A05-ADE9-3BFE9B8BED33}" presName="spacing" presStyleCnt="0"/>
      <dgm:spPr/>
    </dgm:pt>
    <dgm:pt modelId="{200E2710-0F83-47F5-B8BD-D7DCC631CAE2}" type="pres">
      <dgm:prSet presAssocID="{2C59F6A7-0A5E-46BF-AFAA-ADFF7C78C41A}" presName="composite" presStyleCnt="0"/>
      <dgm:spPr/>
    </dgm:pt>
    <dgm:pt modelId="{1D51B20A-0DA4-4354-BEA8-D4B3E4B4D3EA}" type="pres">
      <dgm:prSet presAssocID="{2C59F6A7-0A5E-46BF-AFAA-ADFF7C78C41A}" presName="imgShp" presStyleLbl="fgImgPlace1" presStyleIdx="5" presStyleCnt="1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ECCE87A-0327-4A87-A3E7-881DB1809305}" type="pres">
      <dgm:prSet presAssocID="{2C59F6A7-0A5E-46BF-AFAA-ADFF7C78C41A}" presName="txShp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F2C2C-3A1B-448D-8951-8E485E2F89E8}" type="pres">
      <dgm:prSet presAssocID="{3C73B96B-9C3C-40E2-8A77-CCEDE223FD65}" presName="spacing" presStyleCnt="0"/>
      <dgm:spPr/>
    </dgm:pt>
    <dgm:pt modelId="{D931564A-AB18-41CB-AC4F-C7ED5EB8FF5F}" type="pres">
      <dgm:prSet presAssocID="{59B2D070-195C-4D50-B322-599AD261B9D8}" presName="composite" presStyleCnt="0"/>
      <dgm:spPr/>
    </dgm:pt>
    <dgm:pt modelId="{00927B4F-E2AA-43E5-8BC8-F9DE8FB869A1}" type="pres">
      <dgm:prSet presAssocID="{59B2D070-195C-4D50-B322-599AD261B9D8}" presName="imgShp" presStyleLbl="fgImgPlace1" presStyleIdx="6" presStyleCnt="1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0772F646-A33C-42D4-AF33-AFA65343A5F4}" type="pres">
      <dgm:prSet presAssocID="{59B2D070-195C-4D50-B322-599AD261B9D8}" presName="txShp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0A9CB7-7657-420F-981A-84D010F91016}" type="pres">
      <dgm:prSet presAssocID="{483AAD55-AC36-44DF-B483-C1C531325848}" presName="spacing" presStyleCnt="0"/>
      <dgm:spPr/>
    </dgm:pt>
    <dgm:pt modelId="{A295A7AD-CBFE-4A41-B393-EC5E4CC6C09F}" type="pres">
      <dgm:prSet presAssocID="{9B19F13E-243A-4D56-A5BA-386A41AF77BA}" presName="composite" presStyleCnt="0"/>
      <dgm:spPr/>
    </dgm:pt>
    <dgm:pt modelId="{B9E5249D-03E0-4314-8423-24C2F2CB0221}" type="pres">
      <dgm:prSet presAssocID="{9B19F13E-243A-4D56-A5BA-386A41AF77BA}" presName="imgShp" presStyleLbl="fgImgPlace1" presStyleIdx="7" presStyleCnt="1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ACC87756-72E8-4470-B63E-9B7D22527E1C}" type="pres">
      <dgm:prSet presAssocID="{9B19F13E-243A-4D56-A5BA-386A41AF77BA}" presName="txShp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730182-4495-404B-8660-530F5D01A2DD}" type="pres">
      <dgm:prSet presAssocID="{6E9F4D18-936B-4D6C-9503-794CE7FA0947}" presName="spacing" presStyleCnt="0"/>
      <dgm:spPr/>
    </dgm:pt>
    <dgm:pt modelId="{02608E1E-4BF6-47BF-A5AA-90F61AF0888D}" type="pres">
      <dgm:prSet presAssocID="{7062A6F9-7578-4A0D-BC56-5F4EA53AD91F}" presName="composite" presStyleCnt="0"/>
      <dgm:spPr/>
    </dgm:pt>
    <dgm:pt modelId="{03F34C7E-CD53-410D-A831-B5270921B875}" type="pres">
      <dgm:prSet presAssocID="{7062A6F9-7578-4A0D-BC56-5F4EA53AD91F}" presName="imgShp" presStyleLbl="fgImgPlace1" presStyleIdx="8" presStyleCnt="11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EADB1A37-2A2E-4DD1-B102-A2AA22A759B8}" type="pres">
      <dgm:prSet presAssocID="{7062A6F9-7578-4A0D-BC56-5F4EA53AD91F}" presName="txShp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E6202-6CBF-48C7-A9B4-0EB812061E5E}" type="pres">
      <dgm:prSet presAssocID="{429B4F48-CB03-4608-A8C7-03AD067D3304}" presName="spacing" presStyleCnt="0"/>
      <dgm:spPr/>
    </dgm:pt>
    <dgm:pt modelId="{067F266F-4D3F-4CE3-8B45-63CA726FB590}" type="pres">
      <dgm:prSet presAssocID="{0CFC7572-5C58-4BE8-8584-8905AC3A4784}" presName="composite" presStyleCnt="0"/>
      <dgm:spPr/>
    </dgm:pt>
    <dgm:pt modelId="{AC0F976F-2F6A-4D60-8968-D067D76B4AEF}" type="pres">
      <dgm:prSet presAssocID="{0CFC7572-5C58-4BE8-8584-8905AC3A4784}" presName="imgShp" presStyleLbl="fgImgPlace1" presStyleIdx="9" presStyleCnt="11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2F960128-247B-4D2D-9DDE-650C9E7E1C1A}" type="pres">
      <dgm:prSet presAssocID="{0CFC7572-5C58-4BE8-8584-8905AC3A4784}" presName="txShp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BA11D3-0E65-4100-A146-716C9E229EF8}" type="pres">
      <dgm:prSet presAssocID="{0E5F41FA-372F-40BE-82A3-8D44F3E90C3D}" presName="spacing" presStyleCnt="0"/>
      <dgm:spPr/>
    </dgm:pt>
    <dgm:pt modelId="{7D120BC6-70E4-424C-BD23-88CDF6BCC73F}" type="pres">
      <dgm:prSet presAssocID="{F97D8C9F-F55F-4C2A-9722-098BAA5223A2}" presName="composite" presStyleCnt="0"/>
      <dgm:spPr/>
    </dgm:pt>
    <dgm:pt modelId="{056077AA-17FE-4D99-A1C2-40402DEFD865}" type="pres">
      <dgm:prSet presAssocID="{F97D8C9F-F55F-4C2A-9722-098BAA5223A2}" presName="imgShp" presStyleLbl="fgImgPlace1" presStyleIdx="10" presStyleCnt="1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35230D6-C0B0-4C98-85C1-6F02B71B35C0}" type="pres">
      <dgm:prSet presAssocID="{F97D8C9F-F55F-4C2A-9722-098BAA5223A2}" presName="txShp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BE6DE1-0D9F-4B0B-B1C1-718578459EA0}" type="presOf" srcId="{2C59F6A7-0A5E-46BF-AFAA-ADFF7C78C41A}" destId="{2ECCE87A-0327-4A87-A3E7-881DB1809305}" srcOrd="0" destOrd="0" presId="urn:microsoft.com/office/officeart/2005/8/layout/vList3#2"/>
    <dgm:cxn modelId="{4BF57672-C6F2-452C-8F7C-A3E3FCB088E9}" type="presOf" srcId="{9B19F13E-243A-4D56-A5BA-386A41AF77BA}" destId="{ACC87756-72E8-4470-B63E-9B7D22527E1C}" srcOrd="0" destOrd="0" presId="urn:microsoft.com/office/officeart/2005/8/layout/vList3#2"/>
    <dgm:cxn modelId="{A6C6E7FC-8799-4754-BC44-12D110DCE1DD}" srcId="{3A015D46-A5FB-406E-913D-908E9E05691F}" destId="{7062A6F9-7578-4A0D-BC56-5F4EA53AD91F}" srcOrd="8" destOrd="0" parTransId="{8FD3C439-F84D-45A0-89F8-64EB5202705C}" sibTransId="{429B4F48-CB03-4608-A8C7-03AD067D3304}"/>
    <dgm:cxn modelId="{29D44DFE-D360-40F9-A01B-E4DF5FBD03A5}" type="presOf" srcId="{A3A5C0C1-86CE-4C22-B268-14B7FD6DE40F}" destId="{ED3E0A4D-C7CF-432B-B21F-BC950AA64EDB}" srcOrd="0" destOrd="0" presId="urn:microsoft.com/office/officeart/2005/8/layout/vList3#2"/>
    <dgm:cxn modelId="{2D4D0B3D-E594-4C56-8240-385CFAA42050}" srcId="{3A015D46-A5FB-406E-913D-908E9E05691F}" destId="{59B2D070-195C-4D50-B322-599AD261B9D8}" srcOrd="6" destOrd="0" parTransId="{060824C3-47B8-4746-B398-426521D24FAC}" sibTransId="{483AAD55-AC36-44DF-B483-C1C531325848}"/>
    <dgm:cxn modelId="{1BECAF7E-C0E3-4472-AABB-2CE1D9AEEE01}" type="presOf" srcId="{3A015D46-A5FB-406E-913D-908E9E05691F}" destId="{F74C4087-AB3C-4B4C-A76B-2B9E3901654F}" srcOrd="0" destOrd="0" presId="urn:microsoft.com/office/officeart/2005/8/layout/vList3#2"/>
    <dgm:cxn modelId="{0968C079-1DA8-49A9-BEA4-8CBAB59E3619}" type="presOf" srcId="{159D738E-76BC-4EFC-B2F9-EB12D93700EC}" destId="{82CF325E-5AA1-425B-B01F-2E921931F959}" srcOrd="0" destOrd="0" presId="urn:microsoft.com/office/officeart/2005/8/layout/vList3#2"/>
    <dgm:cxn modelId="{5B8AF377-E12E-4B02-A317-7982E5E685E1}" srcId="{3A015D46-A5FB-406E-913D-908E9E05691F}" destId="{E3FA6952-B219-48C6-BF2F-C6E322D54DAC}" srcOrd="4" destOrd="0" parTransId="{14A5C19F-49E7-4CFF-A5FB-0FC32607A20D}" sibTransId="{B0882E31-5941-4A05-ADE9-3BFE9B8BED33}"/>
    <dgm:cxn modelId="{8BB840E5-3E82-4171-BE1E-B28DC596059E}" type="presOf" srcId="{7062A6F9-7578-4A0D-BC56-5F4EA53AD91F}" destId="{EADB1A37-2A2E-4DD1-B102-A2AA22A759B8}" srcOrd="0" destOrd="0" presId="urn:microsoft.com/office/officeart/2005/8/layout/vList3#2"/>
    <dgm:cxn modelId="{2FD59CF2-EAD7-4111-B1F7-D7C1CB1C4996}" type="presOf" srcId="{F97D8C9F-F55F-4C2A-9722-098BAA5223A2}" destId="{035230D6-C0B0-4C98-85C1-6F02B71B35C0}" srcOrd="0" destOrd="0" presId="urn:microsoft.com/office/officeart/2005/8/layout/vList3#2"/>
    <dgm:cxn modelId="{414BF20F-BFF3-49F9-AF4F-1EBDB5DDE49D}" type="presOf" srcId="{237B222B-B2DD-4C8E-808F-40A52A897BB0}" destId="{D4E398EF-97F4-4C57-87E0-48DD68BBB656}" srcOrd="0" destOrd="0" presId="urn:microsoft.com/office/officeart/2005/8/layout/vList3#2"/>
    <dgm:cxn modelId="{9E139DA3-F7DB-406C-896A-C828C31DDBA8}" srcId="{3A015D46-A5FB-406E-913D-908E9E05691F}" destId="{922503FB-AD23-4A9C-B4DD-85E1138B39F1}" srcOrd="0" destOrd="0" parTransId="{89D8FA82-9C88-4990-A63B-1E4A85D22C4A}" sibTransId="{95B847EC-620E-4E72-8EB2-2D7990D5E786}"/>
    <dgm:cxn modelId="{CCC625F7-C3CD-4BA9-A310-E3B20009A08F}" srcId="{3A015D46-A5FB-406E-913D-908E9E05691F}" destId="{237B222B-B2DD-4C8E-808F-40A52A897BB0}" srcOrd="2" destOrd="0" parTransId="{1DD9B1DE-673F-4F98-A7A7-D9E5DE609BBA}" sibTransId="{CBD6D05E-F2BE-4D80-820A-B35E32E56478}"/>
    <dgm:cxn modelId="{C29480EB-AF81-428C-B4AA-8BC2DBA99470}" srcId="{3A015D46-A5FB-406E-913D-908E9E05691F}" destId="{A3A5C0C1-86CE-4C22-B268-14B7FD6DE40F}" srcOrd="3" destOrd="0" parTransId="{4BF714CA-8BF5-4FB6-877C-5034677AB5EB}" sibTransId="{BFF55278-1D70-43D0-B193-CF4708C6CD33}"/>
    <dgm:cxn modelId="{B0BCBCCD-51A3-4B80-B90C-36D10C6DB6BD}" type="presOf" srcId="{922503FB-AD23-4A9C-B4DD-85E1138B39F1}" destId="{DDBF7B52-090B-48E1-B9C6-891F73B81B8D}" srcOrd="0" destOrd="0" presId="urn:microsoft.com/office/officeart/2005/8/layout/vList3#2"/>
    <dgm:cxn modelId="{73B96E68-622C-407E-85AB-C95ED88ED362}" type="presOf" srcId="{E3FA6952-B219-48C6-BF2F-C6E322D54DAC}" destId="{6FCE093B-924C-49F4-9CDA-07FB5CF29C92}" srcOrd="0" destOrd="0" presId="urn:microsoft.com/office/officeart/2005/8/layout/vList3#2"/>
    <dgm:cxn modelId="{F9A6B369-A88B-4800-B285-99614BB95E8F}" srcId="{3A015D46-A5FB-406E-913D-908E9E05691F}" destId="{0CFC7572-5C58-4BE8-8584-8905AC3A4784}" srcOrd="9" destOrd="0" parTransId="{35FC6080-6444-473F-89A2-E01B2FBE9410}" sibTransId="{0E5F41FA-372F-40BE-82A3-8D44F3E90C3D}"/>
    <dgm:cxn modelId="{0B353DE8-715C-47FF-AC89-F0E541F871A1}" srcId="{3A015D46-A5FB-406E-913D-908E9E05691F}" destId="{2C59F6A7-0A5E-46BF-AFAA-ADFF7C78C41A}" srcOrd="5" destOrd="0" parTransId="{92023FAD-3201-4860-9BFE-87EAAB915390}" sibTransId="{3C73B96B-9C3C-40E2-8A77-CCEDE223FD65}"/>
    <dgm:cxn modelId="{6AA9DA9A-86D7-4517-9474-6292489D26AD}" srcId="{3A015D46-A5FB-406E-913D-908E9E05691F}" destId="{159D738E-76BC-4EFC-B2F9-EB12D93700EC}" srcOrd="1" destOrd="0" parTransId="{B55E1EAB-B0A7-450C-A825-7AE44B1E7444}" sibTransId="{E61F453D-D2AD-4884-A4BD-6B6242E04107}"/>
    <dgm:cxn modelId="{9FD8F959-95A9-4445-A702-4BB24719016B}" type="presOf" srcId="{59B2D070-195C-4D50-B322-599AD261B9D8}" destId="{0772F646-A33C-42D4-AF33-AFA65343A5F4}" srcOrd="0" destOrd="0" presId="urn:microsoft.com/office/officeart/2005/8/layout/vList3#2"/>
    <dgm:cxn modelId="{0071BB7D-9E21-44A6-854E-8D328473EEDC}" srcId="{3A015D46-A5FB-406E-913D-908E9E05691F}" destId="{F97D8C9F-F55F-4C2A-9722-098BAA5223A2}" srcOrd="10" destOrd="0" parTransId="{5D98FF30-CA84-4830-B520-FEE0A0BBA1A3}" sibTransId="{BBD1F3F6-DD29-4210-8454-5DCC633BD1A9}"/>
    <dgm:cxn modelId="{53BCFBFE-CD5E-4E05-83F8-3E41504FA440}" srcId="{3A015D46-A5FB-406E-913D-908E9E05691F}" destId="{9B19F13E-243A-4D56-A5BA-386A41AF77BA}" srcOrd="7" destOrd="0" parTransId="{651611B1-A10E-42D4-939F-9E10E2F9537A}" sibTransId="{6E9F4D18-936B-4D6C-9503-794CE7FA0947}"/>
    <dgm:cxn modelId="{7BCD12D3-A58C-4A7F-BA1E-0D84C999FEBA}" type="presOf" srcId="{0CFC7572-5C58-4BE8-8584-8905AC3A4784}" destId="{2F960128-247B-4D2D-9DDE-650C9E7E1C1A}" srcOrd="0" destOrd="0" presId="urn:microsoft.com/office/officeart/2005/8/layout/vList3#2"/>
    <dgm:cxn modelId="{9BC1CD92-661B-4F6E-B95A-75353887FF41}" type="presParOf" srcId="{F74C4087-AB3C-4B4C-A76B-2B9E3901654F}" destId="{5118FD47-AD0B-4B71-8FED-EB83DF97007E}" srcOrd="0" destOrd="0" presId="urn:microsoft.com/office/officeart/2005/8/layout/vList3#2"/>
    <dgm:cxn modelId="{CC75673C-036B-497F-8B3B-4B2B675D02EF}" type="presParOf" srcId="{5118FD47-AD0B-4B71-8FED-EB83DF97007E}" destId="{BD2CFF9A-5E91-44F4-BDA1-CB9486B8EA73}" srcOrd="0" destOrd="0" presId="urn:microsoft.com/office/officeart/2005/8/layout/vList3#2"/>
    <dgm:cxn modelId="{F643AED6-375A-4131-855F-273ECDBA704D}" type="presParOf" srcId="{5118FD47-AD0B-4B71-8FED-EB83DF97007E}" destId="{DDBF7B52-090B-48E1-B9C6-891F73B81B8D}" srcOrd="1" destOrd="0" presId="urn:microsoft.com/office/officeart/2005/8/layout/vList3#2"/>
    <dgm:cxn modelId="{9AD07A3D-2B53-463E-9963-B8E7C1F716B4}" type="presParOf" srcId="{F74C4087-AB3C-4B4C-A76B-2B9E3901654F}" destId="{7FC5E887-920B-49C4-B48F-3F6BB41B6504}" srcOrd="1" destOrd="0" presId="urn:microsoft.com/office/officeart/2005/8/layout/vList3#2"/>
    <dgm:cxn modelId="{2DAAFDE7-1FAD-42CF-B568-6D6222890671}" type="presParOf" srcId="{F74C4087-AB3C-4B4C-A76B-2B9E3901654F}" destId="{39FEEBE8-735C-4A0A-B961-2997DA2AE050}" srcOrd="2" destOrd="0" presId="urn:microsoft.com/office/officeart/2005/8/layout/vList3#2"/>
    <dgm:cxn modelId="{AB071F15-B1F7-4580-B5BB-EA848275A7D0}" type="presParOf" srcId="{39FEEBE8-735C-4A0A-B961-2997DA2AE050}" destId="{879DDD80-A727-435B-B018-2DBE7EF12866}" srcOrd="0" destOrd="0" presId="urn:microsoft.com/office/officeart/2005/8/layout/vList3#2"/>
    <dgm:cxn modelId="{C98B65A8-2CDB-4D97-9519-56FC36B34AC5}" type="presParOf" srcId="{39FEEBE8-735C-4A0A-B961-2997DA2AE050}" destId="{82CF325E-5AA1-425B-B01F-2E921931F959}" srcOrd="1" destOrd="0" presId="urn:microsoft.com/office/officeart/2005/8/layout/vList3#2"/>
    <dgm:cxn modelId="{5525E81C-51DC-4770-8336-AC263AB70806}" type="presParOf" srcId="{F74C4087-AB3C-4B4C-A76B-2B9E3901654F}" destId="{C26D1621-9EB5-4160-8B84-CFFC5F2ED878}" srcOrd="3" destOrd="0" presId="urn:microsoft.com/office/officeart/2005/8/layout/vList3#2"/>
    <dgm:cxn modelId="{76CC21C5-8606-4F71-8F56-0AD0FF3797A6}" type="presParOf" srcId="{F74C4087-AB3C-4B4C-A76B-2B9E3901654F}" destId="{AD10EF80-C2C6-4351-AFD7-B73C710078B3}" srcOrd="4" destOrd="0" presId="urn:microsoft.com/office/officeart/2005/8/layout/vList3#2"/>
    <dgm:cxn modelId="{C5926E2A-C64B-4233-8DEB-9B305FE84706}" type="presParOf" srcId="{AD10EF80-C2C6-4351-AFD7-B73C710078B3}" destId="{D681001D-5D2E-4E2A-B311-FC17A1BD805D}" srcOrd="0" destOrd="0" presId="urn:microsoft.com/office/officeart/2005/8/layout/vList3#2"/>
    <dgm:cxn modelId="{2A14C49A-E5B4-4F1C-99D7-941127F2F53F}" type="presParOf" srcId="{AD10EF80-C2C6-4351-AFD7-B73C710078B3}" destId="{D4E398EF-97F4-4C57-87E0-48DD68BBB656}" srcOrd="1" destOrd="0" presId="urn:microsoft.com/office/officeart/2005/8/layout/vList3#2"/>
    <dgm:cxn modelId="{7B69FB42-C350-4175-B04F-668DB5F12BCC}" type="presParOf" srcId="{F74C4087-AB3C-4B4C-A76B-2B9E3901654F}" destId="{16644950-77F6-4BDF-A681-3A075E551F75}" srcOrd="5" destOrd="0" presId="urn:microsoft.com/office/officeart/2005/8/layout/vList3#2"/>
    <dgm:cxn modelId="{3978F571-5B23-4B36-A95E-D8DD39DEE2A3}" type="presParOf" srcId="{F74C4087-AB3C-4B4C-A76B-2B9E3901654F}" destId="{FFED289A-5896-4AAA-95BF-F1B054A8AF34}" srcOrd="6" destOrd="0" presId="urn:microsoft.com/office/officeart/2005/8/layout/vList3#2"/>
    <dgm:cxn modelId="{E2EE3EC0-F206-4E6B-80CF-A194277F7648}" type="presParOf" srcId="{FFED289A-5896-4AAA-95BF-F1B054A8AF34}" destId="{8396E06A-A4BD-4E7D-9148-D8D08844FA6F}" srcOrd="0" destOrd="0" presId="urn:microsoft.com/office/officeart/2005/8/layout/vList3#2"/>
    <dgm:cxn modelId="{4ED90385-8EB2-484F-9738-A61D84126E0E}" type="presParOf" srcId="{FFED289A-5896-4AAA-95BF-F1B054A8AF34}" destId="{ED3E0A4D-C7CF-432B-B21F-BC950AA64EDB}" srcOrd="1" destOrd="0" presId="urn:microsoft.com/office/officeart/2005/8/layout/vList3#2"/>
    <dgm:cxn modelId="{DE192B4D-73D7-4BE0-960A-427FEA12EB96}" type="presParOf" srcId="{F74C4087-AB3C-4B4C-A76B-2B9E3901654F}" destId="{451D7FA2-5116-4E44-B1FC-7AE6054FA07A}" srcOrd="7" destOrd="0" presId="urn:microsoft.com/office/officeart/2005/8/layout/vList3#2"/>
    <dgm:cxn modelId="{DEA4593C-15E1-4CFA-8A00-E449AD451F89}" type="presParOf" srcId="{F74C4087-AB3C-4B4C-A76B-2B9E3901654F}" destId="{6B84BCA4-771C-4EE0-BE7B-E5826A5210D4}" srcOrd="8" destOrd="0" presId="urn:microsoft.com/office/officeart/2005/8/layout/vList3#2"/>
    <dgm:cxn modelId="{CAED9A14-0680-4067-BC62-F756F7106D23}" type="presParOf" srcId="{6B84BCA4-771C-4EE0-BE7B-E5826A5210D4}" destId="{D686BF2A-FBF8-4E1C-A80F-0A0DF2744A54}" srcOrd="0" destOrd="0" presId="urn:microsoft.com/office/officeart/2005/8/layout/vList3#2"/>
    <dgm:cxn modelId="{4438E576-60BB-440E-95B5-B48660E6F10B}" type="presParOf" srcId="{6B84BCA4-771C-4EE0-BE7B-E5826A5210D4}" destId="{6FCE093B-924C-49F4-9CDA-07FB5CF29C92}" srcOrd="1" destOrd="0" presId="urn:microsoft.com/office/officeart/2005/8/layout/vList3#2"/>
    <dgm:cxn modelId="{DA8FC925-2FE6-490D-940B-79ADD7832017}" type="presParOf" srcId="{F74C4087-AB3C-4B4C-A76B-2B9E3901654F}" destId="{1D6FCC18-E69B-4D36-8A6C-6152302EECB8}" srcOrd="9" destOrd="0" presId="urn:microsoft.com/office/officeart/2005/8/layout/vList3#2"/>
    <dgm:cxn modelId="{C241FD8F-3166-404F-A2A3-EE46F04D44FC}" type="presParOf" srcId="{F74C4087-AB3C-4B4C-A76B-2B9E3901654F}" destId="{200E2710-0F83-47F5-B8BD-D7DCC631CAE2}" srcOrd="10" destOrd="0" presId="urn:microsoft.com/office/officeart/2005/8/layout/vList3#2"/>
    <dgm:cxn modelId="{11BF565C-9C56-4861-A8BB-2B38945B235A}" type="presParOf" srcId="{200E2710-0F83-47F5-B8BD-D7DCC631CAE2}" destId="{1D51B20A-0DA4-4354-BEA8-D4B3E4B4D3EA}" srcOrd="0" destOrd="0" presId="urn:microsoft.com/office/officeart/2005/8/layout/vList3#2"/>
    <dgm:cxn modelId="{DAA9593E-B159-4C2D-8331-BD2D58F44110}" type="presParOf" srcId="{200E2710-0F83-47F5-B8BD-D7DCC631CAE2}" destId="{2ECCE87A-0327-4A87-A3E7-881DB1809305}" srcOrd="1" destOrd="0" presId="urn:microsoft.com/office/officeart/2005/8/layout/vList3#2"/>
    <dgm:cxn modelId="{E4F66652-8F0B-4266-ADC8-454656E1A235}" type="presParOf" srcId="{F74C4087-AB3C-4B4C-A76B-2B9E3901654F}" destId="{02CF2C2C-3A1B-448D-8951-8E485E2F89E8}" srcOrd="11" destOrd="0" presId="urn:microsoft.com/office/officeart/2005/8/layout/vList3#2"/>
    <dgm:cxn modelId="{44446D41-7D32-4C59-8FC6-E2CD25D1A73D}" type="presParOf" srcId="{F74C4087-AB3C-4B4C-A76B-2B9E3901654F}" destId="{D931564A-AB18-41CB-AC4F-C7ED5EB8FF5F}" srcOrd="12" destOrd="0" presId="urn:microsoft.com/office/officeart/2005/8/layout/vList3#2"/>
    <dgm:cxn modelId="{52E79B84-6189-47EA-9642-3A33CFB57CFF}" type="presParOf" srcId="{D931564A-AB18-41CB-AC4F-C7ED5EB8FF5F}" destId="{00927B4F-E2AA-43E5-8BC8-F9DE8FB869A1}" srcOrd="0" destOrd="0" presId="urn:microsoft.com/office/officeart/2005/8/layout/vList3#2"/>
    <dgm:cxn modelId="{D9B0B98C-9F75-4449-A9C0-A5AA4D39D30F}" type="presParOf" srcId="{D931564A-AB18-41CB-AC4F-C7ED5EB8FF5F}" destId="{0772F646-A33C-42D4-AF33-AFA65343A5F4}" srcOrd="1" destOrd="0" presId="urn:microsoft.com/office/officeart/2005/8/layout/vList3#2"/>
    <dgm:cxn modelId="{7FAA960F-D195-4A7D-8C24-DAC7F91450EF}" type="presParOf" srcId="{F74C4087-AB3C-4B4C-A76B-2B9E3901654F}" destId="{1A0A9CB7-7657-420F-981A-84D010F91016}" srcOrd="13" destOrd="0" presId="urn:microsoft.com/office/officeart/2005/8/layout/vList3#2"/>
    <dgm:cxn modelId="{32529CB8-98AF-4043-A6BA-B46DFCFF8BEC}" type="presParOf" srcId="{F74C4087-AB3C-4B4C-A76B-2B9E3901654F}" destId="{A295A7AD-CBFE-4A41-B393-EC5E4CC6C09F}" srcOrd="14" destOrd="0" presId="urn:microsoft.com/office/officeart/2005/8/layout/vList3#2"/>
    <dgm:cxn modelId="{C98A0687-FBD0-4AFA-9F42-44FBC7C4AD6C}" type="presParOf" srcId="{A295A7AD-CBFE-4A41-B393-EC5E4CC6C09F}" destId="{B9E5249D-03E0-4314-8423-24C2F2CB0221}" srcOrd="0" destOrd="0" presId="urn:microsoft.com/office/officeart/2005/8/layout/vList3#2"/>
    <dgm:cxn modelId="{084253FA-7472-4526-9769-894583681151}" type="presParOf" srcId="{A295A7AD-CBFE-4A41-B393-EC5E4CC6C09F}" destId="{ACC87756-72E8-4470-B63E-9B7D22527E1C}" srcOrd="1" destOrd="0" presId="urn:microsoft.com/office/officeart/2005/8/layout/vList3#2"/>
    <dgm:cxn modelId="{7858DC0A-D40F-4587-8296-1218DB79A107}" type="presParOf" srcId="{F74C4087-AB3C-4B4C-A76B-2B9E3901654F}" destId="{38730182-4495-404B-8660-530F5D01A2DD}" srcOrd="15" destOrd="0" presId="urn:microsoft.com/office/officeart/2005/8/layout/vList3#2"/>
    <dgm:cxn modelId="{F2DDCA54-D5A2-4C87-98AA-8610858E4214}" type="presParOf" srcId="{F74C4087-AB3C-4B4C-A76B-2B9E3901654F}" destId="{02608E1E-4BF6-47BF-A5AA-90F61AF0888D}" srcOrd="16" destOrd="0" presId="urn:microsoft.com/office/officeart/2005/8/layout/vList3#2"/>
    <dgm:cxn modelId="{2CF9BA03-C26B-4C54-9DB8-9BD6C0D33F65}" type="presParOf" srcId="{02608E1E-4BF6-47BF-A5AA-90F61AF0888D}" destId="{03F34C7E-CD53-410D-A831-B5270921B875}" srcOrd="0" destOrd="0" presId="urn:microsoft.com/office/officeart/2005/8/layout/vList3#2"/>
    <dgm:cxn modelId="{39F16D51-1150-4F9A-9716-AFD1D28401FE}" type="presParOf" srcId="{02608E1E-4BF6-47BF-A5AA-90F61AF0888D}" destId="{EADB1A37-2A2E-4DD1-B102-A2AA22A759B8}" srcOrd="1" destOrd="0" presId="urn:microsoft.com/office/officeart/2005/8/layout/vList3#2"/>
    <dgm:cxn modelId="{BFDAA21B-24A7-4EE9-8264-EDBE6ED77E4F}" type="presParOf" srcId="{F74C4087-AB3C-4B4C-A76B-2B9E3901654F}" destId="{9ABE6202-6CBF-48C7-A9B4-0EB812061E5E}" srcOrd="17" destOrd="0" presId="urn:microsoft.com/office/officeart/2005/8/layout/vList3#2"/>
    <dgm:cxn modelId="{17A8F0D0-9E59-4164-BD33-B0289F135B66}" type="presParOf" srcId="{F74C4087-AB3C-4B4C-A76B-2B9E3901654F}" destId="{067F266F-4D3F-4CE3-8B45-63CA726FB590}" srcOrd="18" destOrd="0" presId="urn:microsoft.com/office/officeart/2005/8/layout/vList3#2"/>
    <dgm:cxn modelId="{058F8819-8009-4D4F-B034-B2A80EEEEE63}" type="presParOf" srcId="{067F266F-4D3F-4CE3-8B45-63CA726FB590}" destId="{AC0F976F-2F6A-4D60-8968-D067D76B4AEF}" srcOrd="0" destOrd="0" presId="urn:microsoft.com/office/officeart/2005/8/layout/vList3#2"/>
    <dgm:cxn modelId="{EB08637E-850E-461E-956D-E4F3B4F92E17}" type="presParOf" srcId="{067F266F-4D3F-4CE3-8B45-63CA726FB590}" destId="{2F960128-247B-4D2D-9DDE-650C9E7E1C1A}" srcOrd="1" destOrd="0" presId="urn:microsoft.com/office/officeart/2005/8/layout/vList3#2"/>
    <dgm:cxn modelId="{933A7FE2-C259-4F71-87E3-9FADE3F58B5A}" type="presParOf" srcId="{F74C4087-AB3C-4B4C-A76B-2B9E3901654F}" destId="{29BA11D3-0E65-4100-A146-716C9E229EF8}" srcOrd="19" destOrd="0" presId="urn:microsoft.com/office/officeart/2005/8/layout/vList3#2"/>
    <dgm:cxn modelId="{BAE56A0B-496A-4FBA-9C44-6AF89C59CE74}" type="presParOf" srcId="{F74C4087-AB3C-4B4C-A76B-2B9E3901654F}" destId="{7D120BC6-70E4-424C-BD23-88CDF6BCC73F}" srcOrd="20" destOrd="0" presId="urn:microsoft.com/office/officeart/2005/8/layout/vList3#2"/>
    <dgm:cxn modelId="{CBF9E3EC-9035-4B6B-A843-983AE852DA97}" type="presParOf" srcId="{7D120BC6-70E4-424C-BD23-88CDF6BCC73F}" destId="{056077AA-17FE-4D99-A1C2-40402DEFD865}" srcOrd="0" destOrd="0" presId="urn:microsoft.com/office/officeart/2005/8/layout/vList3#2"/>
    <dgm:cxn modelId="{015FA994-B89D-4E40-9055-87A1854071C6}" type="presParOf" srcId="{7D120BC6-70E4-424C-BD23-88CDF6BCC73F}" destId="{035230D6-C0B0-4C98-85C1-6F02B71B35C0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6C257A-BBB0-4FAD-9B9B-9D2A20556C3E}">
      <dsp:nvSpPr>
        <dsp:cNvPr id="0" name=""/>
        <dsp:cNvSpPr/>
      </dsp:nvSpPr>
      <dsp:spPr>
        <a:xfrm>
          <a:off x="-84862" y="0"/>
          <a:ext cx="8889183" cy="538842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w="165100" prst="coolSlant"/>
        </a:sp3d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III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более 250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693007" y="269421"/>
        <a:ext cx="3333443" cy="538842"/>
      </dsp:txXfrm>
    </dsp:sp>
    <dsp:sp modelId="{A40A08CA-DC40-42AA-A359-32463EEC1F18}">
      <dsp:nvSpPr>
        <dsp:cNvPr id="0" name=""/>
        <dsp:cNvSpPr/>
      </dsp:nvSpPr>
      <dsp:spPr>
        <a:xfrm>
          <a:off x="581825" y="1001478"/>
          <a:ext cx="7555806" cy="4193736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  <a:softEdge rad="6350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201-250 ккал/ч</a:t>
          </a:r>
          <a:r>
            <a:rPr lang="ru-RU" sz="20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 </a:t>
          </a:r>
          <a:endParaRPr lang="ru-RU" sz="2000" b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730508" y="1242618"/>
        <a:ext cx="3258441" cy="482279"/>
      </dsp:txXfrm>
    </dsp:sp>
    <dsp:sp modelId="{C64336A0-3475-4019-8123-324335583D64}">
      <dsp:nvSpPr>
        <dsp:cNvPr id="0" name=""/>
        <dsp:cNvSpPr/>
      </dsp:nvSpPr>
      <dsp:spPr>
        <a:xfrm>
          <a:off x="1299586" y="1905003"/>
          <a:ext cx="6222428" cy="3369136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151-200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2800747" y="2137474"/>
        <a:ext cx="3220106" cy="464940"/>
      </dsp:txXfrm>
    </dsp:sp>
    <dsp:sp modelId="{824D92D9-2735-4966-A802-1B8EFF979078}">
      <dsp:nvSpPr>
        <dsp:cNvPr id="0" name=""/>
        <dsp:cNvSpPr/>
      </dsp:nvSpPr>
      <dsp:spPr>
        <a:xfrm>
          <a:off x="1926080" y="2887446"/>
          <a:ext cx="4889050" cy="2500982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б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121-150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3050561" y="3112534"/>
        <a:ext cx="2640087" cy="450176"/>
      </dsp:txXfrm>
    </dsp:sp>
    <dsp:sp modelId="{F1D81A7B-58CD-47D7-907B-E5F3FA0029D6}">
      <dsp:nvSpPr>
        <dsp:cNvPr id="0" name=""/>
        <dsp:cNvSpPr/>
      </dsp:nvSpPr>
      <dsp:spPr>
        <a:xfrm>
          <a:off x="2679853" y="3857985"/>
          <a:ext cx="3555673" cy="1253865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>
          <a:bevelT prst="angle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I</a:t>
          </a:r>
          <a:r>
            <a:rPr lang="ru-RU" sz="3600" b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а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rPr>
            <a:t>до 120 ккал/ч </a:t>
          </a:r>
          <a:endParaRPr lang="ru-RU" sz="2000" b="1" i="1" kern="1200" dirty="0">
            <a:solidFill>
              <a:srgbClr val="00206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a:endParaRPr>
        </a:p>
      </dsp:txBody>
      <dsp:txXfrm>
        <a:off x="3200570" y="4171452"/>
        <a:ext cx="2514240" cy="62693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BF7B52-090B-48E1-B9C6-891F73B81B8D}">
      <dsp:nvSpPr>
        <dsp:cNvPr id="0" name=""/>
        <dsp:cNvSpPr/>
      </dsp:nvSpPr>
      <dsp:spPr>
        <a:xfrm rot="10800000">
          <a:off x="213361" y="202"/>
          <a:ext cx="8229597" cy="564062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Защита фасада здания (кроме северного) защитными устройствами от солнца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13361" y="202"/>
        <a:ext cx="8229597" cy="564062"/>
      </dsp:txXfrm>
    </dsp:sp>
    <dsp:sp modelId="{BD2CFF9A-5E91-44F4-BDA1-CB9486B8EA73}">
      <dsp:nvSpPr>
        <dsp:cNvPr id="0" name=""/>
        <dsp:cNvSpPr/>
      </dsp:nvSpPr>
      <dsp:spPr>
        <a:xfrm>
          <a:off x="8137" y="89014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CF325E-5AA1-425B-B01F-2E921931F959}">
      <dsp:nvSpPr>
        <dsp:cNvPr id="0" name=""/>
        <dsp:cNvSpPr/>
      </dsp:nvSpPr>
      <dsp:spPr>
        <a:xfrm rot="10800000">
          <a:off x="223521" y="673736"/>
          <a:ext cx="8209277" cy="567270"/>
        </a:xfrm>
        <a:prstGeom prst="homePlate">
          <a:avLst/>
        </a:prstGeom>
        <a:gradFill rotWithShape="0">
          <a:gsLst>
            <a:gs pos="0">
              <a:schemeClr val="accent4">
                <a:hueOff val="-446477"/>
                <a:satOff val="2690"/>
                <a:lumOff val="21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"/>
                <a:satOff val="2690"/>
                <a:lumOff val="21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"/>
                <a:satOff val="2690"/>
                <a:lumOff val="21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</a:rPr>
            <a:t>Установка и ремонт систем вентиляции и кондиционирования воздуха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23521" y="673736"/>
        <a:ext cx="8209277" cy="567270"/>
      </dsp:txXfrm>
    </dsp:sp>
    <dsp:sp modelId="{879DDD80-A727-435B-B018-2DBE7EF12866}">
      <dsp:nvSpPr>
        <dsp:cNvPr id="0" name=""/>
        <dsp:cNvSpPr/>
      </dsp:nvSpPr>
      <dsp:spPr>
        <a:xfrm>
          <a:off x="58995" y="763100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E398EF-97F4-4C57-87E0-48DD68BBB656}">
      <dsp:nvSpPr>
        <dsp:cNvPr id="0" name=""/>
        <dsp:cNvSpPr/>
      </dsp:nvSpPr>
      <dsp:spPr>
        <a:xfrm rot="10800000">
          <a:off x="233681" y="1350479"/>
          <a:ext cx="8188957" cy="366731"/>
        </a:xfrm>
        <a:prstGeom prst="homePlate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tint val="50000"/>
                <a:satMod val="300000"/>
              </a:schemeClr>
            </a:gs>
            <a:gs pos="35000">
              <a:schemeClr val="accent4">
                <a:hueOff val="-892954"/>
                <a:satOff val="5380"/>
                <a:lumOff val="431"/>
                <a:alphaOff val="0"/>
                <a:tint val="37000"/>
                <a:satMod val="30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Установка стационарных и мобильных пунктов обогрева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33681" y="1350479"/>
        <a:ext cx="8188957" cy="366731"/>
      </dsp:txXfrm>
    </dsp:sp>
    <dsp:sp modelId="{D681001D-5D2E-4E2A-B311-FC17A1BD805D}">
      <dsp:nvSpPr>
        <dsp:cNvPr id="0" name=""/>
        <dsp:cNvSpPr/>
      </dsp:nvSpPr>
      <dsp:spPr>
        <a:xfrm>
          <a:off x="58995" y="1361386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3E0A4D-C7CF-432B-B21F-BC950AA64EDB}">
      <dsp:nvSpPr>
        <dsp:cNvPr id="0" name=""/>
        <dsp:cNvSpPr/>
      </dsp:nvSpPr>
      <dsp:spPr>
        <a:xfrm rot="10800000">
          <a:off x="223521" y="1826683"/>
          <a:ext cx="8209277" cy="366731"/>
        </a:xfrm>
        <a:prstGeom prst="homePlate">
          <a:avLst/>
        </a:prstGeom>
        <a:gradFill rotWithShape="0">
          <a:gsLst>
            <a:gs pos="0">
              <a:schemeClr val="accent4">
                <a:hueOff val="-1339431"/>
                <a:satOff val="8070"/>
                <a:lumOff val="647"/>
                <a:alphaOff val="0"/>
                <a:tint val="50000"/>
                <a:satMod val="300000"/>
              </a:schemeClr>
            </a:gs>
            <a:gs pos="35000">
              <a:schemeClr val="accent4">
                <a:hueOff val="-1339431"/>
                <a:satOff val="8070"/>
                <a:lumOff val="647"/>
                <a:alphaOff val="0"/>
                <a:tint val="37000"/>
                <a:satMod val="300000"/>
              </a:schemeClr>
            </a:gs>
            <a:gs pos="100000">
              <a:schemeClr val="accent4">
                <a:hueOff val="-1339431"/>
                <a:satOff val="8070"/>
                <a:lumOff val="6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Оборудование зданий и помещений системами обогрева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223521" y="1826683"/>
        <a:ext cx="8209277" cy="366731"/>
      </dsp:txXfrm>
    </dsp:sp>
    <dsp:sp modelId="{8396E06A-A4BD-4E7D-9148-D8D08844FA6F}">
      <dsp:nvSpPr>
        <dsp:cNvPr id="0" name=""/>
        <dsp:cNvSpPr/>
      </dsp:nvSpPr>
      <dsp:spPr>
        <a:xfrm>
          <a:off x="58995" y="1793959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CE093B-924C-49F4-9CDA-07FB5CF29C92}">
      <dsp:nvSpPr>
        <dsp:cNvPr id="0" name=""/>
        <dsp:cNvSpPr/>
      </dsp:nvSpPr>
      <dsp:spPr>
        <a:xfrm rot="10800000">
          <a:off x="1541616" y="2302886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tint val="50000"/>
                <a:satMod val="300000"/>
              </a:schemeClr>
            </a:gs>
            <a:gs pos="35000">
              <a:schemeClr val="accent4">
                <a:hueOff val="-1785908"/>
                <a:satOff val="10760"/>
                <a:lumOff val="862"/>
                <a:alphaOff val="0"/>
                <a:tint val="37000"/>
                <a:satMod val="30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увлажнителей воздуха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2302886"/>
        <a:ext cx="5756452" cy="366731"/>
      </dsp:txXfrm>
    </dsp:sp>
    <dsp:sp modelId="{D686BF2A-FBF8-4E1C-A80F-0A0DF2744A54}">
      <dsp:nvSpPr>
        <dsp:cNvPr id="0" name=""/>
        <dsp:cNvSpPr/>
      </dsp:nvSpPr>
      <dsp:spPr>
        <a:xfrm>
          <a:off x="1358250" y="2302886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CCE87A-0327-4A87-A3E7-881DB1809305}">
      <dsp:nvSpPr>
        <dsp:cNvPr id="0" name=""/>
        <dsp:cNvSpPr/>
      </dsp:nvSpPr>
      <dsp:spPr>
        <a:xfrm rot="10800000">
          <a:off x="1541616" y="2779089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водяных завес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2779089"/>
        <a:ext cx="5756452" cy="366731"/>
      </dsp:txXfrm>
    </dsp:sp>
    <dsp:sp modelId="{1D51B20A-0DA4-4354-BEA8-D4B3E4B4D3EA}">
      <dsp:nvSpPr>
        <dsp:cNvPr id="0" name=""/>
        <dsp:cNvSpPr/>
      </dsp:nvSpPr>
      <dsp:spPr>
        <a:xfrm>
          <a:off x="1358250" y="2779089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72F646-A33C-42D4-AF33-AFA65343A5F4}">
      <dsp:nvSpPr>
        <dsp:cNvPr id="0" name=""/>
        <dsp:cNvSpPr/>
      </dsp:nvSpPr>
      <dsp:spPr>
        <a:xfrm rot="10800000">
          <a:off x="1541616" y="3255292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tint val="50000"/>
                <a:satMod val="300000"/>
              </a:schemeClr>
            </a:gs>
            <a:gs pos="35000">
              <a:schemeClr val="accent4">
                <a:hueOff val="-2678862"/>
                <a:satOff val="16139"/>
                <a:lumOff val="1294"/>
                <a:alphaOff val="0"/>
                <a:tint val="37000"/>
                <a:satMod val="30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теплозащитных экранов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3255292"/>
        <a:ext cx="5756452" cy="366731"/>
      </dsp:txXfrm>
    </dsp:sp>
    <dsp:sp modelId="{00927B4F-E2AA-43E5-8BC8-F9DE8FB869A1}">
      <dsp:nvSpPr>
        <dsp:cNvPr id="0" name=""/>
        <dsp:cNvSpPr/>
      </dsp:nvSpPr>
      <dsp:spPr>
        <a:xfrm>
          <a:off x="1358250" y="3255292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CC87756-72E8-4470-B63E-9B7D22527E1C}">
      <dsp:nvSpPr>
        <dsp:cNvPr id="0" name=""/>
        <dsp:cNvSpPr/>
      </dsp:nvSpPr>
      <dsp:spPr>
        <a:xfrm rot="10800000">
          <a:off x="1541616" y="3731496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3125339"/>
                <a:satOff val="18829"/>
                <a:lumOff val="1509"/>
                <a:alphaOff val="0"/>
                <a:tint val="50000"/>
                <a:satMod val="300000"/>
              </a:schemeClr>
            </a:gs>
            <a:gs pos="35000">
              <a:schemeClr val="accent4">
                <a:hueOff val="-3125339"/>
                <a:satOff val="18829"/>
                <a:lumOff val="1509"/>
                <a:alphaOff val="0"/>
                <a:tint val="37000"/>
                <a:satMod val="300000"/>
              </a:schemeClr>
            </a:gs>
            <a:gs pos="100000">
              <a:schemeClr val="accent4">
                <a:hueOff val="-3125339"/>
                <a:satOff val="18829"/>
                <a:lumOff val="15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Использование тепловой изоляции 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3731496"/>
        <a:ext cx="5756452" cy="366731"/>
      </dsp:txXfrm>
    </dsp:sp>
    <dsp:sp modelId="{B9E5249D-03E0-4314-8423-24C2F2CB0221}">
      <dsp:nvSpPr>
        <dsp:cNvPr id="0" name=""/>
        <dsp:cNvSpPr/>
      </dsp:nvSpPr>
      <dsp:spPr>
        <a:xfrm>
          <a:off x="1358250" y="3731496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DB1A37-2A2E-4DD1-B102-A2AA22A759B8}">
      <dsp:nvSpPr>
        <dsp:cNvPr id="0" name=""/>
        <dsp:cNvSpPr/>
      </dsp:nvSpPr>
      <dsp:spPr>
        <a:xfrm rot="10800000">
          <a:off x="1541616" y="4207699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tint val="50000"/>
                <a:satMod val="300000"/>
              </a:schemeClr>
            </a:gs>
            <a:gs pos="35000">
              <a:schemeClr val="accent4">
                <a:hueOff val="-3571816"/>
                <a:satOff val="21519"/>
                <a:lumOff val="1725"/>
                <a:alphaOff val="0"/>
                <a:tint val="37000"/>
                <a:satMod val="30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Защита «расстоянием»</a:t>
          </a:r>
          <a:endParaRPr lang="ru-RU" sz="1800" b="1" kern="1200" dirty="0">
            <a:solidFill>
              <a:srgbClr val="002060"/>
            </a:solidFill>
          </a:endParaRPr>
        </a:p>
      </dsp:txBody>
      <dsp:txXfrm rot="10800000">
        <a:off x="1541616" y="4207699"/>
        <a:ext cx="5756452" cy="366731"/>
      </dsp:txXfrm>
    </dsp:sp>
    <dsp:sp modelId="{03F34C7E-CD53-410D-A831-B5270921B875}">
      <dsp:nvSpPr>
        <dsp:cNvPr id="0" name=""/>
        <dsp:cNvSpPr/>
      </dsp:nvSpPr>
      <dsp:spPr>
        <a:xfrm>
          <a:off x="1358250" y="4207699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960128-247B-4D2D-9DDE-650C9E7E1C1A}">
      <dsp:nvSpPr>
        <dsp:cNvPr id="0" name=""/>
        <dsp:cNvSpPr/>
      </dsp:nvSpPr>
      <dsp:spPr>
        <a:xfrm rot="10800000">
          <a:off x="1541616" y="4683902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4018293"/>
                <a:satOff val="24209"/>
                <a:lumOff val="1940"/>
                <a:alphaOff val="0"/>
                <a:tint val="50000"/>
                <a:satMod val="300000"/>
              </a:schemeClr>
            </a:gs>
            <a:gs pos="35000">
              <a:schemeClr val="accent4">
                <a:hueOff val="-4018293"/>
                <a:satOff val="24209"/>
                <a:lumOff val="1940"/>
                <a:alphaOff val="0"/>
                <a:tint val="37000"/>
                <a:satMod val="300000"/>
              </a:schemeClr>
            </a:gs>
            <a:gs pos="100000">
              <a:schemeClr val="accent4">
                <a:hueOff val="-4018293"/>
                <a:satOff val="24209"/>
                <a:lumOff val="19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Рациональное размещение оборудования</a:t>
          </a:r>
          <a:endParaRPr lang="ru-RU" sz="1800" b="1" kern="1200">
            <a:solidFill>
              <a:srgbClr val="002060"/>
            </a:solidFill>
          </a:endParaRPr>
        </a:p>
      </dsp:txBody>
      <dsp:txXfrm rot="10800000">
        <a:off x="1541616" y="4683902"/>
        <a:ext cx="5756452" cy="366731"/>
      </dsp:txXfrm>
    </dsp:sp>
    <dsp:sp modelId="{AC0F976F-2F6A-4D60-8968-D067D76B4AEF}">
      <dsp:nvSpPr>
        <dsp:cNvPr id="0" name=""/>
        <dsp:cNvSpPr/>
      </dsp:nvSpPr>
      <dsp:spPr>
        <a:xfrm>
          <a:off x="1358250" y="4683902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5230D6-C0B0-4C98-85C1-6F02B71B35C0}">
      <dsp:nvSpPr>
        <dsp:cNvPr id="0" name=""/>
        <dsp:cNvSpPr/>
      </dsp:nvSpPr>
      <dsp:spPr>
        <a:xfrm rot="10800000">
          <a:off x="1541616" y="5160105"/>
          <a:ext cx="5756452" cy="366731"/>
        </a:xfrm>
        <a:prstGeom prst="homePlat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718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2060"/>
              </a:solidFill>
            </a:rPr>
            <a:t>Воздушное душирование рабочих мест</a:t>
          </a:r>
          <a:endParaRPr lang="ru-RU" sz="1800" b="1" kern="1200">
            <a:solidFill>
              <a:srgbClr val="002060"/>
            </a:solidFill>
          </a:endParaRPr>
        </a:p>
      </dsp:txBody>
      <dsp:txXfrm rot="10800000">
        <a:off x="1541616" y="5160105"/>
        <a:ext cx="5756452" cy="366731"/>
      </dsp:txXfrm>
    </dsp:sp>
    <dsp:sp modelId="{056077AA-17FE-4D99-A1C2-40402DEFD865}">
      <dsp:nvSpPr>
        <dsp:cNvPr id="0" name=""/>
        <dsp:cNvSpPr/>
      </dsp:nvSpPr>
      <dsp:spPr>
        <a:xfrm>
          <a:off x="1358250" y="5160105"/>
          <a:ext cx="366731" cy="366731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815" y="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18CCB4-A3D3-4E04-AF2E-C6D4B734F548}" type="datetimeFigureOut">
              <a:rPr lang="ru-RU"/>
              <a:pPr>
                <a:defRPr/>
              </a:pPr>
              <a:t>25.09.2015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684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 anchor="b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815" y="937684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25DDC37-A2BF-4582-8FA9-8FC2588D9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8118113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815" y="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1B0575-5916-451B-86A2-DFF5E325CCA6}" type="datetimeFigureOut">
              <a:rPr lang="ru-RU"/>
              <a:pPr>
                <a:defRPr/>
              </a:pPr>
              <a:t>25.09.2015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11" tIns="47255" rIns="94511" bIns="47255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5" y="4689202"/>
            <a:ext cx="5437827" cy="4443637"/>
          </a:xfrm>
          <a:prstGeom prst="rect">
            <a:avLst/>
          </a:prstGeom>
        </p:spPr>
        <p:txBody>
          <a:bodyPr vert="horz" wrap="square" lIns="94511" tIns="47255" rIns="94511" bIns="47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  <a:endParaRPr lang="ru-RU" altLang="ru-RU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6841"/>
            <a:ext cx="2945293" cy="494259"/>
          </a:xfrm>
          <a:prstGeom prst="rect">
            <a:avLst/>
          </a:prstGeom>
        </p:spPr>
        <p:txBody>
          <a:bodyPr vert="horz" lIns="94511" tIns="47255" rIns="94511" bIns="47255" rtlCol="0" anchor="b"/>
          <a:lstStyle>
            <a:lvl1pPr algn="l">
              <a:defRPr sz="13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815" y="9376841"/>
            <a:ext cx="2945293" cy="494259"/>
          </a:xfrm>
          <a:prstGeom prst="rect">
            <a:avLst/>
          </a:prstGeom>
        </p:spPr>
        <p:txBody>
          <a:bodyPr vert="horz" wrap="square" lIns="94511" tIns="47255" rIns="94511" bIns="4725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37CB39-3BD4-42B7-8365-5189F400AD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848117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dic.nsf/enc_physics/200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ic.academic.ru/dic.nsf/enc_physics/1861" TargetMode="External"/><Relationship Id="rId4" Type="http://schemas.openxmlformats.org/officeDocument/2006/relationships/hyperlink" Target="http://dic.academic.ru/dic.nsf/enc_physics/2680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(Вт/м2, W/m2), единица СИ поверхностной плотности теплового потока; 1 Вт/м2 равен </a:t>
            </a:r>
            <a:r>
              <a:rPr kumimoji="1" lang="ru-RU" sz="1200" b="0" i="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поверхностнойплотности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теплового потока 1 Вт, равномерно распределённого по поверхности площадью 1 м2. В ед. Вт/м2измеряют также </a:t>
            </a:r>
            <a:r>
              <a:rPr kumimoji="1" lang="ru-RU" sz="1200" b="0" i="0" u="none" strike="noStrike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поверхностную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</a:t>
            </a:r>
            <a:r>
              <a:rPr kumimoji="1" lang="ru-RU" sz="1200" b="0" i="0" u="sng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  <a:hlinkClick r:id="rId3"/>
              </a:rPr>
              <a:t>плотность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потока излучения и соотв. </a:t>
            </a:r>
            <a:r>
              <a:rPr kumimoji="1" lang="ru-RU" sz="1200" b="0" i="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энергетич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 </a:t>
            </a:r>
            <a:r>
              <a:rPr kumimoji="1" lang="ru-RU" sz="1200" b="0" i="0" u="sng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  <a:hlinkClick r:id="rId4"/>
              </a:rPr>
              <a:t>светимость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и </a:t>
            </a:r>
            <a:r>
              <a:rPr kumimoji="1" lang="ru-RU" sz="1200" b="0" i="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энергетич.</a:t>
            </a:r>
            <a:r>
              <a:rPr kumimoji="1" lang="ru-RU" sz="1200" b="0" i="0" u="sng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  <a:hlinkClick r:id="rId5"/>
              </a:rPr>
              <a:t>освещённость</a:t>
            </a: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Связь между ккал/час и Вт. Калория равна количеству теплоты, необходимому для нагревания 1 мл воды на 1 °C при стандартном атмосферном давлении 101.325 кПа.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Воспользуемся определением международной калории (от 1956г) 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1 кал = 4,1868 Дж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1 час = 3600 секунд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1 ккал/ч = 4186,8/3600 Дж/С = 4186,8/3600 Вт = 1,163 Вт</a:t>
            </a: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27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3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4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Большинство промышленных вредных веществ обладает </a:t>
            </a:r>
            <a:r>
              <a:rPr lang="ru-RU" b="1" dirty="0" smtClean="0"/>
              <a:t>общетоксическим действием</a:t>
            </a:r>
            <a:r>
              <a:rPr lang="ru-RU" dirty="0" smtClean="0"/>
              <a:t>. К их числу относятся ароматические углеводороды и их производные (бензол, толуол, ксилол, нитробензол, анилин) ртуть и фосфорорганические соединения, тетраэтилсвинец, метиловый спирт, оксид углерода и т.д.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Раздражающим действием </a:t>
            </a:r>
            <a:r>
              <a:rPr lang="ru-RU" dirty="0" smtClean="0"/>
              <a:t>обладают различные химические вещества. Одни вызывают воспаление верхних дыхательных путей (сероводород, хлор, аммиак), другие — глубоких дыхательных путей, т.е. легочной ткани (оксид азота, ароматические углеводороды). Сильные кислоты и щелочи, многие ангидриды кислот оказывают местное действие на кожу, вызывая ее омертвление. Нефть и продукты ее переработки (бензин, керосин и др.), попадая на кожу обезжиривают и сушат ее, вызывая различные кожные заболевания (экземы, дерматиты).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Сенсибилизирующее</a:t>
            </a:r>
            <a:r>
              <a:rPr lang="ru-RU" dirty="0" smtClean="0"/>
              <a:t>  действие вещества вызывают повышенную чувствительность (аллергические реакции) организма человека. При каждом повторном даже кратковременном контакте эффект действия на человека увеличивается, приводя к астматическим проявлениям, кожным реакциям, изменениям состава крови. К веществам, вызывающим сенсибилизацию, относятся формальдегид, ароматические нитро-, </a:t>
            </a:r>
            <a:r>
              <a:rPr lang="ru-RU" dirty="0" err="1" smtClean="0"/>
              <a:t>нитрозо-аминосоединения</a:t>
            </a:r>
            <a:r>
              <a:rPr lang="ru-RU" dirty="0" smtClean="0"/>
              <a:t>, </a:t>
            </a:r>
            <a:r>
              <a:rPr lang="ru-RU" dirty="0" err="1" smtClean="0"/>
              <a:t>карбонилы</a:t>
            </a:r>
            <a:r>
              <a:rPr lang="ru-RU" dirty="0" smtClean="0"/>
              <a:t> никеля, железа, кобальта, некоторые антибиотики, например, эритромицин и др.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Канцерогенные вещества</a:t>
            </a:r>
            <a:r>
              <a:rPr lang="ru-RU" dirty="0" smtClean="0"/>
              <a:t>, попадая в организм человека, вызывают образование, как правило, злокачественных или доброкачественных опухолей. Канцерогенная опасность зависит от уровней и длительности воздействия конкретных веществ.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В санитарных правилах СанПиН 1.2.2353-08 «Канцерогенные факторы и основные требования к профилактике канцерогенной опасности» приведен перечень веществ, продуктов, производственных процессов, бытовых и природных факторов, канцерогенных для человека. Перечень подразделяется на 2 раздела: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- вещества, продукты, производственные процессы и факторы с доказанной для человека </a:t>
            </a:r>
            <a:r>
              <a:rPr lang="ru-RU" dirty="0" err="1" smtClean="0"/>
              <a:t>канцерогенностью</a:t>
            </a:r>
            <a:r>
              <a:rPr lang="ru-RU" dirty="0" smtClean="0"/>
              <a:t>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- вещества, продукты, лекарственные препараты и производственные процессы, вероятно канцерогенные для человека.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В раздел 1 входят асбесты, бензол, </a:t>
            </a:r>
            <a:r>
              <a:rPr lang="ru-RU" dirty="0" err="1" smtClean="0"/>
              <a:t>бенз</a:t>
            </a:r>
            <a:r>
              <a:rPr lang="ru-RU" dirty="0" smtClean="0"/>
              <a:t>(а)</a:t>
            </a:r>
            <a:r>
              <a:rPr lang="ru-RU" dirty="0" err="1" smtClean="0"/>
              <a:t>пирен</a:t>
            </a:r>
            <a:r>
              <a:rPr lang="ru-RU" dirty="0" smtClean="0"/>
              <a:t>, бериллий и его соединения, каменноугольные и нефтяные смолы, минеральные масла неочищенные и не полностью очищенные, сажи бытовые, этилена оксид и др. Производство кокса, переработка каменноугольной, нефтяной и сланцевой смол, газификация угля, производство резины и резинотехнических изделий и др. К бытовым и природным факторам с доказанной </a:t>
            </a:r>
            <a:r>
              <a:rPr lang="ru-RU" dirty="0" err="1" smtClean="0"/>
              <a:t>канцерогенностью</a:t>
            </a:r>
            <a:r>
              <a:rPr lang="ru-RU" dirty="0" smtClean="0"/>
              <a:t> относятся солнечная радиация и табачный дым, поскольку в нем содержится </a:t>
            </a:r>
            <a:r>
              <a:rPr lang="ru-RU" dirty="0" err="1" smtClean="0"/>
              <a:t>бенз</a:t>
            </a:r>
            <a:r>
              <a:rPr lang="ru-RU" dirty="0" smtClean="0"/>
              <a:t>(а)</a:t>
            </a:r>
            <a:r>
              <a:rPr lang="ru-RU" dirty="0" err="1" smtClean="0"/>
              <a:t>пирен</a:t>
            </a:r>
            <a:r>
              <a:rPr lang="ru-RU" dirty="0" smtClean="0"/>
              <a:t>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В раздел 2 «Перечня» включены вещества и факторы, </a:t>
            </a:r>
            <a:r>
              <a:rPr lang="ru-RU" dirty="0" err="1" smtClean="0"/>
              <a:t>канцерогенность</a:t>
            </a:r>
            <a:r>
              <a:rPr lang="ru-RU" dirty="0" smtClean="0"/>
              <a:t> которых согласно данным МАИР (международного агентства по изучению рака) доказана на животных, а доказательства </a:t>
            </a:r>
            <a:r>
              <a:rPr lang="ru-RU" dirty="0" err="1" smtClean="0"/>
              <a:t>канцерогенности</a:t>
            </a:r>
            <a:r>
              <a:rPr lang="ru-RU" dirty="0" smtClean="0"/>
              <a:t> для человека недостаточны. Это, например, отработавшие газы дизельных двигателей, формальдегид и др.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Мутагенные</a:t>
            </a:r>
            <a:r>
              <a:rPr lang="ru-RU" dirty="0" smtClean="0"/>
              <a:t> вещества вызывают изменение генетического кода клеток, наследственной информации. Это может вызвать снижение иммунитета организма, раннее старение, развитие заболеваний. Действие мутагенных веществ может сказаться на потомстве, не всегда первого, а возможно второго и третьего поколений. Мутагенной активностью обладают формальдегид, этилена оксид, радиоактивные и наркотические вещества.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К веществам, влияющим на </a:t>
            </a:r>
            <a:r>
              <a:rPr lang="ru-RU" b="1" dirty="0" smtClean="0"/>
              <a:t>репродуктивную </a:t>
            </a:r>
            <a:r>
              <a:rPr lang="ru-RU" dirty="0" smtClean="0"/>
              <a:t>(детородную) функцию, относят бензол и его производные, сероуглерод, соединения ртути, радиоактивные вещества и др.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Среди веществ, влияющих на репродуктивную функцию, выделяется особая группа веществ, обладающих </a:t>
            </a:r>
            <a:r>
              <a:rPr lang="ru-RU" b="1" dirty="0" smtClean="0"/>
              <a:t>тератогенным</a:t>
            </a:r>
            <a:r>
              <a:rPr lang="ru-RU" dirty="0" smtClean="0"/>
              <a:t> действием. Тератогенные вещества вызывают дефекты развития ребенка в организме матери. К таким веществам относятся, например, </a:t>
            </a:r>
            <a:r>
              <a:rPr lang="ru-RU" dirty="0" err="1" smtClean="0"/>
              <a:t>талидомид</a:t>
            </a:r>
            <a:r>
              <a:rPr lang="ru-RU" dirty="0" smtClean="0"/>
              <a:t>, никотин, наркотики и некоторые вирусы, например вирус гепатита и т.д.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Существуют и другие классификации вредных веществ, например, по их преимущественному избирательному патологическому действию на определенные органы или системы организма человека: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нервные</a:t>
            </a:r>
            <a:r>
              <a:rPr lang="ru-RU" dirty="0" smtClean="0"/>
              <a:t> (</a:t>
            </a:r>
            <a:r>
              <a:rPr lang="ru-RU" dirty="0" err="1" smtClean="0"/>
              <a:t>нейротропные</a:t>
            </a:r>
            <a:r>
              <a:rPr lang="ru-RU" dirty="0" smtClean="0"/>
              <a:t>), вызывающие расстройства функций центральной нервной системы, судороги, паралич (пары металлической ртути, марганец, соединения мышьяка, сероуглерод, углеводороды предельного, непредельного и циклического ряда, сероводород, тетраэтилсвинец, наркотические вещества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печеночные</a:t>
            </a:r>
            <a:r>
              <a:rPr lang="ru-RU" dirty="0" smtClean="0"/>
              <a:t> (</a:t>
            </a:r>
            <a:r>
              <a:rPr lang="ru-RU" dirty="0" err="1" smtClean="0"/>
              <a:t>гепатотропные</a:t>
            </a:r>
            <a:r>
              <a:rPr lang="ru-RU" dirty="0" smtClean="0"/>
              <a:t>), вызывающие структурные изменения в ткани печени (хлорированные углеводороды - </a:t>
            </a:r>
            <a:r>
              <a:rPr lang="ru-RU" dirty="0" err="1" smtClean="0"/>
              <a:t>метилхлорид</a:t>
            </a:r>
            <a:r>
              <a:rPr lang="ru-RU" dirty="0" smtClean="0"/>
              <a:t>, </a:t>
            </a:r>
            <a:r>
              <a:rPr lang="ru-RU" dirty="0" err="1" smtClean="0"/>
              <a:t>метиленхлорид</a:t>
            </a:r>
            <a:r>
              <a:rPr lang="ru-RU" dirty="0" smtClean="0"/>
              <a:t>, хлороформ, четыреххлористый углерод, дихлорэтан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кровяные</a:t>
            </a:r>
            <a:r>
              <a:rPr lang="ru-RU" dirty="0" smtClean="0"/>
              <a:t>, нарушающие процессы кроветворения (бензол, свинец и его неорганические соединения и др.) или взаимодействующие с гемоглобином крови (оксид углерода с образованием карбоксигемоглобина, а некоторые органические нитраты и нитриты с образованием метгемоглобина. Образовавшиеся соединения лишают гемоглобин его роли — переносчика кислорода из легких в ткани, вследствие чего развивается глубокая кислородная недостаточность, способная привести к летальному исходу);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ферментные</a:t>
            </a:r>
            <a:r>
              <a:rPr lang="ru-RU" dirty="0" smtClean="0"/>
              <a:t>, нарушающие структуру ферментов, дезактивирующие их (синильная кислота и ее соли, мышьяк и его соединения, соли ртути, фосфорорганические соединения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сердечные</a:t>
            </a:r>
            <a:r>
              <a:rPr lang="ru-RU" dirty="0" smtClean="0"/>
              <a:t>, обладающие </a:t>
            </a:r>
            <a:r>
              <a:rPr lang="ru-RU" dirty="0" err="1" smtClean="0"/>
              <a:t>кардиотоксическим</a:t>
            </a:r>
            <a:r>
              <a:rPr lang="ru-RU" dirty="0" smtClean="0"/>
              <a:t> действием (соли бария, кобальта, кадмия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почечные</a:t>
            </a:r>
            <a:r>
              <a:rPr lang="ru-RU" dirty="0" smtClean="0"/>
              <a:t>, вызывающие патологические процессы в почках (ртуть, свинец, кадмий, литий, висмут и их соединения, соединения мышьяка, органические растворители и др.);</a:t>
            </a:r>
          </a:p>
          <a:p>
            <a:pPr marL="231160" indent="-231160">
              <a:lnSpc>
                <a:spcPct val="80000"/>
              </a:lnSpc>
              <a:defRPr/>
            </a:pPr>
            <a:r>
              <a:rPr lang="ru-RU" dirty="0" smtClean="0"/>
              <a:t>раздражающие, преимущественно поражающие органы дыхания (хлор, аммиак, диоксид серы, оксиды азота, фосген и др.).</a:t>
            </a:r>
            <a:endParaRPr lang="en-US" dirty="0" smtClean="0"/>
          </a:p>
          <a:p>
            <a:pPr marL="231160" indent="-231160">
              <a:lnSpc>
                <a:spcPct val="80000"/>
              </a:lnSpc>
              <a:defRPr/>
            </a:pPr>
            <a:r>
              <a:rPr lang="ru-RU" b="1" dirty="0" smtClean="0"/>
              <a:t>Ферменты микробного происхождения - органические вещества белковой природы, которые синтезируются в клетках и во много раз ускоряют протекающие в них реакции, не подвергаясь при этом химическим превращениям. Вещества, оказывающие подобное действие, существуют и в неживой природе и называются катализаторами. Ферменты (от лат. </a:t>
            </a:r>
            <a:r>
              <a:rPr lang="ru-RU" b="1" dirty="0" err="1" smtClean="0"/>
              <a:t>fermentum</a:t>
            </a:r>
            <a:r>
              <a:rPr lang="ru-RU" b="1" dirty="0" smtClean="0"/>
              <a:t> - брожение, закваска) иногда называют энзимами (от греч. </a:t>
            </a:r>
            <a:r>
              <a:rPr lang="ru-RU" b="1" dirty="0" err="1" smtClean="0"/>
              <a:t>en</a:t>
            </a:r>
            <a:r>
              <a:rPr lang="ru-RU" b="1" dirty="0" smtClean="0"/>
              <a:t> - внутри, </a:t>
            </a:r>
            <a:r>
              <a:rPr lang="ru-RU" b="1" dirty="0" err="1" smtClean="0"/>
              <a:t>zyme</a:t>
            </a:r>
            <a:r>
              <a:rPr lang="ru-RU" b="1" dirty="0" smtClean="0"/>
              <a:t> - закваска).</a:t>
            </a:r>
            <a:endParaRPr lang="ru-RU" dirty="0" smtClean="0"/>
          </a:p>
          <a:p>
            <a:pPr>
              <a:defRPr/>
            </a:pPr>
            <a:endParaRPr lang="ru-RU" dirty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0E5154-2367-4680-A241-70883C0571EC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C9763D-1CA0-4FBE-AD7C-5C78771EB745}" type="slidenum">
              <a:rPr kumimoji="0" lang="ru-RU" altLang="ru-RU" smtClean="0">
                <a:latin typeface="Calibri" pitchFamily="34" charset="0"/>
              </a:rPr>
              <a:pPr eaLnBrk="1" hangingPunct="1"/>
              <a:t>6</a:t>
            </a:fld>
            <a:endParaRPr kumimoji="0"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lvl="2"/>
            <a:r>
              <a:rPr kumimoji="1" lang="ru-RU" sz="1200" b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rPr>
              <a:t>Терморегуляция</a:t>
            </a:r>
            <a:endParaRPr kumimoji="1" lang="ru-RU" sz="1100" b="1" kern="1200" dirty="0" smtClean="0">
              <a:solidFill>
                <a:schemeClr val="tx1"/>
              </a:solidFill>
              <a:latin typeface="+mn-lt"/>
              <a:ea typeface="Arial" charset="0"/>
              <a:cs typeface="Arial" pitchFamily="34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Процессы регулирования теплообразования и теплоотдачи для поддержания постоянной температуры называются </a:t>
            </a:r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терморегуляцией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Человек обладает сложным и совершенным механизмом терморегуляции, позволяющим сохранять изотермию при довольно значительных температурных колебаниях. Для ощущения теплового комфорта количество выработанной организмом тепловой энергии должно быть равно количеству тепла, отданного во внешнюю среду: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baseline="-25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  <a:endParaRPr kumimoji="1" lang="ru-RU" sz="12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Терморегуляция осуществляется химическим и физическим путем. </a:t>
            </a:r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Химическая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терморегуляция осуществляется за счет изменения уровня теплообразования, т. е. усиления или ослабления интенсивности обмена веществ в клетках организма.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В условиях холода теплообразование в мышцах повышается, даже если человек находится в неподвижном состоянии. Это обусловлено тем, что охлаждение поверхности тела, действуя на рецепторы, воспринимающие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холодовое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раздражение, рефлекторно возбуждает беспорядочные непроизвольные сокращения мышц, проявляющиеся в виде дрожи. При этом обменные процессы организма усиливаются, увеличивается потребление кислорода и углеводов мышечной тканью, что и влечет за собой повышение теплообразования.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Физическая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терморегуляция осуществляется путем изменения интенсивности отдачи тепла (за счет изменения интенсивности кровообращения и интенсивности потоотделения). 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Температура кожи, а следовательно, интенсивность теплоотдачи, может изменяться в результате перераспределения крови в сосудах и при изменении объема циркулирующей крови.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На холоде кровеносные сосуды кожи, главным образом,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артериолы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 сужаются: большее количество крови поступает в сосуды брюшной полости, и тем самым ограничивается теплоотдача. Поверхностные слои кожи, получая меньше теплой крови, получают меньше тепла – теплоотдача уменьшается. При сильном охлаждении кожи, кроме того, происходит открытие артериовенозных анастомозов, что уменьшает количество крови, поступающей в капилляры, и тем самым препятствует теплоотдаче.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При повышении температуры окружающей среды сосуды кожи расширяются, количество циркулирующей в них крови возрастает. Возрастает также объём циркулирующей крови во всём организме вследствие перехода воды из тканей в сосуды, а также потому, что селезёнка и другие кровяные депо выбрасывают в общий кровоток дополнительное количество крови. Возрастает количество крови, циркулирующей через сосуды поверхности тела, способствующей теплоотдаче с помощью радиации и конвекции.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Для сохранения постоянства температуры тела при высокой температуре окружающей среды основное значение имеет испарение пота с поверхности кожи.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Особенно интенсивно потоотделение происходит при высокой окружающей температуре во время мышечной работы, когда возрастает теплообразование в самом организме. При очень тяжёлой работе выделение пота у рабочих горячих цехов может составить 12 л за день.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Испарение воды зависит от относительной влажности воздуха. В насыщенном водяными парами воздухе пот выделяется в большом количестве, но не испаряется, а стекает с кожи, а для теплоотдачи имеет значение только та часть пота, которая испаряется с поверхности кожи.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Так как некоторая часть воды испаряется лёгкими в виде паров, насыщающих выдыхаемый воздух, дыхание также участвует в поддержании температуры тела на постоянном уровне. При высокой окружающей температуре дыхательный центр рефлекторно возбуждается, при низкой – угнетается, дыхание становится менее глубоким.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lvl="2"/>
            <a:r>
              <a:rPr kumimoji="1" lang="ru-RU" sz="1200" b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pitchFamily="34" charset="0"/>
              </a:rPr>
              <a:t>Нормирование микроклимата</a:t>
            </a:r>
            <a:endParaRPr kumimoji="1" lang="ru-RU" sz="1100" b="1" kern="1200" dirty="0" smtClean="0">
              <a:solidFill>
                <a:schemeClr val="tx1"/>
              </a:solidFill>
              <a:latin typeface="+mn-lt"/>
              <a:ea typeface="Arial" charset="0"/>
              <a:cs typeface="Arial" pitchFamily="34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Согласно ГОСТ 12.1.005-88 устанавливаются оптимальные и допустимые параметры микроклимата</a:t>
            </a:r>
            <a:r>
              <a:rPr kumimoji="1" lang="ru-RU" sz="11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Оптимальные микроклиматические условия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сочетания количественных показателей микроклимата, которые при длительном и систематическом воздействии на человека обеспечивают сохранение нормального теплового состояния организма без напряжения механизмов терморегуляции. Они обеспечивают ощущение теплового комфорта и создают предпосылки для высокого уровня работоспособности.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Оптимальные величины показателей микроклимата  необходимо соблюдать на рабочих местах производственных помещений, на которых выполняются работы операторского типа, связанные с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нервно-эмоцио-нальным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напряжением (в кабинах, на пультах и постах управления технологическими процессами, в залах вычислительной техники и др.).</a:t>
            </a:r>
            <a:endParaRPr kumimoji="1" lang="ru-RU" sz="105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Допустимые микроклиматические условия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сочетания количественных показателей микроклимата, которые при длительном и систематическом воздействии на человека могут вызывать преходящие и быстро нормализующиеся изменения теплового состояния организма, сопровождающиеся напряжением механизмов терморегуляции, не выходящим за пределы физиологических приспособительных возможностей. При этом не возникает повреждений или нарушений состояния здоровья, но могут наблюдаться дискомфортные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теплоощущения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 ухудшение самочувствия и понижение работоспособности.</a:t>
            </a:r>
            <a:endParaRPr kumimoji="1" lang="ru-RU" sz="110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Нормы для показателей микроклимата установлены санитарными правилами и нормами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СанПиН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2.2.4.548-96. Санитарные правила устанавливают гигиенические требования к показателям микроклимата рабочих мест производственных помещений с учетом интенсивности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энерготрат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работающих, времени выполнения работы, периодов года.</a:t>
            </a:r>
            <a:endParaRPr kumimoji="1" lang="ru-RU" sz="105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Интенсивность теплового облучения работающих от открытых источников (нагретый металл, стекло, «открытое» пламя и др.) не должна превышать 140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 при этом облучению не должно подвергаться более 25 % поверхности тела и обязательным является использование СИЗ, в том числе средств защиты лица и глаз.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200" i="1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Тепловая нагрузка среды</a:t>
            </a:r>
            <a:r>
              <a:rPr kumimoji="1" lang="ru-RU" sz="1200" b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(ТНС) – сочетанное действие на организм человека параметров микроклимата (температура, влажность, скорость движения воздуха, тепловое облучение), выраженное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одночисловым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показателем в °C.</a:t>
            </a:r>
          </a:p>
          <a:p>
            <a:endParaRPr kumimoji="1" lang="ru-RU" sz="1200" b="1" i="0" kern="1200" dirty="0" smtClean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  <a:p>
            <a:r>
              <a:rPr kumimoji="1" lang="ru-RU" sz="1200" b="0" i="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 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Индекс тепловой нагрузки среды (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ТНС-индекс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) является эмпирическим показателем, характеризующим сочетанное действие на организм человека параметров микроклимата (температуры, влажности, скорости движения воздуха и теплового облучения).</a:t>
            </a:r>
          </a:p>
          <a:p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ТНС-индекс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определяется на основе величин температуры смоченного термометра аспирационного психрометра (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tвл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.) и температуры внутри зачерненного шара (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tш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). Температура внутри зачерненного шара измеряется термометром, резервуар которого помещен в центр зачерненного полого шара;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tш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отражает влияние температуры воздуха, температуры поверхностей и скорости движения воздуха. Зачерненный шар должен иметь диаметр 90 мм, минимально возможную толщину и коэффициент поглощения 0,95. Точность измерения температуры внутри шара +/– 0,5 °C.</a:t>
            </a:r>
          </a:p>
          <a:p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ТНС-индекс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рассчитывается по уравнению: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ТНС = 0,7 ·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tвл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 + 0,3 ·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tш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</a:t>
            </a:r>
          </a:p>
          <a:p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ТНС-индекс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рекомендуется использовать для интегральной оценки тепловой нагрузки среды на рабочих местах, на которых скорость движения воздуха не превышает 0,6 м/с, а интенсивность теплового облучения – 1200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. Интенсивность теплового облучения работающих от нагретых поверхностей технологического оборудования, осветительных приборов, инсоляции на постоянных и непостоянных рабочих местах не должна превышать 35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при облучении 50 % поверхности тела и более, 70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при величине облучаемой поверхности от 25 до 50 % и 100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при облучении не более 25 % поверхности тела.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Нормы для показателей микроклимата установлены санитарными правилами и нормами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СанПиН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2.2.4.548-96. Санитарные правила устанавливают гигиенические требования к показателям микроклимата рабочих мест производственных помещений с учетом интенсивности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энерготрат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работающих, времени выполнения работы, периодов года.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Категории работ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разграничиваются на основе интенсивности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энергозатрат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организма в ккал/ч (Вт).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Легкие физические работы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(категория I) – виды деятельности с расходом энергии не более 150 ккал (174 Вт).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Легкие физические работы разделяются на категорию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энерго­затраты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до 120 ккал/ч (139 Вт) и категорию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Iб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энергозатраты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</a:t>
            </a:r>
            <a:b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</a:b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121–150 ккал/ч (140–174 Вт).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 категории </a:t>
            </a:r>
            <a:r>
              <a:rPr kumimoji="1" lang="ru-RU" sz="1200" i="1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относятся работы, производимые сидя и сопровождающиеся незначительным физическим напряжением (ряд профессий на предприятиях точного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приборо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- и машиностроения; на часовом, швейном производствах; в сфере управления и т. п.).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 категории </a:t>
            </a:r>
            <a:r>
              <a:rPr kumimoji="1" lang="ru-RU" sz="1200" i="1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Iб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относятся работы, производимые сидя, стоя или связанные с ходьбой и сопровождающиеся некоторым физическим напряжением (ряд профессий в полиграфической промышленности, на предприятиях связи, контролеры, мастера в различных видах производства и т. п.).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Средней тяжести физические работы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(категория II) – виды деятельности с расходом энергии в пределах 151–250 ккал/ч (175–290 Вт).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Средней тяжести физические работы разделяют на категорию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IIа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энергозатраты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 151 до 200 ккал/ч (175–232 Вт) и категорию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IIб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энергозатраты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 201 до 250 ккал/ч (233–290 Вт).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 категории </a:t>
            </a:r>
            <a:r>
              <a:rPr kumimoji="1" lang="ru-RU" sz="1200" i="1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IIа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относятся работы, связанные с постоянной ходьбой, перемещением мелких (до 1 кг) изделий или предметов в положении стоя или сидя и требующие определенного физического напряжения (ряд профессий в </a:t>
            </a:r>
            <a:r>
              <a:rPr kumimoji="1" lang="ru-RU" sz="1200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механо-сборочных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цехах машиностроительных предприятий, в прядильно-ткацком производстве и т. п.).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 категории </a:t>
            </a:r>
            <a:r>
              <a:rPr kumimoji="1" lang="ru-RU" sz="1200" i="1" kern="1200" dirty="0" err="1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IIб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относятся работы, связанные с ходьбой, перемещением и переноской тяжестей до 10 кг и сопровождающиеся умеренным физическим напряжением (ряд профессий в механизированных литейных, прокатных, кузнечных, термических, сварочных цехах машиностроительных и металлургических предприятий и т. п.).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Тяжелые физические работы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(категория III) – виды деятельности с расходом энергии более 250 ккал/ч (290 Вт).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К категории III относятся работы, связанные с постоянными перемещениями, перемещением и переноской значительных (свыше 10 кг) тяжестей и требующие больших физических усилий (ряд профессий в кузнечных цехах с ручной ковкой, литейных цехах с ручной набивкой и заливкой опок машиностроительных и металлургических предприятий и т. п.).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Холодный период года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период года, характеризуемый среднесуточной температурой наружного воздуха, равной +10 °С и ниже.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Теплый период года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период года, характеризуемый среднесуточной температурой наружного воздуха выше +10 °С.</a:t>
            </a:r>
          </a:p>
          <a:p>
            <a:r>
              <a:rPr kumimoji="1" lang="ru-RU" sz="1200" i="1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Среднесуточная температура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средняя величина температуры наружного воздуха, измеренная в определенные часы суток через одинаковые интервалы времени. Она принимается по данным метеорологической службы.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Нормированные значения температуры, относительной влажности и скорости движения воздуха в рабочей зоне производственных помещений приведены в табл. 2. 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Интенсивность теплового облучения работающих от нагретых поверхностей технологического оборудования, осветительных приборов, инсоляции на постоянных и непостоянных рабочих местах не должна превышать 35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при облучении 50 % поверхности тела и более, 70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при величине облучаемой поверхности от 25 до 50 % и 100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 – при облучении не более 25 % поверхности тела.</a:t>
            </a:r>
          </a:p>
          <a:p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Интенсивность теплового облучения работающих от открытых источников (нагретый металл, стекло, «открытое» пламя и др.) не должна превышать 140 Вт/м</a:t>
            </a:r>
            <a:r>
              <a:rPr kumimoji="1" lang="ru-RU" sz="1200" kern="1200" baseline="300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2</a:t>
            </a:r>
            <a:r>
              <a:rPr kumimoji="1" lang="ru-RU" sz="1200" kern="120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, при этом облучению не должно подвергаться более 25 % поверхности тела и обязательным является использование СИЗ, в том числе средств защиты лица и глаз.</a:t>
            </a:r>
          </a:p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37CB39-3BD4-42B7-8365-5189F400AD3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A6F49-47B0-437F-A37C-0503261CD7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28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94969-F9D0-4C25-9F99-062D20C918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716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A91B4-02EC-4B0B-A5B5-E4EE407D72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456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92499-F0F6-4913-8194-A91CCAB385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61543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AF3CF-1B56-4BA7-8A3B-F0BCA06357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084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A86AF-4A95-4AA1-B0CE-DE58EDFB39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61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A67A9-D102-49A2-BB86-C43BD7139B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88468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103F-04FE-4771-B8EE-2F73CF9198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321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0A479-7AE4-496D-B5A9-8732931DF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7838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37D58-3D5E-4D80-AC62-F995592A0E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13443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DB8A3-261A-4637-AB7F-A628F24830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525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AFCD-C8D4-458E-8B7E-39FAF93FD1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4209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1198B-18FA-4DC4-887B-E9F499D09D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31866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A3167-2F86-4D75-9A02-FC700ADA15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0104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059F9-8907-438F-A87D-BF85848EED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53209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52C7E-1455-4E5F-BA9E-E888BD8372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12871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E1FB-A5F2-4545-AC73-FD09209BDF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2056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89DA9-2889-4587-8F13-615C31ACA7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5934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42E99-DB8D-466E-92A6-FC43D2CB52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9664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6A77E-8B28-4BB3-B84B-F0788D3516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5711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3840-A2AA-4869-B724-3E895198F3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37432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F9F2C-BC19-46AE-A2F4-9C77B44E07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6240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6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FC529-DF00-43B8-992A-DBF397B02C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98504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FFDD1-031C-456B-B965-1E479C1444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24588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A681E-53BA-4328-A5DD-9697C9C2F5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04240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8DA07-2028-4277-98BA-8A3C83DE5B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3792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E8D88-5088-42F4-87D2-F6E5D30706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6804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82043-3B99-42B8-808D-385B28B274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53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9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A24F-9ECC-4B4E-88E8-9CCF6865E5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6118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5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C5984-A86C-41AF-9FE8-F4CA9F5CBE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486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4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ED93D-5EDA-4BA3-A70B-9BB54C7A96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037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7BB47-937F-4A98-BB29-25E9C3BAA4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402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7" name="Номер слайда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38326-1E7C-44F3-8E33-4394BECC3F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8594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Дата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Нижний колонтитул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ru-RU" dirty="0" smtClean="0"/>
              <a:t>Министерство здравоохранения и социального развития Российской Федерации </a:t>
            </a:r>
            <a:endParaRPr lang="ru-RU" dirty="0"/>
          </a:p>
        </p:txBody>
      </p:sp>
      <p:sp>
        <p:nvSpPr>
          <p:cNvPr id="1030" name="Номер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fld id="{B00357BB-4EE4-4D5E-BD80-C0FC99A9F4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fld id="{8243A775-0ADE-44BC-BCAC-5DCB02FB18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A0A0A0"/>
                </a:solidFill>
                <a:cs typeface="+mn-cs"/>
              </a:defRPr>
            </a:lvl1pPr>
          </a:lstStyle>
          <a:p>
            <a:pPr>
              <a:defRPr/>
            </a:pPr>
            <a:fld id="{234AC5C0-EB03-43AB-8152-2DFE521C2A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 descr="Dlya_obucheniya_ob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Прямоугольник 1"/>
          <p:cNvSpPr>
            <a:spLocks noChangeArrowheads="1"/>
          </p:cNvSpPr>
          <p:nvPr/>
        </p:nvSpPr>
        <p:spPr bwMode="auto">
          <a:xfrm>
            <a:off x="474663" y="2574925"/>
            <a:ext cx="81518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микроклимат</a:t>
            </a:r>
            <a:endParaRPr lang="ru-RU" alt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Начальные границы охлаждающего и </a:t>
            </a:r>
            <a:r>
              <a:rPr lang="ru-RU" sz="2000" dirty="0" smtClean="0">
                <a:solidFill>
                  <a:schemeClr val="bg1"/>
                </a:solidFill>
              </a:rPr>
              <a:t>нагревающего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микроклимата 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" y="1150048"/>
            <a:ext cx="72607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            </a:t>
            </a:r>
            <a:r>
              <a:rPr lang="ru-RU" sz="2000" dirty="0" smtClean="0"/>
              <a:t> </a:t>
            </a:r>
            <a:endParaRPr lang="ru-RU" sz="2000" dirty="0"/>
          </a:p>
          <a:p>
            <a:endParaRPr lang="ru-RU" sz="2000" dirty="0"/>
          </a:p>
          <a:p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668486" y="2165712"/>
            <a:ext cx="2133600" cy="257907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оптимальная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температура</a:t>
            </a:r>
          </a:p>
          <a:p>
            <a:pPr lvl="0"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22-24°С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335485" y="3097520"/>
            <a:ext cx="1959429" cy="16472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допустимая температура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диапазон</a:t>
            </a:r>
          </a:p>
          <a:p>
            <a:pPr lvl="0" algn="ctr"/>
            <a:r>
              <a:rPr lang="ru-RU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24,1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-25,0°С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393371" y="3097520"/>
            <a:ext cx="1774373" cy="16472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допустимая температура</a:t>
            </a:r>
          </a:p>
          <a:p>
            <a:pPr lvl="0"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нижний диапазон</a:t>
            </a:r>
          </a:p>
          <a:p>
            <a:pPr lvl="0" algn="ctr"/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20,0-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21,9°С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 bwMode="auto">
          <a:xfrm>
            <a:off x="5802086" y="1957955"/>
            <a:ext cx="2830283" cy="75905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Стрелка влево 9"/>
          <p:cNvSpPr/>
          <p:nvPr/>
        </p:nvSpPr>
        <p:spPr bwMode="auto">
          <a:xfrm>
            <a:off x="-34398" y="3592286"/>
            <a:ext cx="1427769" cy="832440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Стрелка вправо 10"/>
          <p:cNvSpPr/>
          <p:nvPr/>
        </p:nvSpPr>
        <p:spPr bwMode="auto">
          <a:xfrm>
            <a:off x="5802086" y="3616888"/>
            <a:ext cx="544285" cy="48463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Стрелка влево 11"/>
          <p:cNvSpPr/>
          <p:nvPr/>
        </p:nvSpPr>
        <p:spPr bwMode="auto">
          <a:xfrm>
            <a:off x="3167744" y="3616888"/>
            <a:ext cx="489204" cy="484632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3601" y="1150047"/>
            <a:ext cx="4702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Нагревающий</a:t>
            </a:r>
          </a:p>
          <a:p>
            <a:r>
              <a:rPr lang="ru-RU" sz="2800" b="1" dirty="0" smtClean="0"/>
              <a:t>микроклимат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63286" y="209240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Охлаждающий</a:t>
            </a:r>
          </a:p>
          <a:p>
            <a:r>
              <a:rPr lang="ru-RU" sz="2800" b="1" dirty="0"/>
              <a:t>микроклимат</a:t>
            </a:r>
          </a:p>
        </p:txBody>
      </p:sp>
    </p:spTree>
    <p:extLst>
      <p:ext uri="{BB962C8B-B14F-4D97-AF65-F5344CB8AC3E}">
        <p14:creationId xmlns="" xmlns:p14="http://schemas.microsoft.com/office/powerpoint/2010/main" val="267702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129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Основные </a:t>
            </a:r>
            <a:r>
              <a:rPr lang="ru-RU" sz="2400" dirty="0">
                <a:solidFill>
                  <a:schemeClr val="bg1"/>
                </a:solidFill>
              </a:rPr>
              <a:t>показатели, характеризующие </a:t>
            </a:r>
            <a:r>
              <a:rPr lang="ru-RU" sz="2400" dirty="0" smtClean="0">
                <a:solidFill>
                  <a:schemeClr val="bg1"/>
                </a:solidFill>
              </a:rPr>
              <a:t>фактор</a:t>
            </a:r>
            <a:endParaRPr kumimoji="1" lang="ru-RU" sz="3600" kern="1200" dirty="0">
              <a:solidFill>
                <a:schemeClr val="bg1"/>
              </a:solidFill>
              <a:ea typeface="Arial" charset="0"/>
              <a:cs typeface="Times New Roman" pitchFamily="18" charset="0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029" y="1207726"/>
            <a:ext cx="3697198" cy="20057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превышении верхнего диапазона допустимой температуры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(25,0°С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3969999" y="1703302"/>
            <a:ext cx="1049633" cy="74813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19632" y="1188559"/>
            <a:ext cx="3697198" cy="20249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>
          <a:xfrm>
            <a:off x="5162083" y="1703302"/>
            <a:ext cx="3554747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Определяется величина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ТНС-индекса 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380621" y="3988110"/>
            <a:ext cx="3647085" cy="1948549"/>
          </a:xfrm>
          <a:prstGeom prst="roundRect">
            <a:avLst/>
          </a:prstGeom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превышении нормы 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нтенсивности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теплового облучения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Вт/м2.</a:t>
            </a:r>
          </a:p>
        </p:txBody>
      </p:sp>
      <p:sp>
        <p:nvSpPr>
          <p:cNvPr id="21" name="Стрелка вправо 20"/>
          <p:cNvSpPr/>
          <p:nvPr/>
        </p:nvSpPr>
        <p:spPr bwMode="auto">
          <a:xfrm>
            <a:off x="4027706" y="4588319"/>
            <a:ext cx="1164409" cy="74813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5192115" y="3988110"/>
            <a:ext cx="3647085" cy="1948549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Определяется величина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экспозиционной дозы облучения.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541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Основные показатели, характеризующие фактор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230" y="1155764"/>
            <a:ext cx="63463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           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Тепловой баланс в системе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«человек —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окружающая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среда» зависит:</a:t>
            </a:r>
          </a:p>
          <a:p>
            <a:endParaRPr lang="ru-RU" sz="2000" dirty="0" smtClean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u="sng" dirty="0"/>
              <a:t>от физической нагрузки на организм</a:t>
            </a:r>
            <a:r>
              <a:rPr lang="ru-RU" sz="2000" dirty="0"/>
              <a:t> </a:t>
            </a:r>
            <a:r>
              <a:rPr lang="ru-RU" sz="2000" dirty="0" smtClean="0"/>
              <a:t> при </a:t>
            </a:r>
            <a:r>
              <a:rPr lang="ru-RU" sz="2000" dirty="0"/>
              <a:t>выполнении какой-либо работы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itchFamily="2" charset="2"/>
              <a:buChar char="q"/>
            </a:pPr>
            <a:endParaRPr lang="ru-RU" sz="2000" dirty="0" smtClean="0"/>
          </a:p>
          <a:p>
            <a:endParaRPr lang="ru-RU" sz="2000" dirty="0" smtClean="0"/>
          </a:p>
          <a:p>
            <a:pPr marL="342900" indent="-342900">
              <a:buFont typeface="Wingdings" pitchFamily="2" charset="2"/>
              <a:buChar char="q"/>
            </a:pPr>
            <a:r>
              <a:rPr lang="ru-RU" sz="2000" b="1" i="1" u="sng" dirty="0"/>
              <a:t>от факторов внешнего окружения</a:t>
            </a:r>
            <a:r>
              <a:rPr lang="ru-RU" sz="2000" b="1" dirty="0"/>
              <a:t>  </a:t>
            </a:r>
            <a:r>
              <a:rPr lang="ru-RU" sz="2000" dirty="0"/>
              <a:t>(теплоизоляционных свойств одежды, температуры окружающих предметов и параметров микроклимата). </a:t>
            </a:r>
          </a:p>
          <a:p>
            <a:endParaRPr lang="ru-RU" sz="2000" dirty="0"/>
          </a:p>
          <a:p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35" y="4731281"/>
            <a:ext cx="1908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14752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140311" y="0"/>
            <a:ext cx="7003228" cy="946298"/>
          </a:xfrm>
        </p:spPr>
        <p:txBody>
          <a:bodyPr/>
          <a:lstStyle/>
          <a:p>
            <a:pPr algn="l"/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Физическая нагрузка на организм. Категории работ (по интенсивности </a:t>
            </a:r>
            <a:r>
              <a:rPr lang="ru-RU" alt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энергозатрат</a:t>
            </a:r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работников</a:t>
            </a:r>
            <a:r>
              <a:rPr lang="ru-RU" alt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29320995"/>
              </p:ext>
            </p:extLst>
          </p:nvPr>
        </p:nvGraphicFramePr>
        <p:xfrm>
          <a:off x="250371" y="1023257"/>
          <a:ext cx="8719458" cy="5388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5217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15321"/>
            <a:ext cx="8305800" cy="100540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выполняемых работ)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96685" y="1458687"/>
            <a:ext cx="4114801" cy="42218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категории </a:t>
            </a:r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относятся работы, производимые сидя и сопровождающиеся незначительным физическим напряжением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бухгалтер, директор, швея и др.)</a:t>
            </a:r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71" y="1458687"/>
            <a:ext cx="3559629" cy="428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464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31838" y="0"/>
            <a:ext cx="8305800" cy="946298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2772" y="1556657"/>
            <a:ext cx="4929642" cy="36408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3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300" b="1" u="sng" dirty="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sz="2300" b="1" u="sng" dirty="0">
                <a:solidFill>
                  <a:schemeClr val="tx1"/>
                </a:solidFill>
                <a:latin typeface="Times New Roman" pitchFamily="18" charset="0"/>
              </a:rPr>
              <a:t>б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en-US" sz="2300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</a:rPr>
              <a:t>относятся работы, производимые сидя, стоя или связанные с ходьбой и сопровождающиеся некоторым физическим напряжением (мастер, контролер, начальник цеха и пр.)</a:t>
            </a:r>
          </a:p>
        </p:txBody>
      </p:sp>
      <p:sp>
        <p:nvSpPr>
          <p:cNvPr id="133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5" y="1556657"/>
            <a:ext cx="2830286" cy="3984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168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704850" y="49213"/>
            <a:ext cx="8305800" cy="81597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1838" y="1491343"/>
            <a:ext cx="4427991" cy="40283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относятся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работы, связанные с постоянной ходьбой, перемещением мелких 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до 1 кг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изделий или предметов в положении стоя или сидя и требующие определенного физического напряжения (слесарь-ремонтник, наладчик оборудования и пр.)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7106" y="1675720"/>
            <a:ext cx="3043237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39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704850" y="49213"/>
            <a:ext cx="8305800" cy="815975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2612" y="1768476"/>
            <a:ext cx="2738437" cy="39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0695" y="1547019"/>
            <a:ext cx="4427991" cy="40283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</a:rPr>
              <a:t>II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б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относятся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работы, связанные с ходьбой, перемещением и переноской тяжестей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до 10 кг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и сопровождающиеся умеренным физическим напряжением (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</a:rPr>
              <a:t>электрогазосварщик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, повар, уборщица, дворник и пр.)</a:t>
            </a:r>
          </a:p>
        </p:txBody>
      </p:sp>
    </p:spTree>
    <p:extLst>
      <p:ext uri="{BB962C8B-B14F-4D97-AF65-F5344CB8AC3E}">
        <p14:creationId xmlns="" xmlns:p14="http://schemas.microsoft.com/office/powerpoint/2010/main" val="18292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704850" y="49213"/>
            <a:ext cx="8305800" cy="971513"/>
          </a:xfrm>
        </p:spPr>
        <p:txBody>
          <a:bodyPr/>
          <a:lstStyle/>
          <a:p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Категории работ</a:t>
            </a:r>
            <a:b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(по видам </a:t>
            </a:r>
            <a:r>
              <a:rPr lang="ru-RU" alt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выполняемых работ)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5382" y="1716342"/>
            <a:ext cx="4112304" cy="38033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К категории </a:t>
            </a:r>
            <a:r>
              <a:rPr lang="en-US" sz="2000" b="1" u="sng" dirty="0">
                <a:solidFill>
                  <a:schemeClr val="tx1"/>
                </a:solidFill>
                <a:latin typeface="Times New Roman" pitchFamily="18" charset="0"/>
              </a:rPr>
              <a:t>III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defTabSz="914400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</a:rPr>
              <a:t>относятся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работы, связанные с постоянными передвижениями, перемещением и переноской значительных, </a:t>
            </a: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</a:rPr>
              <a:t>свыше 10 кг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</a:rPr>
              <a:t> тяжестей и требующие больших физических усилий (кузнец ручной ковки, грузчик, металлург и пр. )</a:t>
            </a:r>
            <a:endParaRPr lang="ru-RU" sz="2000" b="1" u="sng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altLang="ru-RU" dirty="0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5089" y="1716341"/>
            <a:ext cx="2794000" cy="415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6841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Оценка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микроклимата в рамках СОУТ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Вертикальный свиток 3"/>
          <p:cNvSpPr>
            <a:spLocks noChangeArrowheads="1"/>
          </p:cNvSpPr>
          <p:nvPr/>
        </p:nvSpPr>
        <p:spPr bwMode="auto">
          <a:xfrm>
            <a:off x="251165" y="1588180"/>
            <a:ext cx="3199606" cy="3853089"/>
          </a:xfrm>
          <a:prstGeom prst="verticalScroll">
            <a:avLst>
              <a:gd name="adj" fmla="val 12500"/>
            </a:avLst>
          </a:prstGeom>
          <a:solidFill>
            <a:srgbClr val="9BE3F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altLang="ru-RU" sz="1400" b="1" dirty="0">
              <a:solidFill>
                <a:srgbClr val="020202"/>
              </a:solidFill>
            </a:endParaRPr>
          </a:p>
          <a:p>
            <a:pPr algn="ctr"/>
            <a:endParaRPr lang="ru-RU" altLang="ru-RU" sz="1400" b="1" dirty="0">
              <a:solidFill>
                <a:srgbClr val="020202"/>
              </a:solidFill>
            </a:endParaRPr>
          </a:p>
          <a:p>
            <a:pPr algn="ctr"/>
            <a:endParaRPr lang="ru-RU" altLang="ru-RU" sz="1400" b="1" dirty="0">
              <a:solidFill>
                <a:srgbClr val="020202"/>
              </a:solidFill>
            </a:endParaRPr>
          </a:p>
          <a:p>
            <a:pPr algn="ctr"/>
            <a:r>
              <a:rPr lang="ru-RU" altLang="ru-RU" b="1" dirty="0">
                <a:solidFill>
                  <a:srgbClr val="020202"/>
                </a:solidFill>
              </a:rPr>
              <a:t>Федеральный закон от 28.12.2013 N 426-ФЗ «О специальной оценке условий труда».</a:t>
            </a: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3548743" y="1149072"/>
            <a:ext cx="413657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Идентификация потенциально вредных и (или) опасных производственных факторов </a:t>
            </a:r>
            <a:r>
              <a:rPr lang="ru-RU" sz="2800" dirty="0">
                <a:solidFill>
                  <a:srgbClr val="020202"/>
                </a:solidFill>
                <a:latin typeface="Times New Roman" pitchFamily="18" charset="0"/>
                <a:cs typeface="Times New Roman" pitchFamily="18" charset="0"/>
              </a:rPr>
              <a:t>на рабочих местах осуществляется экспертом организации, проводящей СОУТ в соответствии со ст. 10 Федерального закона № 426-ФЗ «О специальной оценке условий труда». </a:t>
            </a:r>
            <a:endParaRPr lang="ru-RU" altLang="ru-RU" sz="2800" dirty="0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060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Термины и определения. Основные показатели, характеризующие </a:t>
            </a:r>
            <a:r>
              <a:rPr lang="ru-RU" sz="2400" dirty="0">
                <a:solidFill>
                  <a:schemeClr val="bg1"/>
                </a:solidFill>
              </a:rPr>
              <a:t>фактор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317" y="1077685"/>
            <a:ext cx="535869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Микроклимат</a:t>
            </a:r>
            <a:r>
              <a:rPr lang="ru-RU" sz="2000" dirty="0"/>
              <a:t> – это сочетанное действие на организм человека параметров </a:t>
            </a:r>
            <a:r>
              <a:rPr lang="ru-RU" sz="2000" dirty="0" smtClean="0"/>
              <a:t>окружающей среды.</a:t>
            </a:r>
          </a:p>
          <a:p>
            <a:endParaRPr lang="ru-RU" sz="2000" dirty="0" smtClean="0"/>
          </a:p>
          <a:p>
            <a:pPr hangingPunct="0"/>
            <a:r>
              <a:rPr lang="ru-RU" sz="2000" b="1" dirty="0" smtClean="0"/>
              <a:t>Показатели</a:t>
            </a:r>
            <a:r>
              <a:rPr lang="ru-RU" sz="2000" b="1" dirty="0"/>
              <a:t>, </a:t>
            </a:r>
            <a:r>
              <a:rPr lang="ru-RU" sz="2000" b="1" dirty="0" smtClean="0"/>
              <a:t>характеризующие микроклимат:</a:t>
            </a:r>
            <a:endParaRPr lang="ru-RU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   температура воздуха, </a:t>
            </a:r>
            <a:r>
              <a:rPr lang="ru-RU" sz="2000" baseline="30000" dirty="0" err="1"/>
              <a:t>о</a:t>
            </a:r>
            <a:r>
              <a:rPr lang="ru-RU" sz="2000" dirty="0" err="1"/>
              <a:t>С</a:t>
            </a: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   относительная влажность воздуха, 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   скорость движения воздуха, </a:t>
            </a:r>
            <a:r>
              <a:rPr lang="ru-RU" sz="2000" dirty="0" smtClean="0"/>
              <a:t>м/с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622" y="1330660"/>
            <a:ext cx="3321608" cy="221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52" y="4103566"/>
            <a:ext cx="3228348" cy="232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474" y="4182736"/>
            <a:ext cx="533797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При наличии источников теплового </a:t>
            </a:r>
            <a:r>
              <a:rPr lang="ru-RU" sz="2000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(инфракрасного)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облучения оцениваются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:</a:t>
            </a:r>
          </a:p>
          <a:p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интенсивность теплового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облучения, </a:t>
            </a:r>
            <a:r>
              <a:rPr lang="ru-RU" sz="2000" dirty="0" smtClean="0"/>
              <a:t>Вт/м2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или экспозиционная </a:t>
            </a:r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доза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облучения Вт*ч</a:t>
            </a:r>
          </a:p>
          <a:p>
            <a:r>
              <a:rPr lang="ru-RU" sz="2000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   (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&gt;</a:t>
            </a:r>
            <a:r>
              <a:rPr lang="ru-RU" sz="24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 140 </a:t>
            </a:r>
            <a:r>
              <a:rPr lang="ru-RU" sz="2000" dirty="0" smtClean="0"/>
              <a:t>Вт/м2)</a:t>
            </a: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632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371" y="132871"/>
            <a:ext cx="5425069" cy="629129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chemeClr val="bg1"/>
                </a:solidFill>
              </a:rPr>
              <a:t>Источники фактора</a:t>
            </a:r>
            <a:endParaRPr kumimoji="1" lang="ru-RU" sz="2800" kern="1200" dirty="0">
              <a:solidFill>
                <a:schemeClr val="bg1"/>
              </a:solidFill>
              <a:ea typeface="Arial" charset="0"/>
              <a:cs typeface="Times New Roman" pitchFamily="18" charset="0"/>
            </a:endParaRPr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9" y="1795621"/>
            <a:ext cx="1925871" cy="162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2754" y="961903"/>
            <a:ext cx="1684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Системы </a:t>
            </a:r>
          </a:p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отопления</a:t>
            </a:r>
            <a:endParaRPr lang="ru-RU" sz="2400" dirty="0">
              <a:solidFill>
                <a:srgbClr val="02020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1307" y="964625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Системы </a:t>
            </a:r>
            <a:endParaRPr lang="ru-RU" sz="2400" dirty="0" smtClean="0">
              <a:solidFill>
                <a:srgbClr val="020202"/>
              </a:solidFill>
              <a:latin typeface="+mn-lt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кондиционирования</a:t>
            </a:r>
            <a:endParaRPr lang="ru-RU" sz="2400" dirty="0">
              <a:solidFill>
                <a:srgbClr val="020202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6608" y="1038588"/>
            <a:ext cx="1949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Системы</a:t>
            </a:r>
          </a:p>
          <a:p>
            <a:pPr algn="ctr"/>
            <a:r>
              <a:rPr lang="ru-RU" sz="2400" dirty="0" smtClean="0">
                <a:solidFill>
                  <a:srgbClr val="020202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вентиляции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6248" y="3673732"/>
            <a:ext cx="4810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20202"/>
                </a:solidFill>
                <a:latin typeface="+mn-lt"/>
                <a:cs typeface="Times New Roman" pitchFamily="18" charset="0"/>
              </a:rPr>
              <a:t>Технологическое оборудование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00" y="1896399"/>
            <a:ext cx="1925871" cy="15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83" y="1795621"/>
            <a:ext cx="1857434" cy="173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675" y="4275222"/>
            <a:ext cx="1905000" cy="154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63" y="4275222"/>
            <a:ext cx="1395220" cy="157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0" y="4275222"/>
            <a:ext cx="1969940" cy="15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8" y="4276109"/>
            <a:ext cx="1100291" cy="155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36" b="9015"/>
          <a:stretch/>
        </p:blipFill>
        <p:spPr bwMode="auto">
          <a:xfrm>
            <a:off x="1764255" y="4275222"/>
            <a:ext cx="1495312" cy="154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75" y="5849062"/>
            <a:ext cx="9176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Идентифицируется как вредный и (или) опасный фактор на рабочих местах, расположенных в закрытых производственных помещениях, на которых имеется технологическое оборудование, являющееся искусственным источником тепла и (или) холода (за исключением климатического оборудования, не используемого в технологическом процессе и предназначенного для создания комфортных условий труда).</a:t>
            </a:r>
          </a:p>
        </p:txBody>
      </p:sp>
    </p:spTree>
    <p:extLst>
      <p:ext uri="{BB962C8B-B14F-4D97-AF65-F5344CB8AC3E}">
        <p14:creationId xmlns="" xmlns:p14="http://schemas.microsoft.com/office/powerpoint/2010/main" val="10544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Основные методические документы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48996" y="2847434"/>
            <a:ext cx="4828615" cy="84582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СанПиН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2.2.548-96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требования к микроклимату производственных помещений</a:t>
            </a: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8518" y="1279880"/>
            <a:ext cx="5567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санитарно-гигиенические требования к воздуху рабочей зоны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2393" y="4972658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223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4.3.2756-10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указания. Методы контроля. Измерение и оценка микроклимата производственных помещений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65" y="1050715"/>
            <a:ext cx="1274269" cy="1796719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53" y="2694035"/>
            <a:ext cx="1481076" cy="1998437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47" y="4390277"/>
            <a:ext cx="1384987" cy="190915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6632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</a:t>
            </a:r>
            <a:b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Периодичность проведения измерений</a:t>
            </a:r>
            <a:endParaRPr lang="ru-RU" alt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473" y="1016044"/>
            <a:ext cx="2645187" cy="11034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136443" y="1032141"/>
            <a:ext cx="2852100" cy="1071294"/>
            <a:chOff x="1335797" y="321653"/>
            <a:chExt cx="2852100" cy="164385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1422882" y="321653"/>
              <a:ext cx="2765015" cy="1643856"/>
            </a:xfrm>
            <a:prstGeom prst="rect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6246655" y="2253341"/>
            <a:ext cx="2710184" cy="3298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холодный период года - в дни с температурой наружного воздуха, отличающейся от средней температуры наиболее холодного месяца зимы не более чем на 5 °С,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теплый период года - в дни с температурой наружного воздуха, отличающейся от средней максимальной температуры наиболее жаркого месяца не более чем на 5 °С.</a:t>
            </a:r>
            <a:endParaRPr lang="ru-RU" sz="1400" b="1" kern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030653" y="8315663"/>
            <a:ext cx="2390334" cy="8797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микроклимата следует проводить 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81413" y="6363657"/>
            <a:ext cx="2390334" cy="30630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микроклимата следует проводить 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53457" y="5699430"/>
            <a:ext cx="2576865" cy="996282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76302" y="5663811"/>
            <a:ext cx="2450889" cy="103190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 bwMode="auto">
          <a:xfrm>
            <a:off x="406473" y="2594463"/>
            <a:ext cx="2517761" cy="2144486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показателей микроклимата должны проводиться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середине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</a:t>
            </a:r>
          </a:p>
          <a:p>
            <a:pPr defTabSz="914400"/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холодного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теплого периода года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6343944" y="1048237"/>
            <a:ext cx="2612895" cy="1071295"/>
            <a:chOff x="1189286" y="244916"/>
            <a:chExt cx="2431655" cy="1071295"/>
          </a:xfrm>
          <a:solidFill>
            <a:schemeClr val="tx2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</p:grpSpPr>
        <p:sp>
          <p:nvSpPr>
            <p:cNvPr id="44" name="Прямоугольник 43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sp3d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5" name="Прямоугольник 44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295238" y="2253341"/>
            <a:ext cx="2693305" cy="3316635"/>
            <a:chOff x="1188223" y="1454755"/>
            <a:chExt cx="2469372" cy="3316635"/>
          </a:xfrm>
          <a:solidFill>
            <a:schemeClr val="accent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</p:grpSpPr>
        <p:sp>
          <p:nvSpPr>
            <p:cNvPr id="47" name="Прямоугольник 46"/>
            <p:cNvSpPr/>
            <p:nvPr/>
          </p:nvSpPr>
          <p:spPr>
            <a:xfrm>
              <a:off x="1188223" y="1454755"/>
              <a:ext cx="2469372" cy="3316635"/>
            </a:xfrm>
            <a:prstGeom prst="rect">
              <a:avLst/>
            </a:prstGeom>
            <a:grpFill/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48" name="Прямоугольник 47"/>
            <p:cNvSpPr/>
            <p:nvPr/>
          </p:nvSpPr>
          <p:spPr>
            <a:xfrm>
              <a:off x="1188223" y="1454755"/>
              <a:ext cx="2469372" cy="331663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холодный период года - в дни с температурой наружного воздуха, отличающейся от средней температуры наиболее холодного месяца зимы не более чем на 5 °С,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теплый период года - в дни с температурой наружного воздуха, отличающейся от средней максимальной температуры наиболее жаркого месяца не более чем на 5 °С.</a:t>
              </a:r>
              <a:endParaRPr lang="ru-RU" sz="1400" b="1" kern="1200" dirty="0"/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406473" y="5699430"/>
            <a:ext cx="2450889" cy="97053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3 раз в смену (в начале, середине и в конце).</a:t>
            </a:r>
            <a:endPara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1486750" y="2119532"/>
            <a:ext cx="295897" cy="48920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0" name="Стрелка вниз 29"/>
          <p:cNvSpPr/>
          <p:nvPr/>
        </p:nvSpPr>
        <p:spPr bwMode="auto">
          <a:xfrm>
            <a:off x="1483505" y="4738948"/>
            <a:ext cx="299142" cy="96048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1" name="Стрелка вниз 30"/>
          <p:cNvSpPr/>
          <p:nvPr/>
        </p:nvSpPr>
        <p:spPr bwMode="auto">
          <a:xfrm>
            <a:off x="4493941" y="2080363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3" name="Стрелка вниз 32"/>
          <p:cNvSpPr/>
          <p:nvPr/>
        </p:nvSpPr>
        <p:spPr bwMode="auto">
          <a:xfrm>
            <a:off x="7476503" y="2119532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4" name="Стрелка вниз 33"/>
          <p:cNvSpPr/>
          <p:nvPr/>
        </p:nvSpPr>
        <p:spPr bwMode="auto">
          <a:xfrm>
            <a:off x="4498392" y="5556426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7453798" y="5521925"/>
            <a:ext cx="295897" cy="2837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55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Точки измерений</a:t>
            </a: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01655" y="1147625"/>
            <a:ext cx="2431655" cy="1071295"/>
            <a:chOff x="1189286" y="244916"/>
            <a:chExt cx="2431655" cy="107129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08052" y="1132521"/>
            <a:ext cx="2645187" cy="11034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412696" y="1115432"/>
            <a:ext cx="2852100" cy="1624523"/>
            <a:chOff x="1335797" y="321653"/>
            <a:chExt cx="2852100" cy="13131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2882" y="321653"/>
              <a:ext cx="2721495" cy="8919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  <a:p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Блок-схема: процесс 18"/>
          <p:cNvSpPr/>
          <p:nvPr/>
        </p:nvSpPr>
        <p:spPr bwMode="auto">
          <a:xfrm>
            <a:off x="646920" y="2981049"/>
            <a:ext cx="2517761" cy="2144486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            Кол-во точек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         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точки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точек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расстояние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между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точками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не более 10м</a:t>
            </a: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6415549" y="2957168"/>
            <a:ext cx="2517761" cy="2144486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            Кол-во точек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         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измерений</a:t>
            </a:r>
          </a:p>
          <a:p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точки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точек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расстояние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между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точками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не более 10м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процесс 20"/>
          <p:cNvSpPr/>
          <p:nvPr/>
        </p:nvSpPr>
        <p:spPr bwMode="auto">
          <a:xfrm>
            <a:off x="3499781" y="3013982"/>
            <a:ext cx="2517761" cy="2144486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            Кол-во точек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           измерений</a:t>
            </a:r>
          </a:p>
          <a:p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100-400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точек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Свыше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расстояние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между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точками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10м.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1565518" y="2249526"/>
            <a:ext cx="783772" cy="72968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4468642" y="2236009"/>
            <a:ext cx="783772" cy="72968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7325596" y="2236009"/>
            <a:ext cx="783772" cy="729682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84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Высоты измерений</a:t>
            </a:r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411721" y="1006641"/>
            <a:ext cx="2431655" cy="957339"/>
            <a:chOff x="1189286" y="244916"/>
            <a:chExt cx="2431655" cy="107129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57200" y="1029642"/>
            <a:ext cx="2645187" cy="934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402148" y="1029642"/>
            <a:ext cx="2852100" cy="1375506"/>
            <a:chOff x="1335797" y="321653"/>
            <a:chExt cx="2852100" cy="13131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2882" y="321653"/>
              <a:ext cx="2597845" cy="8919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  <a:p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Блок-схема: процесс 18"/>
          <p:cNvSpPr/>
          <p:nvPr/>
        </p:nvSpPr>
        <p:spPr bwMode="auto">
          <a:xfrm>
            <a:off x="457200" y="2758076"/>
            <a:ext cx="2581473" cy="137667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воздуха,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влажность воздуха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 м от пола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3489233" y="2758076"/>
            <a:ext cx="2517761" cy="1433289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движения 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1,0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 м от пола</a:t>
            </a:r>
          </a:p>
        </p:txBody>
      </p:sp>
      <p:sp>
        <p:nvSpPr>
          <p:cNvPr id="21" name="Блок-схема: процесс 20"/>
          <p:cNvSpPr/>
          <p:nvPr/>
        </p:nvSpPr>
        <p:spPr bwMode="auto">
          <a:xfrm>
            <a:off x="6375817" y="2713515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1,0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1,0 м от пола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 bwMode="auto">
          <a:xfrm>
            <a:off x="457200" y="2133130"/>
            <a:ext cx="8472282" cy="498034"/>
          </a:xfrm>
          <a:prstGeom prst="flowChartProcess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eaLnBrk="1" latinLnBrk="0" hangingPunct="1">
              <a:lnSpc>
                <a:spcPct val="100000"/>
              </a:lnSpc>
              <a:buClrTx/>
              <a:buSzTx/>
              <a:buFont typeface="Arial" charset="0"/>
              <a:buNone/>
              <a:tabLst/>
            </a:pPr>
            <a:r>
              <a:rPr lang="ru-RU" sz="2800" b="1" dirty="0"/>
              <a:t>Работы сидя</a:t>
            </a:r>
          </a:p>
        </p:txBody>
      </p:sp>
      <p:sp>
        <p:nvSpPr>
          <p:cNvPr id="22" name="Блок-схема: процесс 21"/>
          <p:cNvSpPr/>
          <p:nvPr/>
        </p:nvSpPr>
        <p:spPr bwMode="auto">
          <a:xfrm>
            <a:off x="457200" y="4256308"/>
            <a:ext cx="8473917" cy="498034"/>
          </a:xfrm>
          <a:prstGeom prst="flowChartProcess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eaLnBrk="1" latinLnBrk="0" hangingPunct="1">
              <a:lnSpc>
                <a:spcPct val="100000"/>
              </a:lnSpc>
              <a:buClrTx/>
              <a:buSzTx/>
              <a:buFont typeface="Arial" charset="0"/>
              <a:buNone/>
              <a:tabLst/>
            </a:pPr>
            <a:r>
              <a:rPr lang="ru-RU" sz="2800" b="1" dirty="0"/>
              <a:t>Работы </a:t>
            </a:r>
            <a:r>
              <a:rPr lang="ru-RU" sz="2800" b="1" dirty="0" smtClean="0"/>
              <a:t>стоя</a:t>
            </a:r>
            <a:endParaRPr lang="ru-RU" sz="2800" b="1" dirty="0"/>
          </a:p>
        </p:txBody>
      </p:sp>
      <p:sp>
        <p:nvSpPr>
          <p:cNvPr id="23" name="Блок-схема: процесс 22"/>
          <p:cNvSpPr/>
          <p:nvPr/>
        </p:nvSpPr>
        <p:spPr bwMode="auto">
          <a:xfrm>
            <a:off x="6325615" y="4872139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1,5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м от пола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Блок-схема: процесс 23"/>
          <p:cNvSpPr/>
          <p:nvPr/>
        </p:nvSpPr>
        <p:spPr bwMode="auto">
          <a:xfrm>
            <a:off x="3523804" y="4872139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 и 1,5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Влажность воздуха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м от пола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Блок-схема: процесс 25"/>
          <p:cNvSpPr/>
          <p:nvPr/>
        </p:nvSpPr>
        <p:spPr bwMode="auto">
          <a:xfrm>
            <a:off x="520912" y="4872139"/>
            <a:ext cx="2517761" cy="148181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воздуха,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движения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воздуха, влажность воздуха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 от пола</a:t>
            </a: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7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141513"/>
            <a:ext cx="8229600" cy="620487"/>
          </a:xfrm>
        </p:spPr>
        <p:txBody>
          <a:bodyPr/>
          <a:lstStyle/>
          <a:p>
            <a:r>
              <a:rPr lang="ru-RU" alt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измерений. Тепловое облучение</a:t>
            </a:r>
            <a:endParaRPr lang="ru-RU" alt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" name="Вертикальный свиток 4"/>
          <p:cNvSpPr>
            <a:spLocks noChangeArrowheads="1"/>
          </p:cNvSpPr>
          <p:nvPr/>
        </p:nvSpPr>
        <p:spPr bwMode="auto">
          <a:xfrm>
            <a:off x="2647950" y="3514725"/>
            <a:ext cx="1033463" cy="1143000"/>
          </a:xfrm>
          <a:prstGeom prst="vertic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kumimoji="0" lang="ru-RU" altLang="ru-RU" sz="1400" dirty="0">
              <a:solidFill>
                <a:srgbClr val="5F5F5F"/>
              </a:solidFill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556572" y="1364643"/>
            <a:ext cx="2431655" cy="1071295"/>
            <a:chOff x="1189286" y="244916"/>
            <a:chExt cx="2431655" cy="1071295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1189286" y="244916"/>
              <a:ext cx="2431655" cy="107129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ru-RU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МУК 4.3.2756-10</a:t>
              </a: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026059" y="1322783"/>
            <a:ext cx="2645187" cy="11453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ГОСТ 12.1.005-88 ССБТ.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723241" y="1322783"/>
            <a:ext cx="2852100" cy="1624523"/>
            <a:chOff x="1335797" y="321653"/>
            <a:chExt cx="2852100" cy="131316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422882" y="321653"/>
              <a:ext cx="2597845" cy="89199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СанПиН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2.2.548-96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335797" y="332869"/>
              <a:ext cx="2852100" cy="13019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Блок-схема: процесс 18"/>
          <p:cNvSpPr/>
          <p:nvPr/>
        </p:nvSpPr>
        <p:spPr bwMode="auto">
          <a:xfrm>
            <a:off x="3813876" y="3893621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0,5,  1,0  и 1,5 м от пола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процесс 19"/>
          <p:cNvSpPr/>
          <p:nvPr/>
        </p:nvSpPr>
        <p:spPr bwMode="auto">
          <a:xfrm>
            <a:off x="6459069" y="3893621"/>
            <a:ext cx="2517761" cy="1503589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0,5,  1,0  и 1,5 м от пола</a:t>
            </a:r>
          </a:p>
        </p:txBody>
      </p:sp>
      <p:sp>
        <p:nvSpPr>
          <p:cNvPr id="21" name="Блок-схема: процесс 20"/>
          <p:cNvSpPr/>
          <p:nvPr/>
        </p:nvSpPr>
        <p:spPr bwMode="auto">
          <a:xfrm>
            <a:off x="1163652" y="3893621"/>
            <a:ext cx="2517761" cy="1481818"/>
          </a:xfrm>
          <a:prstGeom prst="flowChartProcess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0,5,  1,0  и 1,5 м от пола</a:t>
            </a:r>
          </a:p>
          <a:p>
            <a:pPr marL="285750" indent="-285750" algn="ctr">
              <a:buFontTx/>
              <a:buChar char="-"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процесс 2"/>
          <p:cNvSpPr/>
          <p:nvPr/>
        </p:nvSpPr>
        <p:spPr bwMode="auto">
          <a:xfrm>
            <a:off x="1026059" y="3016691"/>
            <a:ext cx="7950771" cy="498034"/>
          </a:xfrm>
          <a:prstGeom prst="flowChartProcess">
            <a:avLst/>
          </a:prstGeom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dirty="0"/>
              <a:t>Высоты измерений</a:t>
            </a:r>
            <a:endParaRPr kumimoji="0" lang="ru-RU" sz="2800" b="1" dirty="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25" name="Стрелка вниз 24"/>
          <p:cNvSpPr/>
          <p:nvPr/>
        </p:nvSpPr>
        <p:spPr bwMode="auto">
          <a:xfrm>
            <a:off x="2030646" y="2491592"/>
            <a:ext cx="783772" cy="52238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1" i="0" u="none" strike="noStrike" normalizeH="0" baseline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" name="Стрелка вниз 26"/>
          <p:cNvSpPr/>
          <p:nvPr/>
        </p:nvSpPr>
        <p:spPr bwMode="auto">
          <a:xfrm>
            <a:off x="4680870" y="2468747"/>
            <a:ext cx="783772" cy="52238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8" name="Стрелка вниз 27"/>
          <p:cNvSpPr/>
          <p:nvPr/>
        </p:nvSpPr>
        <p:spPr bwMode="auto">
          <a:xfrm>
            <a:off x="7380514" y="2468131"/>
            <a:ext cx="783772" cy="52238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 flipH="1">
            <a:off x="2422532" y="3514725"/>
            <a:ext cx="1779354" cy="3788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 bwMode="auto">
          <a:xfrm>
            <a:off x="5072756" y="3514725"/>
            <a:ext cx="0" cy="3788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 bwMode="auto">
          <a:xfrm>
            <a:off x="6248400" y="3514725"/>
            <a:ext cx="1524000" cy="37889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162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31" y="1298161"/>
            <a:ext cx="598714" cy="13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12" y="1446315"/>
            <a:ext cx="1370239" cy="12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Заголовок 1"/>
          <p:cNvSpPr>
            <a:spLocks noGrp="1"/>
          </p:cNvSpPr>
          <p:nvPr>
            <p:ph type="title"/>
          </p:nvPr>
        </p:nvSpPr>
        <p:spPr>
          <a:xfrm>
            <a:off x="-203792" y="92075"/>
            <a:ext cx="7591647" cy="669925"/>
          </a:xfrm>
        </p:spPr>
        <p:txBody>
          <a:bodyPr/>
          <a:lstStyle/>
          <a:p>
            <a:r>
              <a:rPr lang="ru-RU" altLang="ru-RU" sz="3600" dirty="0" smtClean="0">
                <a:solidFill>
                  <a:schemeClr val="bg1"/>
                </a:solidFill>
                <a:cs typeface="Times New Roman" pitchFamily="18" charset="0"/>
              </a:rPr>
              <a:t>Средства измерений</a:t>
            </a: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18485" y="1322543"/>
            <a:ext cx="1667702" cy="642938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Прибор</a:t>
            </a:r>
            <a:endParaRPr lang="ru-RU" sz="1200" b="1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118485" y="2361016"/>
            <a:ext cx="1699429" cy="642938"/>
          </a:xfrm>
          <a:prstGeom prst="rightArrow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/>
              <a:t>Производитель</a:t>
            </a: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42349" y="1022479"/>
            <a:ext cx="1809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/>
              <a:t>Метеоскоп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37314" y="1022478"/>
            <a:ext cx="2168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Метеоскоп</a:t>
            </a:r>
            <a:r>
              <a:rPr lang="ru-RU" sz="2400" b="1" dirty="0"/>
              <a:t>-М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90620" y="1021699"/>
            <a:ext cx="1554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ИВА-6НИ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42626" y="2572149"/>
            <a:ext cx="2032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«НТМ-Защита»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2864" y="2572149"/>
            <a:ext cx="2032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«НТМ-Защита»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0620" y="2572149"/>
            <a:ext cx="18085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НПК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Микрофор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1604" y="3430507"/>
            <a:ext cx="19793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1400" b="1" dirty="0"/>
          </a:p>
          <a:p>
            <a:pPr algn="ctr"/>
            <a:endParaRPr lang="ru-RU" sz="1400" b="1" dirty="0"/>
          </a:p>
          <a:p>
            <a:pPr algn="ctr"/>
            <a:r>
              <a:rPr lang="ru-RU" sz="1400" b="1" dirty="0" smtClean="0"/>
              <a:t>ТНС-индекс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 smtClean="0"/>
              <a:t>Интенсивность теплового</a:t>
            </a:r>
          </a:p>
          <a:p>
            <a:pPr algn="ctr"/>
            <a:r>
              <a:rPr lang="ru-RU" sz="1400" b="1" dirty="0" smtClean="0"/>
              <a:t> облучения</a:t>
            </a:r>
            <a:endParaRPr lang="ru-RU" b="1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0180588"/>
              </p:ext>
            </p:extLst>
          </p:nvPr>
        </p:nvGraphicFramePr>
        <p:xfrm>
          <a:off x="133419" y="3003954"/>
          <a:ext cx="8901724" cy="372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934"/>
                <a:gridCol w="1297069"/>
                <a:gridCol w="1374012"/>
                <a:gridCol w="1187147"/>
                <a:gridCol w="1220123"/>
                <a:gridCol w="1057371"/>
                <a:gridCol w="10320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Параметры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Диапазон измерений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Погрешность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Диапазон измерений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Погрешность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Диапазон измерений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 smtClean="0"/>
                        <a:t>Погреш-ность</a:t>
                      </a:r>
                      <a:endParaRPr lang="ru-RU" sz="1200" b="1" dirty="0" smtClean="0"/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Температура воздуха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-10 ÷ +50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-40 ÷ +85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÷ +50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0,5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</a:p>
                    <a:p>
                      <a:pPr algn="ctr"/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Относительная </a:t>
                      </a:r>
                    </a:p>
                    <a:p>
                      <a:pPr algn="l"/>
                      <a:r>
                        <a:rPr lang="ru-RU" sz="1400" b="1" dirty="0" smtClean="0"/>
                        <a:t>влажность воздуха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÷ 97%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±3%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÷ 97%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±3%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÷ 98%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±2%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Скорость движения </a:t>
                      </a:r>
                    </a:p>
                    <a:p>
                      <a:pPr algn="l"/>
                      <a:r>
                        <a:rPr lang="ru-RU" sz="1400" b="1" dirty="0" smtClean="0"/>
                        <a:t>воздуха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0,1÷ 20 м/с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± (0,05+0,05</a:t>
                      </a:r>
                      <a:r>
                        <a:rPr lang="en-US" sz="1200" b="1" dirty="0" smtClean="0"/>
                        <a:t>V</a:t>
                      </a:r>
                      <a:r>
                        <a:rPr lang="ru-RU" sz="1200" b="1" dirty="0" smtClean="0"/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0,1÷ 20 м/с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± (0,05+0,05</a:t>
                      </a:r>
                      <a:r>
                        <a:rPr lang="en-US" sz="1200" b="1" dirty="0" smtClean="0"/>
                        <a:t>V</a:t>
                      </a:r>
                      <a:r>
                        <a:rPr lang="ru-RU" sz="1200" b="1" dirty="0" smtClean="0"/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ТНС-индекс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+10 ÷ +50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 ÷ +85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С</a:t>
                      </a:r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0,2</a:t>
                      </a:r>
                      <a:r>
                        <a:rPr lang="en-US" sz="1200" b="1" dirty="0" smtClean="0"/>
                        <a:t>º</a:t>
                      </a:r>
                      <a:r>
                        <a:rPr lang="ru-RU" sz="1200" b="1" dirty="0" smtClean="0"/>
                        <a:t> С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÷ +100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0,5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Интенсивность теплового</a:t>
                      </a:r>
                    </a:p>
                    <a:p>
                      <a:pPr algn="l"/>
                      <a:r>
                        <a:rPr lang="ru-RU" sz="1400" b="1" dirty="0" smtClean="0"/>
                        <a:t> облучения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10 ÷ 1000Вт/м</a:t>
                      </a:r>
                      <a:r>
                        <a:rPr lang="ru-RU" sz="1200" b="1" baseline="30000" dirty="0" smtClean="0"/>
                        <a:t>2</a:t>
                      </a:r>
                      <a:endParaRPr lang="ru-RU" sz="12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5 (</a:t>
                      </a:r>
                      <a:r>
                        <a:rPr lang="en-US" sz="1200" b="1" dirty="0" smtClean="0"/>
                        <a:t>&lt;</a:t>
                      </a:r>
                      <a:r>
                        <a:rPr lang="ru-RU" sz="1200" b="1" dirty="0" smtClean="0"/>
                        <a:t>350Вт/м</a:t>
                      </a:r>
                      <a:r>
                        <a:rPr lang="ru-RU" sz="1200" b="1" baseline="30000" dirty="0" smtClean="0"/>
                        <a:t>2</a:t>
                      </a:r>
                      <a:r>
                        <a:rPr lang="ru-RU" sz="1200" b="1" baseline="0" dirty="0" smtClean="0"/>
                        <a:t> 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± 50 </a:t>
                      </a:r>
                      <a:r>
                        <a:rPr lang="ru-RU" sz="1200" b="1" baseline="0" dirty="0" smtClean="0"/>
                        <a:t>(</a:t>
                      </a:r>
                      <a:r>
                        <a:rPr lang="en-US" sz="1200" b="1" baseline="0" dirty="0" smtClean="0"/>
                        <a:t>&gt;</a:t>
                      </a:r>
                      <a:r>
                        <a:rPr lang="ru-RU" sz="1200" b="1" baseline="0" dirty="0" smtClean="0"/>
                        <a:t>350</a:t>
                      </a:r>
                      <a:r>
                        <a:rPr lang="ru-RU" sz="1200" b="1" dirty="0" smtClean="0"/>
                        <a:t>Вт/м</a:t>
                      </a:r>
                      <a:r>
                        <a:rPr lang="ru-RU" sz="1200" b="1" baseline="30000" dirty="0" smtClean="0"/>
                        <a:t>2</a:t>
                      </a:r>
                      <a:r>
                        <a:rPr lang="ru-RU" sz="1200" b="1" baseline="0" dirty="0" smtClean="0"/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0 ÷ 1000Вт/м</a:t>
                      </a:r>
                      <a:r>
                        <a:rPr lang="ru-RU" sz="1200" b="1" baseline="30000" dirty="0" smtClean="0"/>
                        <a:t>2</a:t>
                      </a:r>
                    </a:p>
                    <a:p>
                      <a:endParaRPr lang="ru-RU" sz="1200" b="1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±10%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35" y="1532078"/>
            <a:ext cx="1378404" cy="96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86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27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988106" y="187553"/>
            <a:ext cx="833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schemeClr val="bg1"/>
                </a:solidFill>
              </a:rPr>
              <a:t>Мероприятия по обеспечению оптимального и допустимого микроклимата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314960" y="1198880"/>
          <a:ext cx="8656320" cy="552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03157109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3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639763" y="276870"/>
            <a:ext cx="833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Влияние микроклимата на здоровье человека.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571" y="1084958"/>
            <a:ext cx="81098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Необходимым и обязательным условием эффективной производственной деятельности человека является </a:t>
            </a:r>
            <a:r>
              <a:rPr lang="ru-RU" b="1" dirty="0">
                <a:solidFill>
                  <a:srgbClr val="0070C0"/>
                </a:solidFill>
              </a:rPr>
              <a:t>обеспечение нормальных условий микроклимата. </a:t>
            </a:r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 smtClean="0"/>
          </a:p>
          <a:p>
            <a:r>
              <a:rPr lang="ru-RU" dirty="0" smtClean="0"/>
              <a:t>Большинство </a:t>
            </a:r>
            <a:r>
              <a:rPr lang="ru-RU" dirty="0"/>
              <a:t>работников выполняют свою работу при различных комбинациях метеорологических </a:t>
            </a:r>
            <a:r>
              <a:rPr lang="ru-RU" dirty="0" smtClean="0"/>
              <a:t>элементов: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высоких </a:t>
            </a:r>
            <a:r>
              <a:rPr lang="ru-RU" dirty="0"/>
              <a:t>или низких температурах воздуха, чередующихся с нормальной; высокой или низкой влажностью;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со </a:t>
            </a:r>
            <a:r>
              <a:rPr lang="ru-RU" dirty="0"/>
              <a:t>значительной интенсивностью инфракрасного излучения;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с </a:t>
            </a:r>
            <a:r>
              <a:rPr lang="ru-RU" dirty="0"/>
              <a:t>большой или малой подвижностью </a:t>
            </a:r>
            <a:r>
              <a:rPr lang="ru-RU" dirty="0" smtClean="0"/>
              <a:t>воздуха. </a:t>
            </a:r>
          </a:p>
          <a:p>
            <a:r>
              <a:rPr lang="ru-RU" dirty="0" smtClean="0"/>
              <a:t>(строительство</a:t>
            </a:r>
            <a:r>
              <a:rPr lang="ru-RU" dirty="0"/>
              <a:t>, геология, сельское </a:t>
            </a:r>
            <a:r>
              <a:rPr lang="ru-RU" dirty="0" smtClean="0"/>
              <a:t>хозяйство, </a:t>
            </a:r>
            <a:r>
              <a:rPr lang="ru-RU" dirty="0"/>
              <a:t>складское хозяйство, </a:t>
            </a:r>
            <a:r>
              <a:rPr lang="ru-RU" dirty="0" smtClean="0"/>
              <a:t>элеваторы, морозильные камеры и </a:t>
            </a:r>
            <a:r>
              <a:rPr lang="ru-RU" dirty="0"/>
              <a:t>т.д</a:t>
            </a:r>
            <a:r>
              <a:rPr lang="ru-RU" dirty="0" smtClean="0"/>
              <a:t>.).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8" y="4501278"/>
            <a:ext cx="1737677" cy="1422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33364"/>
            <a:ext cx="1905000" cy="119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44" y="4733364"/>
            <a:ext cx="1800114" cy="119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733363"/>
            <a:ext cx="1914525" cy="119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4264643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4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639763" y="276870"/>
            <a:ext cx="833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Влияние микроклимата на здоровье человека.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572" y="1084958"/>
            <a:ext cx="55040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Все </a:t>
            </a:r>
            <a:r>
              <a:rPr lang="ru-RU" sz="2000" dirty="0"/>
              <a:t>эти возможные сочетания параметров микроклимата по-разному влияют на тепловой обмен и тепловое состояние человека, его самочувствие, работоспособность и состояние здоровья. 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 smtClean="0">
                <a:solidFill>
                  <a:srgbClr val="C00000"/>
                </a:solidFill>
              </a:rPr>
              <a:t>Нарушение </a:t>
            </a:r>
            <a:r>
              <a:rPr lang="ru-RU" sz="2000" b="1" dirty="0">
                <a:solidFill>
                  <a:srgbClr val="C00000"/>
                </a:solidFill>
              </a:rPr>
              <a:t>теплового баланса приводит к перегреву либо к переохлаждению </a:t>
            </a:r>
            <a:r>
              <a:rPr lang="ru-RU" sz="2000" b="1" dirty="0" smtClean="0">
                <a:solidFill>
                  <a:srgbClr val="C00000"/>
                </a:solidFill>
              </a:rPr>
              <a:t>организма </a:t>
            </a:r>
            <a:r>
              <a:rPr lang="ru-RU" sz="2000" b="1" dirty="0">
                <a:solidFill>
                  <a:srgbClr val="C00000"/>
                </a:solidFill>
              </a:rPr>
              <a:t>и, как следствие, к потере трудоспособности, быстрой </a:t>
            </a:r>
            <a:r>
              <a:rPr lang="ru-RU" sz="2000" b="1" dirty="0" smtClean="0">
                <a:solidFill>
                  <a:srgbClr val="C00000"/>
                </a:solidFill>
              </a:rPr>
              <a:t>утомляемости</a:t>
            </a:r>
            <a:r>
              <a:rPr lang="ru-RU" sz="2000" b="1" dirty="0">
                <a:solidFill>
                  <a:srgbClr val="C00000"/>
                </a:solidFill>
              </a:rPr>
              <a:t>, потере сознания и тепловой смерти.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13370"/>
            <a:ext cx="2096827" cy="142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82" y="4345533"/>
            <a:ext cx="3140318" cy="214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53381331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23925" y="104775"/>
            <a:ext cx="7885113" cy="719138"/>
          </a:xfrm>
        </p:spPr>
        <p:txBody>
          <a:bodyPr/>
          <a:lstStyle/>
          <a:p>
            <a:pPr algn="l" eaLnBrk="1" hangingPunct="1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Механизм воздействия микроклимата на организм человека</a:t>
            </a:r>
          </a:p>
        </p:txBody>
      </p:sp>
      <p:sp>
        <p:nvSpPr>
          <p:cNvPr id="36867" name="AutoShape 7"/>
          <p:cNvSpPr>
            <a:spLocks noChangeArrowheads="1"/>
          </p:cNvSpPr>
          <p:nvPr/>
        </p:nvSpPr>
        <p:spPr bwMode="auto">
          <a:xfrm>
            <a:off x="336550" y="1128713"/>
            <a:ext cx="8656638" cy="48990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407988" y="1743075"/>
            <a:ext cx="8401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31800" indent="431800"/>
            <a:endParaRPr kumimoji="1" lang="ru-RU" sz="2800">
              <a:solidFill>
                <a:schemeClr val="bg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4227755"/>
            <a:ext cx="3808207" cy="263024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Существует узкий  диапазон внешних температур, в котором система терморегуляции человека способна обеспечивать необходимое для жизни внутреннее постоянство (гомеостаз). При действии термического фактора в физиологически переносимых пределах наибольшему воздействию подвергаются </a:t>
            </a:r>
            <a:r>
              <a:rPr lang="ru-RU" sz="1400" dirty="0" err="1" smtClean="0">
                <a:solidFill>
                  <a:schemeClr val="bg1"/>
                </a:solidFill>
                <a:latin typeface="+mj-lt"/>
              </a:rPr>
              <a:t>сердечно-сосудистая</a:t>
            </a: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 система, нейроэндокринная, механизм потоотделения и обменные процессы.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870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r"/>
            <a:fld id="{6982E594-007E-479A-A440-42AC871B6E99}" type="slidenum">
              <a:rPr kumimoji="1" lang="en-US" sz="3600">
                <a:solidFill>
                  <a:srgbClr val="6F91C2"/>
                </a:solidFill>
                <a:cs typeface="Arial" pitchFamily="34" charset="0"/>
              </a:rPr>
              <a:pPr algn="r"/>
              <a:t>5</a:t>
            </a:fld>
            <a:endParaRPr kumimoji="1" lang="en-US" sz="3600">
              <a:solidFill>
                <a:srgbClr val="6F91C2"/>
              </a:solidFill>
              <a:cs typeface="Arial" pitchFamily="34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0" y="2813773"/>
            <a:ext cx="3808207" cy="14079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При работе в неблагоприятном микроклимате усугубляется отрицательное влияние других вредных производственных факторов: физических нагрузок, вибрации, шума, химических вещества и пр.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929445"/>
            <a:ext cx="3808207" cy="188432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Состояние теплового баланса человека определяется количественным соотношением теплопродукции и теплоотдачи, обеспечивающим организму почти постоянный уровень температуры тела, необходимый для правильного течения жизненных процессов 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808207" y="4227755"/>
            <a:ext cx="5335793" cy="2630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Охлаждение человека приводит к выделению гормонов гипофиза и коры надпочечников, которые вызывают процессы, направленные на теплопродукцию и сохранение тепла. Наиболее очевидным действием холода является охлаждение тканей тела и связанные с ним эффекты в диапазоне от дискомфортных </a:t>
            </a:r>
            <a:r>
              <a:rPr lang="ru-RU" sz="1400" dirty="0" err="1" smtClean="0">
                <a:solidFill>
                  <a:srgbClr val="000000"/>
                </a:solidFill>
              </a:rPr>
              <a:t>теплоощущений</a:t>
            </a:r>
            <a:r>
              <a:rPr lang="ru-RU" sz="1400" dirty="0" smtClean="0">
                <a:solidFill>
                  <a:srgbClr val="000000"/>
                </a:solidFill>
              </a:rPr>
              <a:t>  до поражений различной степени. Падение температуры мышц и кожи ведет к снижению возможности выполнять физическую работу, что может стать причиной несчастных случаев особенно при работе с ручным инструментом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808207" y="2813772"/>
            <a:ext cx="5335793" cy="14079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400" dirty="0" smtClean="0">
                <a:solidFill>
                  <a:schemeClr val="bg1"/>
                </a:solidFill>
                <a:latin typeface="+mj-lt"/>
              </a:rPr>
              <a:t>Перегревание организма приводит к напряжению различных функциональных систем, усиливается кровоток через кожу путем расширения кожных сосудов, активируется потоотделение и пр. К острым тепловым заболеваниям относят:  тепловой удар, тепловой обморок, тепловые судороги, тепловой отек и пр.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7" name="Picture 3" descr="C:\Documents and Settings\Admin\Рабочий стол\презентации по факторам\paha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8207" y="983727"/>
            <a:ext cx="2751443" cy="1830046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презентации по факторам\holoda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9650" y="983727"/>
            <a:ext cx="2584350" cy="18305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97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13D3417F-344D-43DB-9FAD-D11E11FED93B}" type="slidenum">
              <a:rPr kumimoji="0" lang="en-US" altLang="ru-RU" sz="3600">
                <a:solidFill>
                  <a:srgbClr val="6F91C2"/>
                </a:solidFill>
              </a:rPr>
              <a:pPr algn="r" eaLnBrk="1" hangingPunct="1"/>
              <a:t>6</a:t>
            </a:fld>
            <a:endParaRPr kumimoji="0" lang="en-US" altLang="ru-RU" sz="3600">
              <a:solidFill>
                <a:srgbClr val="6F91C2"/>
              </a:solidFill>
            </a:endParaRPr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0" y="37384"/>
            <a:ext cx="8331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Условия проведения периодических </a:t>
            </a:r>
          </a:p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</a:rPr>
              <a:t>медицинских осмотров.</a:t>
            </a:r>
            <a:endParaRPr lang="ru-RU" altLang="ru-RU" sz="24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17714" y="1197428"/>
            <a:ext cx="1075192" cy="526868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ru-RU" sz="2000" b="1" dirty="0"/>
              <a:t>Приказ Министерства здравоохранения и социального развития РФ от 12 апреля 2011 г. N </a:t>
            </a:r>
            <a:r>
              <a:rPr lang="ru-RU" sz="2000" b="1" dirty="0" smtClean="0"/>
              <a:t>302н Приложение 1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937656" y="1197428"/>
            <a:ext cx="4767944" cy="1839686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/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П. 3.8 </a:t>
            </a:r>
            <a:r>
              <a:rPr lang="ru-RU" sz="1600" b="1" dirty="0" smtClean="0"/>
              <a:t>Пониженная </a:t>
            </a:r>
            <a:r>
              <a:rPr lang="ru-RU" sz="1600" b="1" dirty="0"/>
              <a:t>температура воздуха в производственных помещениях и на открытой территории (при отнесении условий труда по данному фактору по результатам аттестации рабочих мест по условиям труда к вредным условиям)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</a:endParaRPr>
          </a:p>
        </p:txBody>
      </p:sp>
      <p:sp>
        <p:nvSpPr>
          <p:cNvPr id="5" name="Табличка 4"/>
          <p:cNvSpPr/>
          <p:nvPr/>
        </p:nvSpPr>
        <p:spPr bwMode="auto">
          <a:xfrm>
            <a:off x="7369624" y="1660071"/>
            <a:ext cx="1469571" cy="914400"/>
          </a:xfrm>
          <a:prstGeom prst="plaqu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kumimoji="0" lang="ru-RU" sz="2000" b="1" dirty="0">
                <a:solidFill>
                  <a:schemeClr val="tx1"/>
                </a:solidFill>
              </a:rPr>
              <a:t>1 раз в </a:t>
            </a:r>
            <a:endParaRPr kumimoji="0" lang="ru-RU" sz="2000" b="1" dirty="0" smtClean="0">
              <a:solidFill>
                <a:schemeClr val="tx1"/>
              </a:solidFill>
            </a:endParaRPr>
          </a:p>
          <a:p>
            <a:pPr algn="ctr" defTabSz="914400"/>
            <a:r>
              <a:rPr kumimoji="0" lang="ru-RU" sz="2000" b="1" dirty="0" smtClean="0">
                <a:solidFill>
                  <a:schemeClr val="tx1"/>
                </a:solidFill>
              </a:rPr>
              <a:t>2 </a:t>
            </a:r>
            <a:r>
              <a:rPr kumimoji="0" lang="ru-RU" sz="2000" b="1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1937656" y="3374571"/>
            <a:ext cx="4767945" cy="1951267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П. 3.9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lang="ru-RU" sz="1600" b="1" dirty="0"/>
              <a:t>Повышенная температура воздуха в производственных помещениях и на открытой территории (при отнесении условий труда по данному фактору по результатам аттестации рабочих мест по условиям труда к вредным условиям)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9" name="Табличка 8"/>
          <p:cNvSpPr/>
          <p:nvPr/>
        </p:nvSpPr>
        <p:spPr bwMode="auto">
          <a:xfrm>
            <a:off x="7369626" y="3831771"/>
            <a:ext cx="1469571" cy="914400"/>
          </a:xfrm>
          <a:prstGeom prst="plaqu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kumimoji="0" lang="ru-RU" sz="2000" b="1" dirty="0">
                <a:solidFill>
                  <a:schemeClr val="tx1"/>
                </a:solidFill>
              </a:rPr>
              <a:t>1 раз в </a:t>
            </a:r>
            <a:endParaRPr kumimoji="0" lang="ru-RU" sz="2000" b="1" dirty="0" smtClean="0">
              <a:solidFill>
                <a:schemeClr val="tx1"/>
              </a:solidFill>
            </a:endParaRPr>
          </a:p>
          <a:p>
            <a:pPr algn="ctr" defTabSz="914400"/>
            <a:r>
              <a:rPr kumimoji="0" lang="ru-RU" sz="2000" b="1" dirty="0" smtClean="0">
                <a:solidFill>
                  <a:schemeClr val="tx1"/>
                </a:solidFill>
              </a:rPr>
              <a:t>2 </a:t>
            </a:r>
            <a:r>
              <a:rPr kumimoji="0" lang="ru-RU" sz="2000" b="1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1937656" y="5742213"/>
            <a:ext cx="4767944" cy="56061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kumimoji="0" lang="ru-RU" sz="16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algn="ctr"/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</a:rPr>
              <a:t>П. 3.10 </a:t>
            </a:r>
            <a:r>
              <a:rPr lang="ru-RU" sz="1600" b="1" dirty="0"/>
              <a:t>Тепловое излучение</a:t>
            </a:r>
          </a:p>
          <a:p>
            <a:pPr algn="ctr"/>
            <a:endParaRPr kumimoji="0" lang="ru-RU" sz="1600" b="1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11" name="Табличка 10"/>
          <p:cNvSpPr/>
          <p:nvPr/>
        </p:nvSpPr>
        <p:spPr bwMode="auto">
          <a:xfrm>
            <a:off x="7369627" y="5543548"/>
            <a:ext cx="1469571" cy="914400"/>
          </a:xfrm>
          <a:prstGeom prst="plaqu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kumimoji="0" lang="ru-RU" sz="2000" b="1" dirty="0">
                <a:solidFill>
                  <a:schemeClr val="tx1"/>
                </a:solidFill>
              </a:rPr>
              <a:t>1 раз в </a:t>
            </a:r>
            <a:endParaRPr kumimoji="0" lang="ru-RU" sz="2000" b="1" dirty="0" smtClean="0">
              <a:solidFill>
                <a:schemeClr val="tx1"/>
              </a:solidFill>
            </a:endParaRPr>
          </a:p>
          <a:p>
            <a:pPr algn="ctr" defTabSz="914400"/>
            <a:r>
              <a:rPr kumimoji="0" lang="ru-RU" sz="2000" b="1" dirty="0" smtClean="0">
                <a:solidFill>
                  <a:schemeClr val="tx1"/>
                </a:solidFill>
              </a:rPr>
              <a:t>2 </a:t>
            </a:r>
            <a:r>
              <a:rPr kumimoji="0" lang="ru-RU" sz="2000" b="1" dirty="0">
                <a:solidFill>
                  <a:schemeClr val="tx1"/>
                </a:solidFill>
              </a:rPr>
              <a:t>года</a:t>
            </a:r>
          </a:p>
        </p:txBody>
      </p:sp>
      <p:sp>
        <p:nvSpPr>
          <p:cNvPr id="6" name="Стрелка вправо 5"/>
          <p:cNvSpPr/>
          <p:nvPr/>
        </p:nvSpPr>
        <p:spPr bwMode="auto">
          <a:xfrm>
            <a:off x="6705601" y="1874955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Стрелка вправо 12"/>
          <p:cNvSpPr/>
          <p:nvPr/>
        </p:nvSpPr>
        <p:spPr bwMode="auto">
          <a:xfrm>
            <a:off x="6705604" y="4107888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6705604" y="5772038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5" name="Стрелка вправо 14"/>
          <p:cNvSpPr/>
          <p:nvPr/>
        </p:nvSpPr>
        <p:spPr bwMode="auto">
          <a:xfrm>
            <a:off x="1292906" y="1847740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1273633" y="4107888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1292906" y="5842796"/>
            <a:ext cx="664023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99786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757"/>
            <a:ext cx="8229600" cy="985320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Различные комбинации метеорологических</a:t>
            </a:r>
            <a:br>
              <a:rPr lang="ru-RU" sz="2400" dirty="0" smtClean="0">
                <a:solidFill>
                  <a:schemeClr val="bg1"/>
                </a:solidFill>
              </a:rPr>
            </a:br>
            <a:r>
              <a:rPr lang="ru-RU" sz="2400" dirty="0" smtClean="0">
                <a:solidFill>
                  <a:schemeClr val="bg1"/>
                </a:solidFill>
              </a:rPr>
              <a:t> параметров, </a:t>
            </a:r>
            <a:r>
              <a:rPr lang="ru-RU" sz="2400" dirty="0">
                <a:solidFill>
                  <a:schemeClr val="bg1"/>
                </a:solidFill>
              </a:rPr>
              <a:t>составляющих микроклимат</a:t>
            </a:r>
          </a:p>
        </p:txBody>
      </p:sp>
      <p:sp>
        <p:nvSpPr>
          <p:cNvPr id="27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2437551"/>
              </p:ext>
            </p:extLst>
          </p:nvPr>
        </p:nvGraphicFramePr>
        <p:xfrm>
          <a:off x="315684" y="1397000"/>
          <a:ext cx="8853897" cy="5040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487"/>
                <a:gridCol w="936172"/>
                <a:gridCol w="1135924"/>
                <a:gridCol w="936171"/>
                <a:gridCol w="1088572"/>
                <a:gridCol w="1045028"/>
                <a:gridCol w="2710543"/>
              </a:tblGrid>
              <a:tr h="1150257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Температура воздуха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Относительная влажность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Скорость движения воздуха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Комфортность</a:t>
                      </a:r>
                    </a:p>
                  </a:txBody>
                  <a:tcPr anchor="ctr"/>
                </a:tc>
              </a:tr>
              <a:tr h="7895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низкая</a:t>
                      </a:r>
                      <a:endParaRPr lang="ru-RU" sz="1600" dirty="0"/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9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не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89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8957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очень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не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69523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>
                        <a:solidFill>
                          <a:srgbClr val="00B0F0"/>
                        </a:solidFill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не комфортно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Плюс 5"/>
          <p:cNvSpPr/>
          <p:nvPr/>
        </p:nvSpPr>
        <p:spPr bwMode="auto">
          <a:xfrm>
            <a:off x="566056" y="3418115"/>
            <a:ext cx="576943" cy="609600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8" name="Плюс 7"/>
          <p:cNvSpPr/>
          <p:nvPr/>
        </p:nvSpPr>
        <p:spPr bwMode="auto">
          <a:xfrm>
            <a:off x="2656113" y="3418115"/>
            <a:ext cx="576943" cy="609600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9" name="Плюс 8"/>
          <p:cNvSpPr/>
          <p:nvPr/>
        </p:nvSpPr>
        <p:spPr bwMode="auto">
          <a:xfrm>
            <a:off x="566056" y="4180116"/>
            <a:ext cx="576943" cy="6096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0" name="Плюс 9"/>
          <p:cNvSpPr/>
          <p:nvPr/>
        </p:nvSpPr>
        <p:spPr bwMode="auto">
          <a:xfrm>
            <a:off x="3521526" y="4180116"/>
            <a:ext cx="576943" cy="6096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1" name="Плюс 10"/>
          <p:cNvSpPr/>
          <p:nvPr/>
        </p:nvSpPr>
        <p:spPr bwMode="auto">
          <a:xfrm>
            <a:off x="5568042" y="3358244"/>
            <a:ext cx="576943" cy="609600"/>
          </a:xfrm>
          <a:prstGeom prst="mathPl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2" name="Плюс 11"/>
          <p:cNvSpPr/>
          <p:nvPr/>
        </p:nvSpPr>
        <p:spPr bwMode="auto">
          <a:xfrm>
            <a:off x="4588327" y="4180116"/>
            <a:ext cx="576943" cy="609600"/>
          </a:xfrm>
          <a:prstGeom prst="mathPlus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3" name="Плюс 12"/>
          <p:cNvSpPr/>
          <p:nvPr/>
        </p:nvSpPr>
        <p:spPr bwMode="auto">
          <a:xfrm>
            <a:off x="1611085" y="5018315"/>
            <a:ext cx="576943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4" name="Плюс 13"/>
          <p:cNvSpPr/>
          <p:nvPr/>
        </p:nvSpPr>
        <p:spPr bwMode="auto">
          <a:xfrm>
            <a:off x="4588327" y="5001989"/>
            <a:ext cx="576943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7" name="Улыбающееся лицо 6"/>
          <p:cNvSpPr/>
          <p:nvPr/>
        </p:nvSpPr>
        <p:spPr bwMode="auto">
          <a:xfrm>
            <a:off x="6553198" y="4142015"/>
            <a:ext cx="762000" cy="685802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6" name="Улыбающееся лицо 15"/>
          <p:cNvSpPr/>
          <p:nvPr/>
        </p:nvSpPr>
        <p:spPr bwMode="auto">
          <a:xfrm>
            <a:off x="6553198" y="3358244"/>
            <a:ext cx="762000" cy="685802"/>
          </a:xfrm>
          <a:prstGeom prst="smileyFace">
            <a:avLst>
              <a:gd name="adj" fmla="val -4653"/>
            </a:avLst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7" name="Улыбающееся лицо 16"/>
          <p:cNvSpPr/>
          <p:nvPr/>
        </p:nvSpPr>
        <p:spPr bwMode="auto">
          <a:xfrm>
            <a:off x="6553198" y="4920342"/>
            <a:ext cx="762000" cy="685802"/>
          </a:xfrm>
          <a:prstGeom prst="smileyFace">
            <a:avLst>
              <a:gd name="adj" fmla="val -4653"/>
            </a:avLst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8" name="Плюс 17"/>
          <p:cNvSpPr/>
          <p:nvPr/>
        </p:nvSpPr>
        <p:spPr bwMode="auto">
          <a:xfrm>
            <a:off x="1611085" y="5780315"/>
            <a:ext cx="576943" cy="609600"/>
          </a:xfrm>
          <a:prstGeom prst="mathPl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19" name="Плюс 18"/>
          <p:cNvSpPr/>
          <p:nvPr/>
        </p:nvSpPr>
        <p:spPr bwMode="auto">
          <a:xfrm>
            <a:off x="5682342" y="5780315"/>
            <a:ext cx="576943" cy="609600"/>
          </a:xfrm>
          <a:prstGeom prst="mathPl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0" name="Улыбающееся лицо 19"/>
          <p:cNvSpPr/>
          <p:nvPr/>
        </p:nvSpPr>
        <p:spPr bwMode="auto">
          <a:xfrm>
            <a:off x="6553198" y="5704113"/>
            <a:ext cx="762000" cy="685802"/>
          </a:xfrm>
          <a:prstGeom prst="smileyFace">
            <a:avLst>
              <a:gd name="adj" fmla="val 109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1" name="Плюс 20"/>
          <p:cNvSpPr/>
          <p:nvPr/>
        </p:nvSpPr>
        <p:spPr bwMode="auto">
          <a:xfrm>
            <a:off x="2621085" y="5028945"/>
            <a:ext cx="576943" cy="609600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  <p:sp>
        <p:nvSpPr>
          <p:cNvPr id="22" name="Плюс 21"/>
          <p:cNvSpPr/>
          <p:nvPr/>
        </p:nvSpPr>
        <p:spPr bwMode="auto">
          <a:xfrm>
            <a:off x="3521526" y="5799910"/>
            <a:ext cx="576943" cy="609600"/>
          </a:xfrm>
          <a:prstGeom prst="mathPl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rgbClr val="5F5F5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14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0522" y="1247781"/>
          <a:ext cx="8353427" cy="5442263"/>
        </p:xfrm>
        <a:graphic>
          <a:graphicData uri="http://schemas.openxmlformats.org/drawingml/2006/table">
            <a:tbl>
              <a:tblPr/>
              <a:tblGrid>
                <a:gridCol w="933663"/>
                <a:gridCol w="933663"/>
                <a:gridCol w="633849"/>
                <a:gridCol w="687479"/>
                <a:gridCol w="687479"/>
                <a:gridCol w="687479"/>
                <a:gridCol w="687479"/>
                <a:gridCol w="827426"/>
                <a:gridCol w="827426"/>
                <a:gridCol w="723742"/>
                <a:gridCol w="723742"/>
              </a:tblGrid>
              <a:tr h="30907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Период 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года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Категория 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работ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Температура, °С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Относительная 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влажность, %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Скорость движения воздуха, м/с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оптимальная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допустимая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оптимальная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допустимая на рабочих местах </a:t>
                      </a:r>
                      <a:b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постоянных </a:t>
                      </a:r>
                      <a:b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и непостоянных, не более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оптимальная, 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не более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0">
                          <a:latin typeface="Times New Roman"/>
                          <a:ea typeface="Times New Roman"/>
                          <a:cs typeface="Times New Roman"/>
                        </a:rPr>
                        <a:t>допустимая на рабочих</a:t>
                      </a:r>
                      <a:endParaRPr lang="ru-RU" sz="700" b="1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местах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постоянных и непостоянных*</a:t>
                      </a:r>
                      <a:endParaRPr lang="ru-RU" sz="7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верхняя граница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нижняя граница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4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на рабочих местах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26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постоянных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непостоянных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постоянных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непостоянных</a:t>
                      </a:r>
                      <a:endParaRPr lang="ru-RU" sz="7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07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Холодный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Легкая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Iа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22–24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Не более 0,1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Легкая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Iб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21–23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Не более 0,2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Средней 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тяжести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IIа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18–20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Не более 0,3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Средней 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тяжести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IIб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17–19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Не более 0,4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Тяжелая – III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16–18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 более 0,5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07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Теплый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Легкая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Iа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23–25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55 (при 28 °С)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0,1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0,1–0,2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Легкая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Iб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22–24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60 (при 27 °С)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0,1–0,3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Средней 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тяжести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IIа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21–23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65 (при 26 °С)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0,2–0,4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Средней 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тяжести – 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  <a:cs typeface="Times New Roman"/>
                        </a:rPr>
                        <a:t>IIб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20–22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70 (при 25 °С)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0,2–0,5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Тяжелая – III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18–20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40–60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Times New Roman"/>
                          <a:cs typeface="Times New Roman"/>
                        </a:rPr>
                        <a:t>75 (при 24 °С)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0,2–0,6</a:t>
                      </a:r>
                      <a:endParaRPr lang="ru-RU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521">
                <a:tc gridSpan="11"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* Большая скорость движения воздуха в теплый период года соответствует максимальной температуре воздуха, меньшая – минимальной температуре воздуха. Для промежуточных величин температуры воздуха скорость его движения допускается определять интерполяцией; при минимальной температуре воздуха скорость его движения может приниматься также ниже 0,1 м/с – при легкой работе и ниже 0,2 м/с – при работе средней тяжести и тяжелой.</a:t>
                      </a:r>
                    </a:p>
                  </a:txBody>
                  <a:tcPr marL="10825" marR="1082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Оптимальные и допустимые нормы температуры, относительной влажности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скорости движения воздуха в рабочей зоне производственных помещений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813933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Основные показатели, характеризующие фактор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 bwMode="auto">
          <a:xfrm>
            <a:off x="6705600" y="2857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CFDB7F-53A9-4757-B848-2F6D75FDB56C}" type="slidenum">
              <a:rPr lang="en-US" altLang="ru-RU" sz="3600">
                <a:solidFill>
                  <a:srgbClr val="6F91C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ru-RU" sz="3600" dirty="0">
              <a:solidFill>
                <a:srgbClr val="6F91C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230" y="1155764"/>
            <a:ext cx="818234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 smtClean="0"/>
              <a:t>Qтч</a:t>
            </a:r>
            <a:r>
              <a:rPr lang="ru-RU" sz="2000" b="1" u="sng" dirty="0" smtClean="0"/>
              <a:t> </a:t>
            </a:r>
            <a:r>
              <a:rPr lang="ru-RU" sz="2000" b="1" u="sng" dirty="0"/>
              <a:t>= </a:t>
            </a:r>
            <a:r>
              <a:rPr lang="ru-RU" sz="2000" b="1" u="sng" dirty="0" err="1"/>
              <a:t>Qто</a:t>
            </a:r>
            <a:r>
              <a:rPr lang="ru-RU" sz="2000" b="1" u="sng" dirty="0"/>
              <a:t> </a:t>
            </a:r>
            <a:r>
              <a:rPr lang="ru-RU" sz="1600" dirty="0"/>
              <a:t> </a:t>
            </a:r>
            <a:r>
              <a:rPr lang="ru-RU" sz="1600" dirty="0" smtClean="0"/>
              <a:t>-  </a:t>
            </a:r>
            <a:r>
              <a:rPr lang="ru-RU" b="1" dirty="0" smtClean="0"/>
              <a:t>Ощущение комфортности</a:t>
            </a:r>
            <a:endParaRPr lang="ru-RU" sz="1600" b="1" dirty="0"/>
          </a:p>
          <a:p>
            <a:endParaRPr lang="ru-RU" sz="1600" dirty="0" smtClean="0"/>
          </a:p>
          <a:p>
            <a:r>
              <a:rPr lang="ru-RU" sz="1600" dirty="0" smtClean="0"/>
              <a:t>где</a:t>
            </a:r>
            <a:r>
              <a:rPr lang="ru-RU" sz="1600" dirty="0"/>
              <a:t>,  </a:t>
            </a:r>
            <a:r>
              <a:rPr lang="ru-RU" sz="1600" dirty="0" err="1"/>
              <a:t>Qтч</a:t>
            </a:r>
            <a:r>
              <a:rPr lang="ru-RU" sz="1600" dirty="0"/>
              <a:t>  - </a:t>
            </a:r>
            <a:r>
              <a:rPr lang="ru-RU" sz="1600" dirty="0" smtClean="0"/>
              <a:t>тепловыделение  </a:t>
            </a:r>
            <a:r>
              <a:rPr lang="ru-RU" sz="1600" dirty="0"/>
              <a:t>человека;</a:t>
            </a:r>
          </a:p>
          <a:p>
            <a:r>
              <a:rPr lang="ru-RU" sz="1600" dirty="0" err="1"/>
              <a:t>Qто</a:t>
            </a:r>
            <a:r>
              <a:rPr lang="ru-RU" sz="1600" dirty="0"/>
              <a:t>  - </a:t>
            </a:r>
            <a:r>
              <a:rPr lang="ru-RU" sz="1600" dirty="0" smtClean="0"/>
              <a:t>тепловыделение </a:t>
            </a:r>
            <a:r>
              <a:rPr lang="ru-RU" sz="1600" dirty="0"/>
              <a:t>окружающей </a:t>
            </a:r>
            <a:r>
              <a:rPr lang="ru-RU" sz="1600" dirty="0" smtClean="0"/>
              <a:t>среды.</a:t>
            </a:r>
          </a:p>
          <a:p>
            <a:endParaRPr lang="ru-RU" sz="1600" dirty="0" smtClean="0"/>
          </a:p>
          <a:p>
            <a:r>
              <a:rPr lang="ru-RU" sz="2800" b="1" i="1" dirty="0" smtClean="0">
                <a:solidFill>
                  <a:srgbClr val="00B0F0"/>
                </a:solidFill>
              </a:rPr>
              <a:t>Охлаждающий </a:t>
            </a:r>
            <a:r>
              <a:rPr lang="ru-RU" sz="2800" b="1" i="1" dirty="0">
                <a:solidFill>
                  <a:srgbClr val="00B0F0"/>
                </a:solidFill>
              </a:rPr>
              <a:t>микроклимат</a:t>
            </a:r>
            <a:r>
              <a:rPr lang="ru-RU" sz="2000" b="1" i="1" dirty="0">
                <a:solidFill>
                  <a:srgbClr val="00B0F0"/>
                </a:solidFill>
              </a:rPr>
              <a:t> </a:t>
            </a:r>
            <a:r>
              <a:rPr lang="ru-RU" sz="2000" dirty="0"/>
              <a:t>– микроклимат, при котором температура воздуха </a:t>
            </a:r>
            <a:r>
              <a:rPr lang="ru-RU" sz="2000" b="1" i="1" u="sng" dirty="0" smtClean="0"/>
              <a:t>ниже </a:t>
            </a:r>
            <a:r>
              <a:rPr lang="ru-RU" sz="2000" b="1" i="1" u="sng" dirty="0"/>
              <a:t>нижней  границы </a:t>
            </a:r>
            <a:r>
              <a:rPr lang="ru-RU" sz="2000" dirty="0" smtClean="0"/>
              <a:t>допустимой,  </a:t>
            </a:r>
            <a:r>
              <a:rPr lang="ru-RU" sz="2000" dirty="0"/>
              <a:t>имеет место изменение теплообмена организма, </a:t>
            </a:r>
            <a:r>
              <a:rPr lang="ru-RU" sz="2000" dirty="0" smtClean="0"/>
              <a:t>т.е</a:t>
            </a:r>
            <a:r>
              <a:rPr lang="ru-RU" sz="2000" dirty="0"/>
              <a:t>. окружающая среда способна принять больше тепловой энергии, чем ее отдает организм </a:t>
            </a:r>
            <a:r>
              <a:rPr lang="ru-RU" sz="2000" dirty="0" smtClean="0"/>
              <a:t> </a:t>
            </a:r>
            <a:r>
              <a:rPr lang="ru-RU" sz="2000" b="1" dirty="0" smtClean="0"/>
              <a:t>(</a:t>
            </a:r>
            <a:r>
              <a:rPr lang="ru-RU" sz="2000" b="1" dirty="0" err="1"/>
              <a:t>Qтч</a:t>
            </a:r>
            <a:r>
              <a:rPr lang="ru-RU" sz="2000" b="1" dirty="0"/>
              <a:t> &lt; </a:t>
            </a:r>
            <a:r>
              <a:rPr lang="ru-RU" sz="2000" b="1" dirty="0" err="1"/>
              <a:t>Qто</a:t>
            </a:r>
            <a:r>
              <a:rPr lang="ru-RU" sz="2000" b="1" dirty="0"/>
              <a:t>), </a:t>
            </a:r>
            <a:r>
              <a:rPr lang="ru-RU" sz="2000" dirty="0"/>
              <a:t>человек ощущает холод. 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800" b="1" i="1" dirty="0">
                <a:solidFill>
                  <a:srgbClr val="FF0000"/>
                </a:solidFill>
              </a:rPr>
              <a:t>Нагревающий микроклимат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/>
              <a:t>-  </a:t>
            </a:r>
            <a:r>
              <a:rPr lang="ru-RU" sz="2000" dirty="0"/>
              <a:t>микроклимат, при котором температура воздуха </a:t>
            </a:r>
            <a:r>
              <a:rPr lang="ru-RU" sz="2000" b="1" i="1" u="sng" dirty="0" smtClean="0"/>
              <a:t>выше </a:t>
            </a:r>
            <a:r>
              <a:rPr lang="ru-RU" sz="2000" b="1" i="1" u="sng" dirty="0"/>
              <a:t>верхней  границы </a:t>
            </a:r>
            <a:r>
              <a:rPr lang="ru-RU" sz="2000" dirty="0" smtClean="0"/>
              <a:t>оптимальной, </a:t>
            </a:r>
            <a:r>
              <a:rPr lang="ru-RU" sz="2000" dirty="0"/>
              <a:t>т.е. количество теплоты выделяемое организмом не может быть передано окружающей среде </a:t>
            </a:r>
            <a:r>
              <a:rPr lang="ru-RU" sz="2000" b="1" dirty="0"/>
              <a:t>(</a:t>
            </a:r>
            <a:r>
              <a:rPr lang="ru-RU" sz="2000" b="1" dirty="0" err="1"/>
              <a:t>Qтч</a:t>
            </a:r>
            <a:r>
              <a:rPr lang="ru-RU" sz="2000" b="1" dirty="0"/>
              <a:t> &gt; </a:t>
            </a:r>
            <a:r>
              <a:rPr lang="ru-RU" sz="2000" b="1" dirty="0" err="1"/>
              <a:t>Qто</a:t>
            </a:r>
            <a:r>
              <a:rPr lang="ru-RU" sz="2000" b="1" dirty="0"/>
              <a:t>)</a:t>
            </a:r>
            <a:r>
              <a:rPr lang="ru-RU" sz="2000" dirty="0"/>
              <a:t>, человек ощущает перегрев, ему жарко</a:t>
            </a:r>
            <a:r>
              <a:rPr lang="ru-RU" sz="2000" dirty="0" smtClean="0"/>
              <a:t>.</a:t>
            </a:r>
            <a:endParaRPr lang="ru-RU" sz="2000" dirty="0">
              <a:solidFill>
                <a:srgbClr val="00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7581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КИОУТ горы син 1">
      <a:dk1>
        <a:srgbClr val="666666"/>
      </a:dk1>
      <a:lt1>
        <a:srgbClr val="FFFFFF"/>
      </a:lt1>
      <a:dk2>
        <a:srgbClr val="336699"/>
      </a:dk2>
      <a:lt2>
        <a:srgbClr val="FFFFFF"/>
      </a:lt2>
      <a:accent1>
        <a:srgbClr val="476394"/>
      </a:accent1>
      <a:accent2>
        <a:srgbClr val="6688B6"/>
      </a:accent2>
      <a:accent3>
        <a:srgbClr val="FFFFFF"/>
      </a:accent3>
      <a:accent4>
        <a:srgbClr val="565656"/>
      </a:accent4>
      <a:accent5>
        <a:srgbClr val="B1B7C8"/>
      </a:accent5>
      <a:accent6>
        <a:srgbClr val="5C7BA5"/>
      </a:accent6>
      <a:hlink>
        <a:srgbClr val="336699"/>
      </a:hlink>
      <a:folHlink>
        <a:srgbClr val="B34F17"/>
      </a:folHlink>
    </a:clrScheme>
    <a:fontScheme name="Тема КИОУТ горы си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КИОУТ горы син 1">
        <a:dk1>
          <a:srgbClr val="666666"/>
        </a:dk1>
        <a:lt1>
          <a:srgbClr val="FFFFFF"/>
        </a:lt1>
        <a:dk2>
          <a:srgbClr val="336699"/>
        </a:dk2>
        <a:lt2>
          <a:srgbClr val="FFFFFF"/>
        </a:lt2>
        <a:accent1>
          <a:srgbClr val="476394"/>
        </a:accent1>
        <a:accent2>
          <a:srgbClr val="6688B6"/>
        </a:accent2>
        <a:accent3>
          <a:srgbClr val="FFFFFF"/>
        </a:accent3>
        <a:accent4>
          <a:srgbClr val="565656"/>
        </a:accent4>
        <a:accent5>
          <a:srgbClr val="B1B7C8"/>
        </a:accent5>
        <a:accent6>
          <a:srgbClr val="5C7BA5"/>
        </a:accent6>
        <a:hlink>
          <a:srgbClr val="336699"/>
        </a:hlink>
        <a:folHlink>
          <a:srgbClr val="B34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КИОУТ горы син">
  <a:themeElements>
    <a:clrScheme name="1_Тема КИОУТ горы син 1">
      <a:dk1>
        <a:srgbClr val="666666"/>
      </a:dk1>
      <a:lt1>
        <a:srgbClr val="FFFFFF"/>
      </a:lt1>
      <a:dk2>
        <a:srgbClr val="336699"/>
      </a:dk2>
      <a:lt2>
        <a:srgbClr val="FFFFFF"/>
      </a:lt2>
      <a:accent1>
        <a:srgbClr val="476394"/>
      </a:accent1>
      <a:accent2>
        <a:srgbClr val="6688B6"/>
      </a:accent2>
      <a:accent3>
        <a:srgbClr val="FFFFFF"/>
      </a:accent3>
      <a:accent4>
        <a:srgbClr val="565656"/>
      </a:accent4>
      <a:accent5>
        <a:srgbClr val="B1B7C8"/>
      </a:accent5>
      <a:accent6>
        <a:srgbClr val="5C7BA5"/>
      </a:accent6>
      <a:hlink>
        <a:srgbClr val="336699"/>
      </a:hlink>
      <a:folHlink>
        <a:srgbClr val="B34F17"/>
      </a:folHlink>
    </a:clrScheme>
    <a:fontScheme name="1_Тема КИОУТ горы си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Тема КИОУТ горы син 1">
        <a:dk1>
          <a:srgbClr val="666666"/>
        </a:dk1>
        <a:lt1>
          <a:srgbClr val="FFFFFF"/>
        </a:lt1>
        <a:dk2>
          <a:srgbClr val="336699"/>
        </a:dk2>
        <a:lt2>
          <a:srgbClr val="FFFFFF"/>
        </a:lt2>
        <a:accent1>
          <a:srgbClr val="476394"/>
        </a:accent1>
        <a:accent2>
          <a:srgbClr val="6688B6"/>
        </a:accent2>
        <a:accent3>
          <a:srgbClr val="FFFFFF"/>
        </a:accent3>
        <a:accent4>
          <a:srgbClr val="565656"/>
        </a:accent4>
        <a:accent5>
          <a:srgbClr val="B1B7C8"/>
        </a:accent5>
        <a:accent6>
          <a:srgbClr val="5C7BA5"/>
        </a:accent6>
        <a:hlink>
          <a:srgbClr val="336699"/>
        </a:hlink>
        <a:folHlink>
          <a:srgbClr val="B34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КИОУТ горы си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Тема КИОУТ горы си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ru-RU" sz="1200" b="0" i="0" u="none" strike="noStrike" cap="none" normalizeH="0" baseline="0" smtClean="0">
            <a:ln>
              <a:noFill/>
            </a:ln>
            <a:solidFill>
              <a:srgbClr val="5F5F5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Тема КИОУТ горы син 1">
        <a:dk1>
          <a:srgbClr val="666666"/>
        </a:dk1>
        <a:lt1>
          <a:srgbClr val="FFFFFF"/>
        </a:lt1>
        <a:dk2>
          <a:srgbClr val="336699"/>
        </a:dk2>
        <a:lt2>
          <a:srgbClr val="FFFFFF"/>
        </a:lt2>
        <a:accent1>
          <a:srgbClr val="476394"/>
        </a:accent1>
        <a:accent2>
          <a:srgbClr val="6688B6"/>
        </a:accent2>
        <a:accent3>
          <a:srgbClr val="FFFFFF"/>
        </a:accent3>
        <a:accent4>
          <a:srgbClr val="565656"/>
        </a:accent4>
        <a:accent5>
          <a:srgbClr val="B1B7C8"/>
        </a:accent5>
        <a:accent6>
          <a:srgbClr val="5C7BA5"/>
        </a:accent6>
        <a:hlink>
          <a:srgbClr val="336699"/>
        </a:hlink>
        <a:folHlink>
          <a:srgbClr val="B34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13957</TotalTime>
  <Words>3895</Words>
  <Application>Microsoft Office PowerPoint</Application>
  <PresentationFormat>Экран (4:3)</PresentationFormat>
  <Paragraphs>569</Paragraphs>
  <Slides>27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Тема1</vt:lpstr>
      <vt:lpstr>1_Тема КИОУТ горы син</vt:lpstr>
      <vt:lpstr>2_Тема КИОУТ горы син</vt:lpstr>
      <vt:lpstr>Слайд 1</vt:lpstr>
      <vt:lpstr>Термины и определения. Основные показатели, характеризующие фактор</vt:lpstr>
      <vt:lpstr>Слайд 3</vt:lpstr>
      <vt:lpstr>Слайд 4</vt:lpstr>
      <vt:lpstr>Механизм воздействия микроклимата на организм человека</vt:lpstr>
      <vt:lpstr>Слайд 6</vt:lpstr>
      <vt:lpstr>Различные комбинации метеорологических  параметров, составляющих микроклимат</vt:lpstr>
      <vt:lpstr>Слайд 8</vt:lpstr>
      <vt:lpstr>Основные показатели, характеризующие фактор</vt:lpstr>
      <vt:lpstr>Начальные границы охлаждающего и нагревающего  микроклимата </vt:lpstr>
      <vt:lpstr>Основные показатели, характеризующие фактор</vt:lpstr>
      <vt:lpstr>Основные показатели, характеризующие фактор</vt:lpstr>
      <vt:lpstr>Физическая нагрузка на организм. Категории работ (по интенсивности энергозатрат работников)</vt:lpstr>
      <vt:lpstr>Категории работ  (по видам выполняемых работ)</vt:lpstr>
      <vt:lpstr>Категории работ  (по видам выполняемых работ)</vt:lpstr>
      <vt:lpstr>Категории работ (по видам выполняемых работ)</vt:lpstr>
      <vt:lpstr>Категории работ  (по видам выполняемых работ)</vt:lpstr>
      <vt:lpstr>Категории работ  (по видам выполняемых работ)</vt:lpstr>
      <vt:lpstr>Оценка микроклимата в рамках СОУТ</vt:lpstr>
      <vt:lpstr>Источники фактора</vt:lpstr>
      <vt:lpstr>Методы измерений. Основные методические документы</vt:lpstr>
      <vt:lpstr>Методы измерений.  Периодичность проведения измерений</vt:lpstr>
      <vt:lpstr>Методы измерений. Точки измерений.</vt:lpstr>
      <vt:lpstr>Методы измерений. Высоты измерений.</vt:lpstr>
      <vt:lpstr>Методы измерений. Тепловое облучение</vt:lpstr>
      <vt:lpstr>Средства измерений</vt:lpstr>
      <vt:lpstr>Слайд 27</vt:lpstr>
    </vt:vector>
  </TitlesOfParts>
  <Company>Private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Совещание по развитию системы АРМ</dc:title>
  <dc:creator>Олег Косырев</dc:creator>
  <cp:lastModifiedBy>юзверь</cp:lastModifiedBy>
  <cp:revision>780</cp:revision>
  <cp:lastPrinted>2014-02-04T12:05:05Z</cp:lastPrinted>
  <dcterms:created xsi:type="dcterms:W3CDTF">2011-05-22T12:37:04Z</dcterms:created>
  <dcterms:modified xsi:type="dcterms:W3CDTF">2015-09-25T00:43:20Z</dcterms:modified>
</cp:coreProperties>
</file>