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32" r:id="rId3"/>
    <p:sldId id="325" r:id="rId4"/>
    <p:sldId id="329" r:id="rId5"/>
    <p:sldId id="331" r:id="rId6"/>
    <p:sldId id="326" r:id="rId7"/>
    <p:sldId id="327" r:id="rId8"/>
    <p:sldId id="328" r:id="rId9"/>
    <p:sldId id="330" r:id="rId10"/>
    <p:sldId id="265" r:id="rId11"/>
    <p:sldId id="301" r:id="rId12"/>
    <p:sldId id="300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0" autoAdjust="0"/>
    <p:restoredTop sz="94664" autoAdjust="0"/>
  </p:normalViewPr>
  <p:slideViewPr>
    <p:cSldViewPr>
      <p:cViewPr>
        <p:scale>
          <a:sx n="80" d="100"/>
          <a:sy n="80" d="100"/>
        </p:scale>
        <p:origin x="1410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38A698-DC90-44F1-A134-C2E5696A30F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C802DB-A304-4257-BE98-A527CA596E37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Хозяйственная деятельность человека</a:t>
          </a:r>
        </a:p>
      </dgm:t>
    </dgm:pt>
    <dgm:pt modelId="{39FA8880-0811-4302-A644-A14C75B55056}" type="parTrans" cxnId="{AD602F63-60AE-4070-A072-406DC10F4DCF}">
      <dgm:prSet/>
      <dgm:spPr/>
      <dgm:t>
        <a:bodyPr/>
        <a:lstStyle/>
        <a:p>
          <a:endParaRPr lang="ru-RU"/>
        </a:p>
      </dgm:t>
    </dgm:pt>
    <dgm:pt modelId="{C1A3ACEA-7B94-4C5F-B8D1-56E2845FBF82}" type="sibTrans" cxnId="{AD602F63-60AE-4070-A072-406DC10F4DCF}">
      <dgm:prSet/>
      <dgm:spPr/>
      <dgm:t>
        <a:bodyPr/>
        <a:lstStyle/>
        <a:p>
          <a:endParaRPr lang="ru-RU"/>
        </a:p>
      </dgm:t>
    </dgm:pt>
    <dgm:pt modelId="{9A3A5399-5AB7-44E5-A94C-0C6F11A8E4FE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Загрязнение окружающей среды</a:t>
          </a:r>
        </a:p>
      </dgm:t>
    </dgm:pt>
    <dgm:pt modelId="{9D7A7020-223F-49A5-9F99-5D8671D5CEBA}" type="parTrans" cxnId="{3856E8F6-FF2E-473C-8183-6E7D702E33D3}">
      <dgm:prSet/>
      <dgm:spPr/>
      <dgm:t>
        <a:bodyPr/>
        <a:lstStyle/>
        <a:p>
          <a:endParaRPr lang="ru-RU"/>
        </a:p>
      </dgm:t>
    </dgm:pt>
    <dgm:pt modelId="{18FDB99C-F7FD-432D-8B75-86CEF670BF96}" type="sibTrans" cxnId="{3856E8F6-FF2E-473C-8183-6E7D702E33D3}">
      <dgm:prSet/>
      <dgm:spPr/>
      <dgm:t>
        <a:bodyPr/>
        <a:lstStyle/>
        <a:p>
          <a:endParaRPr lang="ru-RU"/>
        </a:p>
      </dgm:t>
    </dgm:pt>
    <dgm:pt modelId="{E79703D1-FD0C-43F3-9F9E-C6BC9AAA7FCE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Воздействие на окружающую среду</a:t>
          </a:r>
        </a:p>
      </dgm:t>
    </dgm:pt>
    <dgm:pt modelId="{5E85BF2D-0F6A-41A0-904B-6960322E26CC}" type="parTrans" cxnId="{1FCD6C9C-E22A-4C64-B4FA-E01D122B0D3F}">
      <dgm:prSet/>
      <dgm:spPr/>
      <dgm:t>
        <a:bodyPr/>
        <a:lstStyle/>
        <a:p>
          <a:endParaRPr lang="ru-RU"/>
        </a:p>
      </dgm:t>
    </dgm:pt>
    <dgm:pt modelId="{8D225EA4-DE1E-4666-ABFE-A7E049BBED24}" type="sibTrans" cxnId="{1FCD6C9C-E22A-4C64-B4FA-E01D122B0D3F}">
      <dgm:prSet/>
      <dgm:spPr/>
      <dgm:t>
        <a:bodyPr/>
        <a:lstStyle/>
        <a:p>
          <a:endParaRPr lang="ru-RU"/>
        </a:p>
      </dgm:t>
    </dgm:pt>
    <dgm:pt modelId="{FD03F250-532C-42F9-83DB-033CAF35B105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</a:rPr>
            <a:t>Последствия для окружающей среды, в том числе </a:t>
          </a:r>
          <a:r>
            <a:rPr lang="ru-RU" sz="1800" dirty="0" err="1">
              <a:solidFill>
                <a:schemeClr val="tx1"/>
              </a:solidFill>
            </a:rPr>
            <a:t>биоты</a:t>
          </a:r>
          <a:r>
            <a:rPr lang="ru-RU" sz="1800" dirty="0">
              <a:solidFill>
                <a:schemeClr val="tx1"/>
              </a:solidFill>
            </a:rPr>
            <a:t> и человека</a:t>
          </a:r>
        </a:p>
      </dgm:t>
    </dgm:pt>
    <dgm:pt modelId="{0ACA1D75-1338-45D5-8E54-EFA7488F7478}" type="parTrans" cxnId="{6E772A72-9F66-4D2C-B95A-358CCC95D31E}">
      <dgm:prSet/>
      <dgm:spPr/>
      <dgm:t>
        <a:bodyPr/>
        <a:lstStyle/>
        <a:p>
          <a:endParaRPr lang="ru-RU"/>
        </a:p>
      </dgm:t>
    </dgm:pt>
    <dgm:pt modelId="{6A9B57BB-79C7-4FCC-ACEB-981F5148CA8D}" type="sibTrans" cxnId="{6E772A72-9F66-4D2C-B95A-358CCC95D31E}">
      <dgm:prSet/>
      <dgm:spPr/>
      <dgm:t>
        <a:bodyPr/>
        <a:lstStyle/>
        <a:p>
          <a:endParaRPr lang="ru-RU"/>
        </a:p>
      </dgm:t>
    </dgm:pt>
    <dgm:pt modelId="{62C18C39-F228-4B4E-910C-1B8670724A09}" type="pres">
      <dgm:prSet presAssocID="{9638A698-DC90-44F1-A134-C2E5696A30FB}" presName="Name0" presStyleCnt="0">
        <dgm:presLayoutVars>
          <dgm:dir/>
          <dgm:resizeHandles val="exact"/>
        </dgm:presLayoutVars>
      </dgm:prSet>
      <dgm:spPr/>
    </dgm:pt>
    <dgm:pt modelId="{DB11CCF2-F712-46CE-B71C-9D1A1F20AEA6}" type="pres">
      <dgm:prSet presAssocID="{C2C802DB-A304-4257-BE98-A527CA596E37}" presName="node" presStyleLbl="node1" presStyleIdx="0" presStyleCnt="4" custScaleX="120906" custScaleY="97717">
        <dgm:presLayoutVars>
          <dgm:bulletEnabled val="1"/>
        </dgm:presLayoutVars>
      </dgm:prSet>
      <dgm:spPr/>
    </dgm:pt>
    <dgm:pt modelId="{D4CED15B-6F5E-4D8B-BBD4-675EB6091338}" type="pres">
      <dgm:prSet presAssocID="{C1A3ACEA-7B94-4C5F-B8D1-56E2845FBF82}" presName="sibTrans" presStyleLbl="sibTrans2D1" presStyleIdx="0" presStyleCnt="3"/>
      <dgm:spPr/>
    </dgm:pt>
    <dgm:pt modelId="{F0004311-E1D5-4CEC-9CD1-69CAF733F54B}" type="pres">
      <dgm:prSet presAssocID="{C1A3ACEA-7B94-4C5F-B8D1-56E2845FBF82}" presName="connectorText" presStyleLbl="sibTrans2D1" presStyleIdx="0" presStyleCnt="3"/>
      <dgm:spPr/>
    </dgm:pt>
    <dgm:pt modelId="{E4080B77-6023-4D56-8FEE-B3D590EF1C56}" type="pres">
      <dgm:prSet presAssocID="{9A3A5399-5AB7-44E5-A94C-0C6F11A8E4FE}" presName="node" presStyleLbl="node1" presStyleIdx="1" presStyleCnt="4">
        <dgm:presLayoutVars>
          <dgm:bulletEnabled val="1"/>
        </dgm:presLayoutVars>
      </dgm:prSet>
      <dgm:spPr/>
    </dgm:pt>
    <dgm:pt modelId="{A6667434-F9D6-4C11-A2D6-8E69217A7C9E}" type="pres">
      <dgm:prSet presAssocID="{18FDB99C-F7FD-432D-8B75-86CEF670BF96}" presName="sibTrans" presStyleLbl="sibTrans2D1" presStyleIdx="1" presStyleCnt="3"/>
      <dgm:spPr/>
    </dgm:pt>
    <dgm:pt modelId="{0256251E-0705-4EF9-9E58-537DBD1EE1C0}" type="pres">
      <dgm:prSet presAssocID="{18FDB99C-F7FD-432D-8B75-86CEF670BF96}" presName="connectorText" presStyleLbl="sibTrans2D1" presStyleIdx="1" presStyleCnt="3"/>
      <dgm:spPr/>
    </dgm:pt>
    <dgm:pt modelId="{0DB6A44B-B3E4-485B-BB81-596097671A97}" type="pres">
      <dgm:prSet presAssocID="{E79703D1-FD0C-43F3-9F9E-C6BC9AAA7FCE}" presName="node" presStyleLbl="node1" presStyleIdx="2" presStyleCnt="4">
        <dgm:presLayoutVars>
          <dgm:bulletEnabled val="1"/>
        </dgm:presLayoutVars>
      </dgm:prSet>
      <dgm:spPr/>
    </dgm:pt>
    <dgm:pt modelId="{2DF454E4-B278-4F1E-A03E-D81DC7FBB0EC}" type="pres">
      <dgm:prSet presAssocID="{8D225EA4-DE1E-4666-ABFE-A7E049BBED24}" presName="sibTrans" presStyleLbl="sibTrans2D1" presStyleIdx="2" presStyleCnt="3"/>
      <dgm:spPr/>
    </dgm:pt>
    <dgm:pt modelId="{5E4DA641-5C22-48A2-913F-98C4C672FF34}" type="pres">
      <dgm:prSet presAssocID="{8D225EA4-DE1E-4666-ABFE-A7E049BBED24}" presName="connectorText" presStyleLbl="sibTrans2D1" presStyleIdx="2" presStyleCnt="3"/>
      <dgm:spPr/>
    </dgm:pt>
    <dgm:pt modelId="{2BFF7F74-1DFA-4818-AD5B-D9BAC1DE43B2}" type="pres">
      <dgm:prSet presAssocID="{FD03F250-532C-42F9-83DB-033CAF35B105}" presName="node" presStyleLbl="node1" presStyleIdx="3" presStyleCnt="4">
        <dgm:presLayoutVars>
          <dgm:bulletEnabled val="1"/>
        </dgm:presLayoutVars>
      </dgm:prSet>
      <dgm:spPr/>
    </dgm:pt>
  </dgm:ptLst>
  <dgm:cxnLst>
    <dgm:cxn modelId="{7C380C1E-8F3E-492F-A2E3-D0044C2D1541}" type="presOf" srcId="{8D225EA4-DE1E-4666-ABFE-A7E049BBED24}" destId="{2DF454E4-B278-4F1E-A03E-D81DC7FBB0EC}" srcOrd="0" destOrd="0" presId="urn:microsoft.com/office/officeart/2005/8/layout/process1"/>
    <dgm:cxn modelId="{784B382B-FD3A-4F69-9D4C-4743A5F97B9D}" type="presOf" srcId="{18FDB99C-F7FD-432D-8B75-86CEF670BF96}" destId="{0256251E-0705-4EF9-9E58-537DBD1EE1C0}" srcOrd="1" destOrd="0" presId="urn:microsoft.com/office/officeart/2005/8/layout/process1"/>
    <dgm:cxn modelId="{F558762E-A697-4339-B3DB-661D32E06943}" type="presOf" srcId="{C2C802DB-A304-4257-BE98-A527CA596E37}" destId="{DB11CCF2-F712-46CE-B71C-9D1A1F20AEA6}" srcOrd="0" destOrd="0" presId="urn:microsoft.com/office/officeart/2005/8/layout/process1"/>
    <dgm:cxn modelId="{AD602F63-60AE-4070-A072-406DC10F4DCF}" srcId="{9638A698-DC90-44F1-A134-C2E5696A30FB}" destId="{C2C802DB-A304-4257-BE98-A527CA596E37}" srcOrd="0" destOrd="0" parTransId="{39FA8880-0811-4302-A644-A14C75B55056}" sibTransId="{C1A3ACEA-7B94-4C5F-B8D1-56E2845FBF82}"/>
    <dgm:cxn modelId="{6E772A72-9F66-4D2C-B95A-358CCC95D31E}" srcId="{9638A698-DC90-44F1-A134-C2E5696A30FB}" destId="{FD03F250-532C-42F9-83DB-033CAF35B105}" srcOrd="3" destOrd="0" parTransId="{0ACA1D75-1338-45D5-8E54-EFA7488F7478}" sibTransId="{6A9B57BB-79C7-4FCC-ACEB-981F5148CA8D}"/>
    <dgm:cxn modelId="{E6045282-A17B-4BAE-BE0D-E289941512A2}" type="presOf" srcId="{9638A698-DC90-44F1-A134-C2E5696A30FB}" destId="{62C18C39-F228-4B4E-910C-1B8670724A09}" srcOrd="0" destOrd="0" presId="urn:microsoft.com/office/officeart/2005/8/layout/process1"/>
    <dgm:cxn modelId="{8E495E95-B56C-4DF9-88F2-5B208566E467}" type="presOf" srcId="{9A3A5399-5AB7-44E5-A94C-0C6F11A8E4FE}" destId="{E4080B77-6023-4D56-8FEE-B3D590EF1C56}" srcOrd="0" destOrd="0" presId="urn:microsoft.com/office/officeart/2005/8/layout/process1"/>
    <dgm:cxn modelId="{8DB66298-C184-4254-B654-75EEBC2F9EB3}" type="presOf" srcId="{E79703D1-FD0C-43F3-9F9E-C6BC9AAA7FCE}" destId="{0DB6A44B-B3E4-485B-BB81-596097671A97}" srcOrd="0" destOrd="0" presId="urn:microsoft.com/office/officeart/2005/8/layout/process1"/>
    <dgm:cxn modelId="{1FCD6C9C-E22A-4C64-B4FA-E01D122B0D3F}" srcId="{9638A698-DC90-44F1-A134-C2E5696A30FB}" destId="{E79703D1-FD0C-43F3-9F9E-C6BC9AAA7FCE}" srcOrd="2" destOrd="0" parTransId="{5E85BF2D-0F6A-41A0-904B-6960322E26CC}" sibTransId="{8D225EA4-DE1E-4666-ABFE-A7E049BBED24}"/>
    <dgm:cxn modelId="{153B53B3-2572-4936-A513-2B371F7A5E7A}" type="presOf" srcId="{18FDB99C-F7FD-432D-8B75-86CEF670BF96}" destId="{A6667434-F9D6-4C11-A2D6-8E69217A7C9E}" srcOrd="0" destOrd="0" presId="urn:microsoft.com/office/officeart/2005/8/layout/process1"/>
    <dgm:cxn modelId="{62CEA8B8-09DE-40BF-8640-60716CD25360}" type="presOf" srcId="{C1A3ACEA-7B94-4C5F-B8D1-56E2845FBF82}" destId="{F0004311-E1D5-4CEC-9CD1-69CAF733F54B}" srcOrd="1" destOrd="0" presId="urn:microsoft.com/office/officeart/2005/8/layout/process1"/>
    <dgm:cxn modelId="{BE1672BD-8889-499E-B099-BCFCC334CD1F}" type="presOf" srcId="{C1A3ACEA-7B94-4C5F-B8D1-56E2845FBF82}" destId="{D4CED15B-6F5E-4D8B-BBD4-675EB6091338}" srcOrd="0" destOrd="0" presId="urn:microsoft.com/office/officeart/2005/8/layout/process1"/>
    <dgm:cxn modelId="{3856E8F6-FF2E-473C-8183-6E7D702E33D3}" srcId="{9638A698-DC90-44F1-A134-C2E5696A30FB}" destId="{9A3A5399-5AB7-44E5-A94C-0C6F11A8E4FE}" srcOrd="1" destOrd="0" parTransId="{9D7A7020-223F-49A5-9F99-5D8671D5CEBA}" sibTransId="{18FDB99C-F7FD-432D-8B75-86CEF670BF96}"/>
    <dgm:cxn modelId="{89A0C1F9-B96E-4316-82A3-49A2EBB0A35B}" type="presOf" srcId="{8D225EA4-DE1E-4666-ABFE-A7E049BBED24}" destId="{5E4DA641-5C22-48A2-913F-98C4C672FF34}" srcOrd="1" destOrd="0" presId="urn:microsoft.com/office/officeart/2005/8/layout/process1"/>
    <dgm:cxn modelId="{75F3A9FF-71DF-4114-80A8-94A90A9A93C4}" type="presOf" srcId="{FD03F250-532C-42F9-83DB-033CAF35B105}" destId="{2BFF7F74-1DFA-4818-AD5B-D9BAC1DE43B2}" srcOrd="0" destOrd="0" presId="urn:microsoft.com/office/officeart/2005/8/layout/process1"/>
    <dgm:cxn modelId="{D9C17EE5-23C3-40CC-8D27-42D9D55E0F66}" type="presParOf" srcId="{62C18C39-F228-4B4E-910C-1B8670724A09}" destId="{DB11CCF2-F712-46CE-B71C-9D1A1F20AEA6}" srcOrd="0" destOrd="0" presId="urn:microsoft.com/office/officeart/2005/8/layout/process1"/>
    <dgm:cxn modelId="{EAD21E5C-4D29-485B-BAD3-0D12DFA2A249}" type="presParOf" srcId="{62C18C39-F228-4B4E-910C-1B8670724A09}" destId="{D4CED15B-6F5E-4D8B-BBD4-675EB6091338}" srcOrd="1" destOrd="0" presId="urn:microsoft.com/office/officeart/2005/8/layout/process1"/>
    <dgm:cxn modelId="{B035E939-6FB7-41A4-AC66-851A5FC9FCF7}" type="presParOf" srcId="{D4CED15B-6F5E-4D8B-BBD4-675EB6091338}" destId="{F0004311-E1D5-4CEC-9CD1-69CAF733F54B}" srcOrd="0" destOrd="0" presId="urn:microsoft.com/office/officeart/2005/8/layout/process1"/>
    <dgm:cxn modelId="{D4B7C382-F715-4D6D-AF82-6E9BB93EC9BD}" type="presParOf" srcId="{62C18C39-F228-4B4E-910C-1B8670724A09}" destId="{E4080B77-6023-4D56-8FEE-B3D590EF1C56}" srcOrd="2" destOrd="0" presId="urn:microsoft.com/office/officeart/2005/8/layout/process1"/>
    <dgm:cxn modelId="{349F6834-DEDA-4000-A49D-C404E2BF93C5}" type="presParOf" srcId="{62C18C39-F228-4B4E-910C-1B8670724A09}" destId="{A6667434-F9D6-4C11-A2D6-8E69217A7C9E}" srcOrd="3" destOrd="0" presId="urn:microsoft.com/office/officeart/2005/8/layout/process1"/>
    <dgm:cxn modelId="{8D2A8C32-5049-4EF4-B7B9-A62465D2305B}" type="presParOf" srcId="{A6667434-F9D6-4C11-A2D6-8E69217A7C9E}" destId="{0256251E-0705-4EF9-9E58-537DBD1EE1C0}" srcOrd="0" destOrd="0" presId="urn:microsoft.com/office/officeart/2005/8/layout/process1"/>
    <dgm:cxn modelId="{D2D6849B-CD37-48DB-9D76-F982558DA7A0}" type="presParOf" srcId="{62C18C39-F228-4B4E-910C-1B8670724A09}" destId="{0DB6A44B-B3E4-485B-BB81-596097671A97}" srcOrd="4" destOrd="0" presId="urn:microsoft.com/office/officeart/2005/8/layout/process1"/>
    <dgm:cxn modelId="{6686528B-A6C3-448A-9FAB-D4510D7A2B4B}" type="presParOf" srcId="{62C18C39-F228-4B4E-910C-1B8670724A09}" destId="{2DF454E4-B278-4F1E-A03E-D81DC7FBB0EC}" srcOrd="5" destOrd="0" presId="urn:microsoft.com/office/officeart/2005/8/layout/process1"/>
    <dgm:cxn modelId="{BFECA0FC-E77F-4A14-BC76-8283D94B1CC0}" type="presParOf" srcId="{2DF454E4-B278-4F1E-A03E-D81DC7FBB0EC}" destId="{5E4DA641-5C22-48A2-913F-98C4C672FF34}" srcOrd="0" destOrd="0" presId="urn:microsoft.com/office/officeart/2005/8/layout/process1"/>
    <dgm:cxn modelId="{939C10FB-2F0D-4E2A-87EE-A8E2EA39018F}" type="presParOf" srcId="{62C18C39-F228-4B4E-910C-1B8670724A09}" destId="{2BFF7F74-1DFA-4818-AD5B-D9BAC1DE43B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1CCF2-F712-46CE-B71C-9D1A1F20AEA6}">
      <dsp:nvSpPr>
        <dsp:cNvPr id="0" name=""/>
        <dsp:cNvSpPr/>
      </dsp:nvSpPr>
      <dsp:spPr>
        <a:xfrm>
          <a:off x="5960" y="1493978"/>
          <a:ext cx="2041247" cy="1620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Хозяйственная деятельность человека</a:t>
          </a:r>
        </a:p>
      </dsp:txBody>
      <dsp:txXfrm>
        <a:off x="53424" y="1541442"/>
        <a:ext cx="1946319" cy="1525627"/>
      </dsp:txXfrm>
    </dsp:sp>
    <dsp:sp modelId="{D4CED15B-6F5E-4D8B-BBD4-675EB6091338}">
      <dsp:nvSpPr>
        <dsp:cNvPr id="0" name=""/>
        <dsp:cNvSpPr/>
      </dsp:nvSpPr>
      <dsp:spPr>
        <a:xfrm>
          <a:off x="2216037" y="2094907"/>
          <a:ext cx="357918" cy="41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2216037" y="2178646"/>
        <a:ext cx="250543" cy="251218"/>
      </dsp:txXfrm>
    </dsp:sp>
    <dsp:sp modelId="{E4080B77-6023-4D56-8FEE-B3D590EF1C56}">
      <dsp:nvSpPr>
        <dsp:cNvPr id="0" name=""/>
        <dsp:cNvSpPr/>
      </dsp:nvSpPr>
      <dsp:spPr>
        <a:xfrm>
          <a:off x="2722525" y="1475047"/>
          <a:ext cx="1688293" cy="1658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Загрязнение окружающей среды</a:t>
          </a:r>
        </a:p>
      </dsp:txBody>
      <dsp:txXfrm>
        <a:off x="2771098" y="1523620"/>
        <a:ext cx="1591147" cy="1561270"/>
      </dsp:txXfrm>
    </dsp:sp>
    <dsp:sp modelId="{A6667434-F9D6-4C11-A2D6-8E69217A7C9E}">
      <dsp:nvSpPr>
        <dsp:cNvPr id="0" name=""/>
        <dsp:cNvSpPr/>
      </dsp:nvSpPr>
      <dsp:spPr>
        <a:xfrm>
          <a:off x="4579647" y="2094907"/>
          <a:ext cx="357918" cy="41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4579647" y="2178646"/>
        <a:ext cx="250543" cy="251218"/>
      </dsp:txXfrm>
    </dsp:sp>
    <dsp:sp modelId="{0DB6A44B-B3E4-485B-BB81-596097671A97}">
      <dsp:nvSpPr>
        <dsp:cNvPr id="0" name=""/>
        <dsp:cNvSpPr/>
      </dsp:nvSpPr>
      <dsp:spPr>
        <a:xfrm>
          <a:off x="5086135" y="1475047"/>
          <a:ext cx="1688293" cy="1658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Воздействие на окружающую среду</a:t>
          </a:r>
        </a:p>
      </dsp:txBody>
      <dsp:txXfrm>
        <a:off x="5134708" y="1523620"/>
        <a:ext cx="1591147" cy="1561270"/>
      </dsp:txXfrm>
    </dsp:sp>
    <dsp:sp modelId="{2DF454E4-B278-4F1E-A03E-D81DC7FBB0EC}">
      <dsp:nvSpPr>
        <dsp:cNvPr id="0" name=""/>
        <dsp:cNvSpPr/>
      </dsp:nvSpPr>
      <dsp:spPr>
        <a:xfrm>
          <a:off x="6943258" y="2094907"/>
          <a:ext cx="357918" cy="418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6943258" y="2178646"/>
        <a:ext cx="250543" cy="251218"/>
      </dsp:txXfrm>
    </dsp:sp>
    <dsp:sp modelId="{2BFF7F74-1DFA-4818-AD5B-D9BAC1DE43B2}">
      <dsp:nvSpPr>
        <dsp:cNvPr id="0" name=""/>
        <dsp:cNvSpPr/>
      </dsp:nvSpPr>
      <dsp:spPr>
        <a:xfrm>
          <a:off x="7449746" y="1475047"/>
          <a:ext cx="1688293" cy="1658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</a:rPr>
            <a:t>Последствия для окружающей среды, в том числе </a:t>
          </a:r>
          <a:r>
            <a:rPr lang="ru-RU" sz="1800" kern="1200" dirty="0" err="1">
              <a:solidFill>
                <a:schemeClr val="tx1"/>
              </a:solidFill>
            </a:rPr>
            <a:t>биоты</a:t>
          </a:r>
          <a:r>
            <a:rPr lang="ru-RU" sz="1800" kern="1200" dirty="0">
              <a:solidFill>
                <a:schemeClr val="tx1"/>
              </a:solidFill>
            </a:rPr>
            <a:t> и человека</a:t>
          </a:r>
        </a:p>
      </dsp:txBody>
      <dsp:txXfrm>
        <a:off x="7498319" y="1523620"/>
        <a:ext cx="1591147" cy="156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6CF674-642F-4525-A2FA-20EA239E39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0275F3-05B1-4704-9C9E-721911AF7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FE9D22-5D60-4193-BB0D-F2471672A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1F50D-20F8-45B6-8951-B7EB4F25BE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929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D587DC-0C2E-47EA-AEA7-8B1148B9B6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7E876-0F97-4054-B5F0-63B5E83EE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82B5B4-791A-46F6-BD47-F9F097D9B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6764-1C2D-45BC-9CC2-11222233CB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76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850CC7-3F07-449A-BF65-C99C4B369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54A91C-4CDD-4ECD-977C-5866EB4BA4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7D8071-DFD8-464D-BD87-68AB3258C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4DE8F-C830-4AB9-B556-C0649B0F1F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936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522B5-2043-4DDA-8937-711360947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16B384-87CC-470C-8C2C-495B397C9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2FECC5-EA04-4650-ABEA-A026B12F7D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A0E3C-6551-4228-8FEF-3C7C7E0743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4894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A2AD31-E0C8-423A-A9C4-2628E996A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CE099B-40B1-4604-B040-A4077A2F6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9F8CD4-227D-474C-B631-3E744367E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E9556-219E-4BF3-AED2-824CE4100B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6981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9FA4B7-6190-4C75-B1BF-F28E8E7485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09B33E-E321-4548-A8CE-ED1B87D0C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76AF0-698A-4BF4-ACDA-24B29E62A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0224C-492F-4919-B5D6-21F8106A1E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5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A86243-8637-4521-9D63-3CA7627506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0A5125-91CE-4B82-A041-F8440A3DF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88086E-A24E-4BDD-B43D-9C99421F5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27EE2-0DD6-4BA0-A12B-9279715EF2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91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E64ED2-551B-4F35-B9E3-4A321A433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4C7BA1-9B2D-4B6F-AC1D-E6CDB6F3B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8D0B6-6C09-4088-BD6C-C65E81D79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31D12-4345-44F5-AB84-D11175C20E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639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93C8FE-3353-46BA-8D2F-39C3C35EC3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055F38-F379-4D11-A52D-8C5471B7FD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54249A-1B50-40CB-AC72-02FA31755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8DBD0-43C4-48C0-9B1D-D7C01BD513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691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56EB5E-FB49-438F-BC1C-EEE84A928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4370C0-6D34-497F-BB9B-C958CEFB85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0B1031B-E689-47FE-A678-1F3039C26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AAFA1-6B23-4C79-8F94-4BEA07255D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12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29D7C0-CEDF-4DD9-BAB8-D13B55919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522C7B-C845-4330-9CF8-AF4D42250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C60060-F458-489A-B28C-A801FC6CB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333EF-B0A0-44B1-A7E2-15AD1F3469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974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8F41A3-66DD-4DEA-8AC4-C661FBEB9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22D57D-2331-4444-90E2-D4192CB57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B79274-3CD7-4FFB-9F16-7B8B90B4A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7D34-6E8D-42C5-AE91-C6A7097E6E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018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D3413E-0246-4A80-875A-30B8A0BFA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1F0A6-6660-4C42-B920-2BC980041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08EFC3-95FF-4B8F-B1BF-348CC12FB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177CA-13B9-457C-AE05-C9FE7ED03A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678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BB86D-9263-472A-89F4-1612FF70D0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19D40-959C-4067-ABBA-00C9746228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751306-10AF-4A9A-A816-1CB9C39BE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77373-B246-42B5-A077-0BC926BA5E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163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46E9A1-D02A-4C90-AD59-AC9F1BB8B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2C1DFC-AA67-48E3-A488-2727197B8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52C03B3-5A6E-4F36-9FEC-87B4C1F589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01BA399-6568-4DAD-AFA8-993B57749C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17ED90-C5DB-44E7-A672-547053C0A0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84343BB-4033-40A1-A90F-59FEF528C3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DE3F1-012F-479C-906C-D0836C6CA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759542"/>
            <a:ext cx="7461504" cy="1674419"/>
          </a:xfrm>
        </p:spPr>
        <p:txBody>
          <a:bodyPr/>
          <a:lstStyle/>
          <a:p>
            <a:r>
              <a:rPr lang="ru-RU" sz="2700" dirty="0">
                <a:solidFill>
                  <a:srgbClr val="0070C0"/>
                </a:solidFill>
              </a:rPr>
              <a:t>Лекция № 2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alt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АНТРОПОГЕННЫЕ ВОЗДЕЙСТВИЯ НА БИОСФЕРУ</a:t>
            </a:r>
            <a:endParaRPr lang="ru-RU" sz="33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6B76E4A-0379-4F04-A2AB-6E5CC94126E1}"/>
              </a:ext>
            </a:extLst>
          </p:cNvPr>
          <p:cNvSpPr txBox="1"/>
          <p:nvPr/>
        </p:nvSpPr>
        <p:spPr>
          <a:xfrm>
            <a:off x="841248" y="899255"/>
            <a:ext cx="7591856" cy="679793"/>
          </a:xfrm>
          <a:prstGeom prst="rect">
            <a:avLst/>
          </a:prstGeom>
        </p:spPr>
        <p:txBody>
          <a:bodyPr vert="horz" wrap="square" lIns="0" tIns="7739" rIns="0" bIns="0" rtlCol="0">
            <a:spAutoFit/>
          </a:bodyPr>
          <a:lstStyle/>
          <a:p>
            <a:pPr marL="775" algn="ctr">
              <a:spcBef>
                <a:spcPts val="61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marL="775" algn="ctr">
              <a:spcBef>
                <a:spcPts val="61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marL="775" algn="ctr">
              <a:spcBef>
                <a:spcPts val="61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М.К.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8D50526-8746-49BA-9C88-AA8FAD8B0AD2}"/>
              </a:ext>
            </a:extLst>
          </p:cNvPr>
          <p:cNvSpPr txBox="1"/>
          <p:nvPr/>
        </p:nvSpPr>
        <p:spPr>
          <a:xfrm>
            <a:off x="2536493" y="1664970"/>
            <a:ext cx="4071014" cy="654536"/>
          </a:xfrm>
          <a:prstGeom prst="rect">
            <a:avLst/>
          </a:prstGeom>
        </p:spPr>
        <p:txBody>
          <a:bodyPr vert="horz" wrap="square" lIns="0" tIns="8126" rIns="0" bIns="0" rtlCol="0">
            <a:spAutoFit/>
          </a:bodyPr>
          <a:lstStyle/>
          <a:p>
            <a:pPr>
              <a:spcBef>
                <a:spcPts val="31"/>
              </a:spcBef>
            </a:pP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48" algn="ctr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Горнопромышленная экология</a:t>
            </a:r>
            <a:endParaRPr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6F2CF-1E74-43AD-A4D9-59B87C8768EC}"/>
              </a:ext>
            </a:extLst>
          </p:cNvPr>
          <p:cNvSpPr txBox="1"/>
          <p:nvPr/>
        </p:nvSpPr>
        <p:spPr>
          <a:xfrm>
            <a:off x="3491880" y="5013176"/>
            <a:ext cx="4868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Поисеева Саргылана Иннокентьевна, к.б.н., доцент кафедры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«Техносферная безопасность» Горного института</a:t>
            </a:r>
          </a:p>
        </p:txBody>
      </p:sp>
    </p:spTree>
    <p:extLst>
      <p:ext uri="{BB962C8B-B14F-4D97-AF65-F5344CB8AC3E}">
        <p14:creationId xmlns:p14="http://schemas.microsoft.com/office/powerpoint/2010/main" val="16048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0A3B6BCA-2051-45AE-8BA0-C85A5114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/>
              <a:t>В результате комплексного воздействия на элементы биосферы существенно ухудшаются условия произрастания растений, обитания животных, жизни человека.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/>
              <a:t>Недра, являясь объектом и операционным базисом горного производства, подвергаются наибольшему воздействию. Так как недра относятся к элементам биосферы, не обладающим способностью к естественному возобновлению в обозримом будущем, охрана их должна предусматривать обеспечение научно обоснованной и экономически оправданной полноты и комплексности использования.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Альберт\Desktop\Проги\Vlad\Новая папка\ris1310.gif">
            <a:extLst>
              <a:ext uri="{FF2B5EF4-FFF2-40B4-BE49-F238E27FC236}">
                <a16:creationId xmlns:a16="http://schemas.microsoft.com/office/drawing/2014/main" id="{D5E1FB4A-EF51-47A5-98B3-F717B8A63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728662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Альберт\Documents\pollutants.gif">
            <a:extLst>
              <a:ext uri="{FF2B5EF4-FFF2-40B4-BE49-F238E27FC236}">
                <a16:creationId xmlns:a16="http://schemas.microsoft.com/office/drawing/2014/main" id="{1EA1317F-EC93-4AAB-932F-DE413D323D0B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196975"/>
            <a:ext cx="8613775" cy="4829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B81FB5-62B2-4081-92B7-F9E7CC113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2000" dirty="0"/>
              <a:t>Человек практически в самого начала своего существования оказывал влияние на природу. Сегодня качественный скачок в развитии науки и техники привел к тому, что антропогенные воздействия по своему значению для биосферы вышли на один уровень с естественными процессами в биосфере и зачастую превосходят их. </a:t>
            </a:r>
          </a:p>
          <a:p>
            <a:pPr marL="0" indent="0">
              <a:buNone/>
            </a:pPr>
            <a:r>
              <a:rPr lang="ru-RU" sz="2000" dirty="0"/>
              <a:t>Антропогенные воздействия подразделяют: </a:t>
            </a:r>
          </a:p>
          <a:p>
            <a:r>
              <a:rPr lang="ru-RU" sz="2000" dirty="0"/>
              <a:t>– </a:t>
            </a:r>
            <a:r>
              <a:rPr lang="ru-RU" sz="2000" i="1" dirty="0"/>
              <a:t>загрязнения</a:t>
            </a:r>
            <a:r>
              <a:rPr lang="ru-RU" sz="2000" dirty="0"/>
              <a:t> – внесение в среду нехарактерных для нее новых физических, химических или биологических агентов (элементов, соединений, веществ, объектов), нарушающих процессы круговорота веществ;</a:t>
            </a:r>
          </a:p>
          <a:p>
            <a:r>
              <a:rPr lang="ru-RU" sz="2000" dirty="0"/>
              <a:t>– </a:t>
            </a:r>
            <a:r>
              <a:rPr lang="ru-RU" sz="2000" i="1" dirty="0"/>
              <a:t>технические преобразования и разрушение природных систем и ландшафтов</a:t>
            </a:r>
            <a:r>
              <a:rPr lang="ru-RU" sz="2000" dirty="0"/>
              <a:t> – при добыче полезных ископаемых, при сельскохозяйственных работах, строительстве и т д.; </a:t>
            </a:r>
          </a:p>
          <a:p>
            <a:r>
              <a:rPr lang="ru-RU" sz="2000" dirty="0"/>
              <a:t>– </a:t>
            </a:r>
            <a:r>
              <a:rPr lang="ru-RU" sz="2000" i="1" dirty="0"/>
              <a:t>исчерпание природных ресурсов</a:t>
            </a:r>
            <a:r>
              <a:rPr lang="ru-RU" sz="2000" dirty="0"/>
              <a:t> (полезные ископаемые, вода, воздух, биологические компоненты экосистем); </a:t>
            </a:r>
          </a:p>
          <a:p>
            <a:r>
              <a:rPr lang="ru-RU" sz="2000" dirty="0"/>
              <a:t>– </a:t>
            </a:r>
            <a:r>
              <a:rPr lang="ru-RU" sz="2000" i="1" dirty="0"/>
              <a:t>глобальные климатические воздействия</a:t>
            </a:r>
            <a:r>
              <a:rPr lang="ru-RU" sz="2000" dirty="0"/>
              <a:t> (изменения климата в связи с хозяйственной деятельностью человека);</a:t>
            </a:r>
          </a:p>
          <a:p>
            <a:r>
              <a:rPr lang="ru-RU" sz="2000" dirty="0"/>
              <a:t> – </a:t>
            </a:r>
            <a:r>
              <a:rPr lang="ru-RU" sz="2000" i="1" dirty="0"/>
              <a:t>эстетические нарушения</a:t>
            </a:r>
            <a:r>
              <a:rPr lang="ru-RU" sz="2000" dirty="0"/>
              <a:t> (изменение природных форм, неблагоприятное для визуального или иного восприятия, разрушение историко-культурных ценностей). </a:t>
            </a:r>
          </a:p>
        </p:txBody>
      </p:sp>
    </p:spTree>
    <p:extLst>
      <p:ext uri="{BB962C8B-B14F-4D97-AF65-F5344CB8AC3E}">
        <p14:creationId xmlns:p14="http://schemas.microsoft.com/office/powerpoint/2010/main" val="289471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FFB246-317E-4FA2-A597-4664AC9A3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688632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>
                <a:solidFill>
                  <a:srgbClr val="FF0000"/>
                </a:solidFill>
              </a:rPr>
              <a:t>Загрязнение окружающей среды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любое внесение в ту или иную экологическую систему не свойственных ей живых или неживых компонентов, физических или структурных изменений, прерывающих или нарушающих процессы круговорота и обмена веществ, потоки энергии со снижением продуктивности или разрушением данной экосистемы. 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FF0000"/>
                </a:solidFill>
              </a:rPr>
              <a:t>Загрязнение окружающей среды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процесс поступления и накопления в ней различных веществ, в результате чего в разных компонентах ландшафта (природных водах, воздухе, живом веществе, почвах и др.) эти вещества накапливаются в несвойственных им концентрациях, превышающих естественные (фоновые) 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155576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954323-6EE1-4EB0-8D0A-ED2D8055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Причины загрязнений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234FC7-FE0C-4B22-A73A-4A7B0A19B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073427"/>
          </a:xfrm>
        </p:spPr>
        <p:txBody>
          <a:bodyPr/>
          <a:lstStyle/>
          <a:p>
            <a:r>
              <a:rPr lang="ru-RU" sz="2400" dirty="0"/>
              <a:t>Выбросы в атмосферу различных соединений и смесей;</a:t>
            </a:r>
          </a:p>
          <a:p>
            <a:r>
              <a:rPr lang="ru-RU" sz="2400" dirty="0"/>
              <a:t>Поступление (сбросы) в водную среду всевозможных производственных и коммунально-бытовых (</a:t>
            </a:r>
            <a:r>
              <a:rPr lang="ru-RU" sz="2400" dirty="0" err="1"/>
              <a:t>коммуногенных</a:t>
            </a:r>
            <a:r>
              <a:rPr lang="ru-RU" sz="2400" dirty="0"/>
              <a:t>) отходов, попадание нефтяных отходов;</a:t>
            </a:r>
          </a:p>
          <a:p>
            <a:r>
              <a:rPr lang="ru-RU" sz="2400" dirty="0"/>
              <a:t>Засорение ландшафтов мусором;</a:t>
            </a:r>
          </a:p>
          <a:p>
            <a:r>
              <a:rPr lang="ru-RU" sz="2400" dirty="0"/>
              <a:t>Засорение полей, лесов и водохранилищ пестицидами, минеральными удобрениями;</a:t>
            </a:r>
          </a:p>
          <a:p>
            <a:r>
              <a:rPr lang="ru-RU" sz="2400" dirty="0"/>
              <a:t>Повышение уровня ионизирующей радиации, производственных и бытовых шумов, вибраций;</a:t>
            </a:r>
          </a:p>
          <a:p>
            <a:r>
              <a:rPr lang="ru-RU" sz="2400" dirty="0"/>
              <a:t>Накопление тепла в атмосфере</a:t>
            </a:r>
          </a:p>
        </p:txBody>
      </p:sp>
    </p:spTree>
    <p:extLst>
      <p:ext uri="{BB962C8B-B14F-4D97-AF65-F5344CB8AC3E}">
        <p14:creationId xmlns:p14="http://schemas.microsoft.com/office/powerpoint/2010/main" val="7130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9D71715-8C9B-4687-8D1C-149EE22EE263}"/>
              </a:ext>
            </a:extLst>
          </p:cNvPr>
          <p:cNvSpPr/>
          <p:nvPr/>
        </p:nvSpPr>
        <p:spPr>
          <a:xfrm>
            <a:off x="683568" y="764704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Различают </a:t>
            </a:r>
            <a:r>
              <a:rPr lang="ru-RU" sz="2400" b="1" i="1" dirty="0"/>
              <a:t>природные</a:t>
            </a:r>
            <a:r>
              <a:rPr lang="ru-RU" sz="2400" dirty="0"/>
              <a:t> загрязнения, вызванные природными, нередко катастрофическими причинами, например, извержение вулкана, пыльные бури, лесные и степные пожары, и </a:t>
            </a:r>
            <a:r>
              <a:rPr lang="ru-RU" sz="2400" b="1" i="1" dirty="0"/>
              <a:t>антропогенные</a:t>
            </a:r>
            <a:r>
              <a:rPr lang="ru-RU" sz="2400" dirty="0"/>
              <a:t> загрязнения, связанные с хозяйственной деятельностью человека. </a:t>
            </a:r>
          </a:p>
          <a:p>
            <a:endParaRPr lang="ru-RU" sz="2400" dirty="0"/>
          </a:p>
          <a:p>
            <a:r>
              <a:rPr lang="ru-RU" sz="2400" dirty="0"/>
              <a:t>Антропогенные загрязнители делятся на </a:t>
            </a:r>
            <a:r>
              <a:rPr lang="ru-RU" sz="2400" i="1" dirty="0">
                <a:solidFill>
                  <a:srgbClr val="0070C0"/>
                </a:solidFill>
              </a:rPr>
              <a:t>материальные</a:t>
            </a:r>
            <a:r>
              <a:rPr lang="ru-RU" sz="2400" dirty="0"/>
              <a:t> (пыль, газы, зола, шлаки и др.) и </a:t>
            </a:r>
            <a:r>
              <a:rPr lang="ru-RU" sz="2400" i="1" dirty="0">
                <a:solidFill>
                  <a:srgbClr val="0070C0"/>
                </a:solidFill>
              </a:rPr>
              <a:t>физические</a:t>
            </a:r>
            <a:r>
              <a:rPr lang="ru-RU" sz="2400" dirty="0"/>
              <a:t> (</a:t>
            </a:r>
            <a:r>
              <a:rPr lang="ru-RU" sz="2400" i="1" dirty="0"/>
              <a:t>энергетические)</a:t>
            </a:r>
            <a:r>
              <a:rPr lang="ru-RU" sz="2400" dirty="0"/>
              <a:t> (тепловая энергия, электрические и электромагнитные поля, шум, вибрация и т. д.). </a:t>
            </a:r>
          </a:p>
        </p:txBody>
      </p:sp>
    </p:spTree>
    <p:extLst>
      <p:ext uri="{BB962C8B-B14F-4D97-AF65-F5344CB8AC3E}">
        <p14:creationId xmlns:p14="http://schemas.microsoft.com/office/powerpoint/2010/main" val="123461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3D720D-958E-4D82-AECC-81C0AA63B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0871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</a:rPr>
              <a:t>Материальные</a:t>
            </a:r>
            <a:r>
              <a:rPr lang="ru-RU" sz="2000" dirty="0"/>
              <a:t> загрязнители подразделяются на </a:t>
            </a:r>
            <a:r>
              <a:rPr lang="ru-RU" sz="2000" i="1" dirty="0"/>
              <a:t>механические</a:t>
            </a:r>
            <a:r>
              <a:rPr lang="ru-RU" sz="2000" dirty="0"/>
              <a:t>, </a:t>
            </a:r>
            <a:r>
              <a:rPr lang="ru-RU" sz="2000" i="1" dirty="0"/>
              <a:t>химические</a:t>
            </a:r>
            <a:r>
              <a:rPr lang="ru-RU" sz="2000" dirty="0"/>
              <a:t> и </a:t>
            </a:r>
            <a:r>
              <a:rPr lang="ru-RU" sz="2000" i="1" dirty="0"/>
              <a:t>биологические</a:t>
            </a:r>
            <a:r>
              <a:rPr lang="ru-RU" sz="2000" dirty="0"/>
              <a:t>. </a:t>
            </a:r>
          </a:p>
          <a:p>
            <a:r>
              <a:rPr lang="ru-RU" sz="2000" i="1" dirty="0">
                <a:solidFill>
                  <a:srgbClr val="002060"/>
                </a:solidFill>
              </a:rPr>
              <a:t>Механические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/>
              <a:t>загрязнители – это различные твердые частицы или предметы (выброшенные за ненадобностью, отработанные, неиспользованные) на поверхности Земли, в воде и почве, в космосе (пыль, аэрозоли, обломки машин и аппаратов). </a:t>
            </a:r>
          </a:p>
          <a:p>
            <a:r>
              <a:rPr lang="ru-RU" sz="2000" i="1" dirty="0">
                <a:solidFill>
                  <a:srgbClr val="002060"/>
                </a:solidFill>
              </a:rPr>
              <a:t>Химические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/>
              <a:t>загрязнители – различные газообразные, жидкие и твердые химические элементы и соединения искусственного происхождения, попадающие в биосферу и нарушающие естественные процессы круговорота веществ и энергии (особенно опасно – химическое оружие). </a:t>
            </a:r>
          </a:p>
          <a:p>
            <a:r>
              <a:rPr lang="ru-RU" sz="2000" i="1" dirty="0">
                <a:solidFill>
                  <a:srgbClr val="002060"/>
                </a:solidFill>
              </a:rPr>
              <a:t>Биологические</a:t>
            </a:r>
            <a:r>
              <a:rPr lang="ru-RU" sz="2000" i="1" dirty="0"/>
              <a:t> загрязнения</a:t>
            </a:r>
            <a:r>
              <a:rPr lang="ru-RU" sz="2000" dirty="0"/>
              <a:t> – микроорганизмы и продукты их жизнедеятельности – это качественно новый вид загрязнений, возникший в результате применения процессов микробиологического синтеза с использованием различных видов микроорганизмов. Появление в природе в результате деятельности людей новых разновидностей живых организмов (например, вируса СПИДа), повышение патогенности паразитов и возбудителей болезней, а также спровоцированное человеком катастрофическое размножение отдельных видов. </a:t>
            </a:r>
          </a:p>
        </p:txBody>
      </p:sp>
    </p:spTree>
    <p:extLst>
      <p:ext uri="{BB962C8B-B14F-4D97-AF65-F5344CB8AC3E}">
        <p14:creationId xmlns:p14="http://schemas.microsoft.com/office/powerpoint/2010/main" val="269763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F1990E-9123-4C48-8EFE-48535093D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/>
          <a:lstStyle/>
          <a:p>
            <a:r>
              <a:rPr lang="ru-RU" sz="2000" i="1" dirty="0">
                <a:solidFill>
                  <a:srgbClr val="0070C0"/>
                </a:solidFill>
              </a:rPr>
              <a:t>Физические</a:t>
            </a:r>
            <a:r>
              <a:rPr lang="ru-RU" sz="2000" dirty="0"/>
              <a:t> (</a:t>
            </a:r>
            <a:r>
              <a:rPr lang="ru-RU" sz="2000" i="1" dirty="0">
                <a:solidFill>
                  <a:srgbClr val="0070C0"/>
                </a:solidFill>
              </a:rPr>
              <a:t>энергетические</a:t>
            </a:r>
            <a:r>
              <a:rPr lang="ru-RU" sz="2000" i="1" dirty="0"/>
              <a:t>)</a:t>
            </a:r>
            <a:r>
              <a:rPr lang="ru-RU" sz="2000" dirty="0"/>
              <a:t> загрязнения – это изменения тепловых, электрических, электромагнитных, гравитационных, световых, радиационных  полей в естественной среде, шумы, вибрации, которые создает человек. </a:t>
            </a:r>
          </a:p>
          <a:p>
            <a:r>
              <a:rPr lang="ru-RU" sz="2000" dirty="0"/>
              <a:t>Из всех видов техногенного физического загрязнения наиболее существенными с позиций оценки экологических последствий и наиболее часто встречающимися являются шумовое (акустическое), вибрационное (вынужденные механические колебания), тепловое, электрическое (блуждающие токи и атмосферное электричество), электромагнитное, а также радиационное, создаваемое полями соответствующей природы.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Некоторые виды загрязнений, например, радиоактивные отходы и выбросы, образующиеся при взрывах ядерных зарядов и авариях на атомных электростанциях и предприятиях, являются одновременно материальными и энергетическими.</a:t>
            </a:r>
          </a:p>
        </p:txBody>
      </p:sp>
    </p:spTree>
    <p:extLst>
      <p:ext uri="{BB962C8B-B14F-4D97-AF65-F5344CB8AC3E}">
        <p14:creationId xmlns:p14="http://schemas.microsoft.com/office/powerpoint/2010/main" val="1171314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73CDC-2CFF-4026-9E86-35577EA6F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/>
          <a:lstStyle/>
          <a:p>
            <a:r>
              <a:rPr lang="ru-RU" sz="2800" dirty="0"/>
              <a:t>Общая последовательность влияния хозяйственной деятельности на окружающую среду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9F16DFA-DE52-483C-B0DB-DDC35173A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331744"/>
              </p:ext>
            </p:extLst>
          </p:nvPr>
        </p:nvGraphicFramePr>
        <p:xfrm>
          <a:off x="0" y="1628800"/>
          <a:ext cx="9144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16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332A24-A8E6-43D9-8427-23F69FE43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729" y="321235"/>
            <a:ext cx="9144000" cy="621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6455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778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Оформление по умолчанию</vt:lpstr>
      <vt:lpstr>Лекция № 2 АНТРОПОГЕННЫЕ ВОЗДЕЙСТВИЯ НА БИОСФЕРУ</vt:lpstr>
      <vt:lpstr>Презентация PowerPoint</vt:lpstr>
      <vt:lpstr>Презентация PowerPoint</vt:lpstr>
      <vt:lpstr>Причины загрязнений</vt:lpstr>
      <vt:lpstr>Презентация PowerPoint</vt:lpstr>
      <vt:lpstr>Презентация PowerPoint</vt:lpstr>
      <vt:lpstr>Презентация PowerPoint</vt:lpstr>
      <vt:lpstr>Общая последовательность влияния хозяйственной деятельности на окружающую среду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Саргылана</dc:creator>
  <cp:lastModifiedBy>Поисеева Саргылана Иннокентьевна</cp:lastModifiedBy>
  <cp:revision>54</cp:revision>
  <dcterms:created xsi:type="dcterms:W3CDTF">2014-10-05T14:20:23Z</dcterms:created>
  <dcterms:modified xsi:type="dcterms:W3CDTF">2022-09-16T04:16:13Z</dcterms:modified>
</cp:coreProperties>
</file>