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3"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3" r:id="rId17"/>
    <p:sldId id="274" r:id="rId18"/>
    <p:sldId id="275" r:id="rId19"/>
    <p:sldId id="276" r:id="rId20"/>
    <p:sldId id="277" r:id="rId21"/>
    <p:sldId id="280" r:id="rId22"/>
    <p:sldId id="281" r:id="rId23"/>
    <p:sldId id="282" r:id="rId24"/>
    <p:sldId id="283" r:id="rId25"/>
    <p:sldId id="284" r:id="rId26"/>
    <p:sldId id="285" r:id="rId27"/>
    <p:sldId id="286" r:id="rId28"/>
    <p:sldId id="287" r:id="rId29"/>
    <p:sldId id="289" r:id="rId30"/>
    <p:sldId id="290" r:id="rId31"/>
    <p:sldId id="291" r:id="rId32"/>
    <p:sldId id="292" r:id="rId33"/>
    <p:sldId id="294" r:id="rId3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3824" autoAdjust="0"/>
    <p:restoredTop sz="94660"/>
  </p:normalViewPr>
  <p:slideViewPr>
    <p:cSldViewPr>
      <p:cViewPr>
        <p:scale>
          <a:sx n="66" d="100"/>
          <a:sy n="66" d="100"/>
        </p:scale>
        <p:origin x="-1686" y="-45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F7220AFE-13EE-45C6-84EF-27D890B2CB71}" type="datetimeFigureOut">
              <a:rPr lang="ru-RU" smtClean="0"/>
              <a:pPr/>
              <a:t>30.07.2015</a:t>
            </a:fld>
            <a:endParaRPr lang="ru-RU"/>
          </a:p>
        </p:txBody>
      </p:sp>
      <p:sp>
        <p:nvSpPr>
          <p:cNvPr id="17" name="Нижний колонтитул 16"/>
          <p:cNvSpPr>
            <a:spLocks noGrp="1"/>
          </p:cNvSpPr>
          <p:nvPr>
            <p:ph type="ftr" sz="quarter" idx="11"/>
          </p:nvPr>
        </p:nvSpPr>
        <p:spPr>
          <a:xfrm>
            <a:off x="5410200" y="4205288"/>
            <a:ext cx="1295400" cy="457200"/>
          </a:xfrm>
        </p:spPr>
        <p:txBody>
          <a:bodyPr/>
          <a:lstStyle/>
          <a:p>
            <a:endParaRPr lang="ru-RU"/>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EAFFFED-1D77-4B65-AD6E-66874AAE8999}"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7220AFE-13EE-45C6-84EF-27D890B2CB71}" type="datetimeFigureOut">
              <a:rPr lang="ru-RU" smtClean="0"/>
              <a:pPr/>
              <a:t>30.07.2015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EAFFFED-1D77-4B65-AD6E-66874AAE8999}"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7220AFE-13EE-45C6-84EF-27D890B2CB71}" type="datetimeFigureOut">
              <a:rPr lang="ru-RU" smtClean="0"/>
              <a:pPr/>
              <a:t>30.07.2015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EAFFFED-1D77-4B65-AD6E-66874AAE8999}"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7220AFE-13EE-45C6-84EF-27D890B2CB71}" type="datetimeFigureOut">
              <a:rPr lang="ru-RU" smtClean="0"/>
              <a:pPr/>
              <a:t>30.07.2015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EAFFFED-1D77-4B65-AD6E-66874AAE8999}"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F7220AFE-13EE-45C6-84EF-27D890B2CB71}" type="datetimeFigureOut">
              <a:rPr lang="ru-RU" smtClean="0"/>
              <a:pPr/>
              <a:t>30.07.2015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EAFFFED-1D77-4B65-AD6E-66874AAE8999}"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F7220AFE-13EE-45C6-84EF-27D890B2CB71}" type="datetimeFigureOut">
              <a:rPr lang="ru-RU" smtClean="0"/>
              <a:pPr/>
              <a:t>30.07.2015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EAFFFED-1D77-4B65-AD6E-66874AAE8999}"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F7220AFE-13EE-45C6-84EF-27D890B2CB71}" type="datetimeFigureOut">
              <a:rPr lang="ru-RU" smtClean="0"/>
              <a:pPr/>
              <a:t>30.07.2015</a:t>
            </a:fld>
            <a:endParaRPr lang="ru-RU"/>
          </a:p>
        </p:txBody>
      </p:sp>
      <p:sp>
        <p:nvSpPr>
          <p:cNvPr id="27" name="Номер слайда 26"/>
          <p:cNvSpPr>
            <a:spLocks noGrp="1"/>
          </p:cNvSpPr>
          <p:nvPr>
            <p:ph type="sldNum" sz="quarter" idx="11"/>
          </p:nvPr>
        </p:nvSpPr>
        <p:spPr/>
        <p:txBody>
          <a:bodyPr rtlCol="0"/>
          <a:lstStyle/>
          <a:p>
            <a:fld id="{BEAFFFED-1D77-4B65-AD6E-66874AAE8999}" type="slidenum">
              <a:rPr lang="ru-RU" smtClean="0"/>
              <a:pPr/>
              <a:t>‹#›</a:t>
            </a:fld>
            <a:endParaRPr lang="ru-RU"/>
          </a:p>
        </p:txBody>
      </p:sp>
      <p:sp>
        <p:nvSpPr>
          <p:cNvPr id="28" name="Нижний колонтитул 27"/>
          <p:cNvSpPr>
            <a:spLocks noGrp="1"/>
          </p:cNvSpPr>
          <p:nvPr>
            <p:ph type="ftr" sz="quarter" idx="12"/>
          </p:nvPr>
        </p:nvSpPr>
        <p:spPr/>
        <p:txBody>
          <a:bodyPr rtlCol="0"/>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F7220AFE-13EE-45C6-84EF-27D890B2CB71}" type="datetimeFigureOut">
              <a:rPr lang="ru-RU" smtClean="0"/>
              <a:pPr/>
              <a:t>30.07.2015</a:t>
            </a:fld>
            <a:endParaRPr lang="ru-RU"/>
          </a:p>
        </p:txBody>
      </p:sp>
      <p:sp>
        <p:nvSpPr>
          <p:cNvPr id="4" name="Нижний колонтитул 3"/>
          <p:cNvSpPr>
            <a:spLocks noGrp="1"/>
          </p:cNvSpPr>
          <p:nvPr>
            <p:ph type="ftr" sz="quarter" idx="11"/>
          </p:nvPr>
        </p:nvSpPr>
        <p:spPr>
          <a:xfrm>
            <a:off x="5257800" y="612648"/>
            <a:ext cx="1325880" cy="457200"/>
          </a:xfrm>
        </p:spPr>
        <p:txBody>
          <a:bodyPr/>
          <a:lstStyle/>
          <a:p>
            <a:endParaRPr lang="ru-RU"/>
          </a:p>
        </p:txBody>
      </p:sp>
      <p:sp>
        <p:nvSpPr>
          <p:cNvPr id="5" name="Номер слайда 4"/>
          <p:cNvSpPr>
            <a:spLocks noGrp="1"/>
          </p:cNvSpPr>
          <p:nvPr>
            <p:ph type="sldNum" sz="quarter" idx="12"/>
          </p:nvPr>
        </p:nvSpPr>
        <p:spPr>
          <a:xfrm>
            <a:off x="8174736" y="2272"/>
            <a:ext cx="762000" cy="365760"/>
          </a:xfrm>
        </p:spPr>
        <p:txBody>
          <a:bodyPr/>
          <a:lstStyle/>
          <a:p>
            <a:fld id="{BEAFFFED-1D77-4B65-AD6E-66874AAE8999}"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7220AFE-13EE-45C6-84EF-27D890B2CB71}" type="datetimeFigureOut">
              <a:rPr lang="ru-RU" smtClean="0"/>
              <a:pPr/>
              <a:t>30.07.2015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EAFFFED-1D77-4B65-AD6E-66874AAE8999}"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F7220AFE-13EE-45C6-84EF-27D890B2CB71}" type="datetimeFigureOut">
              <a:rPr lang="ru-RU" smtClean="0"/>
              <a:pPr/>
              <a:t>30.07.2015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EAFFFED-1D77-4B65-AD6E-66874AAE8999}"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F7220AFE-13EE-45C6-84EF-27D890B2CB71}" type="datetimeFigureOut">
              <a:rPr lang="ru-RU" smtClean="0"/>
              <a:pPr/>
              <a:t>30.07.2015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EAFFFED-1D77-4B65-AD6E-66874AAE8999}"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F7220AFE-13EE-45C6-84EF-27D890B2CB71}" type="datetimeFigureOut">
              <a:rPr lang="ru-RU" smtClean="0"/>
              <a:pPr/>
              <a:t>30.07.2015</a:t>
            </a:fld>
            <a:endParaRPr lang="ru-RU"/>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ru-RU"/>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EAFFFED-1D77-4B65-AD6E-66874AAE8999}"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3"/>
          <p:cNvSpPr txBox="1">
            <a:spLocks noChangeArrowheads="1"/>
          </p:cNvSpPr>
          <p:nvPr/>
        </p:nvSpPr>
        <p:spPr>
          <a:xfrm>
            <a:off x="214282" y="4051422"/>
            <a:ext cx="8929718" cy="259228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lnSpc>
                <a:spcPct val="120000"/>
              </a:lnSpc>
              <a:spcBef>
                <a:spcPts val="600"/>
              </a:spcBef>
            </a:pPr>
            <a:r>
              <a:rPr lang="ru-RU" sz="2800" b="1" dirty="0" err="1" smtClean="0">
                <a:solidFill>
                  <a:schemeClr val="tx1"/>
                </a:solidFill>
              </a:rPr>
              <a:t>Эластомерные</a:t>
            </a:r>
            <a:r>
              <a:rPr lang="ru-RU" sz="2800" b="1" dirty="0" smtClean="0">
                <a:solidFill>
                  <a:schemeClr val="tx1"/>
                </a:solidFill>
              </a:rPr>
              <a:t> </a:t>
            </a:r>
            <a:r>
              <a:rPr lang="ru-RU" sz="2800" b="1" dirty="0" err="1" smtClean="0">
                <a:solidFill>
                  <a:schemeClr val="tx1"/>
                </a:solidFill>
              </a:rPr>
              <a:t>нанокомпозиты</a:t>
            </a:r>
            <a:r>
              <a:rPr lang="ru-RU" sz="2800" b="1" dirty="0" smtClean="0">
                <a:solidFill>
                  <a:schemeClr val="tx1"/>
                </a:solidFill>
              </a:rPr>
              <a:t>. Технический углерод</a:t>
            </a:r>
            <a:endParaRPr lang="ru-RU" sz="2400" b="1" dirty="0">
              <a:solidFill>
                <a:schemeClr val="tx1"/>
              </a:solidFill>
            </a:endParaRPr>
          </a:p>
          <a:p>
            <a:pPr algn="l">
              <a:lnSpc>
                <a:spcPct val="120000"/>
              </a:lnSpc>
              <a:spcBef>
                <a:spcPts val="0"/>
              </a:spcBef>
              <a:spcAft>
                <a:spcPts val="4200"/>
              </a:spcAft>
            </a:pPr>
            <a:endParaRPr lang="ru-RU" sz="2400" b="1" dirty="0" smtClean="0">
              <a:solidFill>
                <a:schemeClr val="tx1"/>
              </a:solidFill>
            </a:endParaRPr>
          </a:p>
          <a:p>
            <a:pPr algn="l">
              <a:spcBef>
                <a:spcPts val="0"/>
              </a:spcBef>
              <a:spcAft>
                <a:spcPts val="4200"/>
              </a:spcAft>
            </a:pPr>
            <a:endParaRPr lang="ru-RU" sz="2400" b="1" dirty="0">
              <a:solidFill>
                <a:schemeClr val="tx1"/>
              </a:solidFill>
              <a:latin typeface="Tahoma" pitchFamily="34" charset="0"/>
              <a:ea typeface="Tahoma" pitchFamily="34" charset="0"/>
              <a:cs typeface="Tahoma" pitchFamily="34" charset="0"/>
            </a:endParaRPr>
          </a:p>
        </p:txBody>
      </p:sp>
      <p:pic>
        <p:nvPicPr>
          <p:cNvPr id="11" name="Picture 2" descr="C:\Users\PC\Desktop\Рисунок1.png"/>
          <p:cNvPicPr>
            <a:picLocks noChangeAspect="1" noChangeArrowheads="1"/>
          </p:cNvPicPr>
          <p:nvPr/>
        </p:nvPicPr>
        <p:blipFill>
          <a:blip r:embed="rId2" cstate="print"/>
          <a:srcRect/>
          <a:stretch>
            <a:fillRect/>
          </a:stretch>
        </p:blipFill>
        <p:spPr bwMode="auto">
          <a:xfrm>
            <a:off x="323528" y="1164953"/>
            <a:ext cx="2088232" cy="1835419"/>
          </a:xfrm>
          <a:prstGeom prst="rect">
            <a:avLst/>
          </a:prstGeom>
          <a:noFill/>
        </p:spPr>
      </p:pic>
      <p:sp>
        <p:nvSpPr>
          <p:cNvPr id="13" name="TextBox 12"/>
          <p:cNvSpPr txBox="1"/>
          <p:nvPr/>
        </p:nvSpPr>
        <p:spPr>
          <a:xfrm>
            <a:off x="2481535" y="980728"/>
            <a:ext cx="6662465" cy="2554545"/>
          </a:xfrm>
          <a:prstGeom prst="rect">
            <a:avLst/>
          </a:prstGeom>
          <a:noFill/>
        </p:spPr>
        <p:txBody>
          <a:bodyPr wrap="none" rtlCol="0">
            <a:spAutoFit/>
          </a:bodyPr>
          <a:lstStyle/>
          <a:p>
            <a:pPr algn="r"/>
            <a:r>
              <a:rPr lang="ru-RU" sz="4000" b="1" dirty="0" smtClean="0"/>
              <a:t>СЕВЕРО-ВОСТОЧНЫЙ </a:t>
            </a:r>
          </a:p>
          <a:p>
            <a:pPr algn="r"/>
            <a:r>
              <a:rPr lang="ru-RU" sz="4000" b="1" dirty="0" smtClean="0"/>
              <a:t>ФЕДЕРАЛЬНЫЙ </a:t>
            </a:r>
          </a:p>
          <a:p>
            <a:pPr algn="r"/>
            <a:r>
              <a:rPr lang="ru-RU" sz="4000" b="1" dirty="0" smtClean="0"/>
              <a:t>УНИВЕРСИТЕТ</a:t>
            </a:r>
          </a:p>
          <a:p>
            <a:pPr algn="r"/>
            <a:r>
              <a:rPr lang="ru-RU" sz="4000" b="1" dirty="0" smtClean="0"/>
              <a:t>им. М.К. АММОСОВА</a:t>
            </a:r>
            <a:endParaRPr lang="ru-RU" sz="4000" b="1" dirty="0"/>
          </a:p>
        </p:txBody>
      </p:sp>
    </p:spTree>
    <p:extLst>
      <p:ext uri="{BB962C8B-B14F-4D97-AF65-F5344CB8AC3E}">
        <p14:creationId xmlns:p14="http://schemas.microsoft.com/office/powerpoint/2010/main" xmlns="" val="282513675"/>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14290"/>
            <a:ext cx="9001156" cy="2928934"/>
          </a:xfrm>
        </p:spPr>
        <p:txBody>
          <a:bodyPr>
            <a:noAutofit/>
          </a:bodyPr>
          <a:lstStyle/>
          <a:p>
            <a:pPr algn="l"/>
            <a:r>
              <a:rPr lang="ru-RU" sz="2000" i="1" dirty="0" smtClean="0"/>
              <a:t/>
            </a:r>
            <a:br>
              <a:rPr lang="ru-RU" sz="2000" i="1" dirty="0" smtClean="0"/>
            </a:br>
            <a:endParaRPr lang="ru-RU" sz="2000" i="1" dirty="0"/>
          </a:p>
        </p:txBody>
      </p:sp>
      <p:graphicFrame>
        <p:nvGraphicFramePr>
          <p:cNvPr id="7" name="Содержимое 6"/>
          <p:cNvGraphicFramePr>
            <a:graphicFrameLocks noGrp="1"/>
          </p:cNvGraphicFramePr>
          <p:nvPr>
            <p:ph idx="1"/>
          </p:nvPr>
        </p:nvGraphicFramePr>
        <p:xfrm>
          <a:off x="214282" y="1214422"/>
          <a:ext cx="8786844" cy="5061794"/>
        </p:xfrm>
        <a:graphic>
          <a:graphicData uri="http://schemas.openxmlformats.org/drawingml/2006/table">
            <a:tbl>
              <a:tblPr firstRow="1" bandRow="1">
                <a:tableStyleId>{5C22544A-7EE6-4342-B048-85BDC9FD1C3A}</a:tableStyleId>
              </a:tblPr>
              <a:tblGrid>
                <a:gridCol w="2196711"/>
                <a:gridCol w="2196711"/>
                <a:gridCol w="2196711"/>
                <a:gridCol w="2196711"/>
              </a:tblGrid>
              <a:tr h="320506">
                <a:tc>
                  <a:txBody>
                    <a:bodyPr/>
                    <a:lstStyle/>
                    <a:p>
                      <a:r>
                        <a:rPr lang="ru-RU" sz="1400" dirty="0" smtClean="0"/>
                        <a:t>Агрегат</a:t>
                      </a:r>
                      <a:endParaRPr lang="ru-RU" sz="1400" dirty="0"/>
                    </a:p>
                  </a:txBody>
                  <a:tcPr/>
                </a:tc>
                <a:tc>
                  <a:txBody>
                    <a:bodyPr/>
                    <a:lstStyle/>
                    <a:p>
                      <a:r>
                        <a:rPr lang="ru-RU" sz="1400" dirty="0" smtClean="0"/>
                        <a:t>Кристаллит</a:t>
                      </a:r>
                      <a:endParaRPr lang="ru-RU" sz="1400" dirty="0"/>
                    </a:p>
                  </a:txBody>
                  <a:tcPr/>
                </a:tc>
                <a:tc>
                  <a:txBody>
                    <a:bodyPr/>
                    <a:lstStyle/>
                    <a:p>
                      <a:r>
                        <a:rPr lang="ru-RU" sz="1400" dirty="0" smtClean="0"/>
                        <a:t>Слой</a:t>
                      </a:r>
                      <a:endParaRPr lang="ru-RU" sz="1400" dirty="0"/>
                    </a:p>
                  </a:txBody>
                  <a:tcPr/>
                </a:tc>
                <a:tc>
                  <a:txBody>
                    <a:bodyPr/>
                    <a:lstStyle/>
                    <a:p>
                      <a:r>
                        <a:rPr lang="ru-RU" sz="1400" dirty="0" smtClean="0"/>
                        <a:t>Частица</a:t>
                      </a:r>
                      <a:endParaRPr lang="ru-RU" sz="1400" dirty="0"/>
                    </a:p>
                  </a:txBody>
                  <a:tcPr/>
                </a:tc>
              </a:tr>
              <a:tr h="546464">
                <a:tc>
                  <a:txBody>
                    <a:bodyPr/>
                    <a:lstStyle/>
                    <a:p>
                      <a:r>
                        <a:rPr lang="ru-RU" sz="1400" kern="1200" dirty="0" smtClean="0">
                          <a:solidFill>
                            <a:schemeClr val="dk1"/>
                          </a:solidFill>
                          <a:latin typeface="+mn-lt"/>
                          <a:ea typeface="+mn-ea"/>
                          <a:cs typeface="+mn-cs"/>
                        </a:rPr>
                        <a:t>Площадь проекции, нм</a:t>
                      </a:r>
                      <a:r>
                        <a:rPr lang="ru-RU" sz="1400" kern="1200" baseline="30000" dirty="0" smtClean="0">
                          <a:solidFill>
                            <a:schemeClr val="dk1"/>
                          </a:solidFill>
                          <a:latin typeface="+mn-lt"/>
                          <a:ea typeface="+mn-ea"/>
                          <a:cs typeface="+mn-cs"/>
                        </a:rPr>
                        <a:t>2</a:t>
                      </a:r>
                      <a:r>
                        <a:rPr lang="ru-RU" sz="1400" kern="1200" dirty="0" smtClean="0">
                          <a:solidFill>
                            <a:schemeClr val="dk1"/>
                          </a:solidFill>
                          <a:latin typeface="+mn-lt"/>
                          <a:ea typeface="+mn-ea"/>
                          <a:cs typeface="+mn-cs"/>
                        </a:rPr>
                        <a:t>	14000</a:t>
                      </a:r>
                    </a:p>
                  </a:txBody>
                  <a:tcPr/>
                </a:tc>
                <a:tc>
                  <a:txBody>
                    <a:bodyPr/>
                    <a:lstStyle/>
                    <a:p>
                      <a:r>
                        <a:rPr lang="ru-RU" sz="1400" kern="1200" dirty="0" smtClean="0">
                          <a:solidFill>
                            <a:schemeClr val="dk1"/>
                          </a:solidFill>
                          <a:latin typeface="+mn-lt"/>
                          <a:ea typeface="+mn-ea"/>
                          <a:cs typeface="+mn-cs"/>
                        </a:rPr>
                        <a:t>Размер в слое </a:t>
                      </a:r>
                      <a:r>
                        <a:rPr lang="en-US" sz="1400" kern="1200" dirty="0" smtClean="0">
                          <a:solidFill>
                            <a:schemeClr val="dk1"/>
                          </a:solidFill>
                          <a:latin typeface="+mn-lt"/>
                          <a:ea typeface="+mn-ea"/>
                          <a:cs typeface="+mn-cs"/>
                        </a:rPr>
                        <a:t>L</a:t>
                      </a:r>
                      <a:r>
                        <a:rPr lang="en-US" sz="1400" kern="1200" baseline="-25000" dirty="0" smtClean="0">
                          <a:solidFill>
                            <a:schemeClr val="dk1"/>
                          </a:solidFill>
                          <a:latin typeface="+mn-lt"/>
                          <a:ea typeface="+mn-ea"/>
                          <a:cs typeface="+mn-cs"/>
                        </a:rPr>
                        <a:t>a</a:t>
                      </a:r>
                      <a:r>
                        <a:rPr lang="ru-RU" sz="1400" kern="1200" dirty="0" smtClean="0">
                          <a:solidFill>
                            <a:schemeClr val="dk1"/>
                          </a:solidFill>
                          <a:latin typeface="+mn-lt"/>
                          <a:ea typeface="+mn-ea"/>
                          <a:cs typeface="+mn-cs"/>
                        </a:rPr>
                        <a:t>, нм	2,0</a:t>
                      </a:r>
                    </a:p>
                  </a:txBody>
                  <a:tcPr/>
                </a:tc>
                <a:tc>
                  <a:txBody>
                    <a:bodyPr/>
                    <a:lstStyle/>
                    <a:p>
                      <a:r>
                        <a:rPr lang="ru-RU" sz="1400" kern="1200" dirty="0" smtClean="0">
                          <a:solidFill>
                            <a:schemeClr val="dk1"/>
                          </a:solidFill>
                          <a:latin typeface="+mn-lt"/>
                          <a:ea typeface="+mn-ea"/>
                          <a:cs typeface="+mn-cs"/>
                        </a:rPr>
                        <a:t>Молекулярная масса	 1200</a:t>
                      </a:r>
                    </a:p>
                  </a:txBody>
                  <a:tcPr/>
                </a:tc>
                <a:tc>
                  <a:txBody>
                    <a:bodyPr/>
                    <a:lstStyle/>
                    <a:p>
                      <a:r>
                        <a:rPr lang="ru-RU" sz="1400" kern="1200" dirty="0" smtClean="0">
                          <a:solidFill>
                            <a:schemeClr val="dk1"/>
                          </a:solidFill>
                          <a:latin typeface="+mn-lt"/>
                          <a:ea typeface="+mn-ea"/>
                          <a:cs typeface="+mn-cs"/>
                        </a:rPr>
                        <a:t>диаметр, нм	 34	</a:t>
                      </a:r>
                      <a:endParaRPr lang="ru-RU" sz="1400" dirty="0"/>
                    </a:p>
                  </a:txBody>
                  <a:tcPr/>
                </a:tc>
              </a:tr>
              <a:tr h="571504">
                <a:tc>
                  <a:txBody>
                    <a:bodyPr/>
                    <a:lstStyle/>
                    <a:p>
                      <a:r>
                        <a:rPr lang="ru-RU" sz="1400" kern="1200" dirty="0" smtClean="0">
                          <a:solidFill>
                            <a:schemeClr val="dk1"/>
                          </a:solidFill>
                          <a:latin typeface="+mn-lt"/>
                          <a:ea typeface="+mn-ea"/>
                          <a:cs typeface="+mn-cs"/>
                        </a:rPr>
                        <a:t>Средний объем, нм</a:t>
                      </a:r>
                      <a:r>
                        <a:rPr lang="ru-RU" sz="1400" kern="1200" baseline="30000" dirty="0" smtClean="0">
                          <a:solidFill>
                            <a:schemeClr val="dk1"/>
                          </a:solidFill>
                          <a:latin typeface="+mn-lt"/>
                          <a:ea typeface="+mn-ea"/>
                          <a:cs typeface="+mn-cs"/>
                        </a:rPr>
                        <a:t>3</a:t>
                      </a:r>
                      <a:r>
                        <a:rPr lang="ru-RU" sz="1400" kern="1200" dirty="0" smtClean="0">
                          <a:solidFill>
                            <a:schemeClr val="dk1"/>
                          </a:solidFill>
                          <a:latin typeface="+mn-lt"/>
                          <a:ea typeface="+mn-ea"/>
                          <a:cs typeface="+mn-cs"/>
                        </a:rPr>
                        <a:t>	3,2*10</a:t>
                      </a:r>
                      <a:r>
                        <a:rPr lang="ru-RU" sz="1400" kern="1200" baseline="30000" dirty="0" smtClean="0">
                          <a:solidFill>
                            <a:schemeClr val="dk1"/>
                          </a:solidFill>
                          <a:latin typeface="+mn-lt"/>
                          <a:ea typeface="+mn-ea"/>
                          <a:cs typeface="+mn-cs"/>
                        </a:rPr>
                        <a:t>6</a:t>
                      </a:r>
                      <a:endParaRPr lang="ru-RU" sz="1400" kern="1200" dirty="0" smtClean="0">
                        <a:solidFill>
                          <a:schemeClr val="dk1"/>
                        </a:solidFill>
                        <a:latin typeface="+mn-lt"/>
                        <a:ea typeface="+mn-ea"/>
                        <a:cs typeface="+mn-cs"/>
                      </a:endParaRPr>
                    </a:p>
                  </a:txBody>
                  <a:tcPr/>
                </a:tc>
                <a:tc>
                  <a:txBody>
                    <a:bodyPr/>
                    <a:lstStyle/>
                    <a:p>
                      <a:r>
                        <a:rPr lang="ru-RU" sz="1400" kern="1200" dirty="0" smtClean="0">
                          <a:solidFill>
                            <a:schemeClr val="dk1"/>
                          </a:solidFill>
                          <a:latin typeface="+mn-lt"/>
                          <a:ea typeface="+mn-ea"/>
                          <a:cs typeface="+mn-cs"/>
                        </a:rPr>
                        <a:t>Размер в слое </a:t>
                      </a:r>
                      <a:r>
                        <a:rPr lang="en-US" sz="1400" kern="1200" dirty="0" smtClean="0">
                          <a:solidFill>
                            <a:schemeClr val="dk1"/>
                          </a:solidFill>
                          <a:latin typeface="+mn-lt"/>
                          <a:ea typeface="+mn-ea"/>
                          <a:cs typeface="+mn-cs"/>
                        </a:rPr>
                        <a:t>L</a:t>
                      </a:r>
                      <a:r>
                        <a:rPr lang="en-US" sz="1400" kern="1200" baseline="-25000" dirty="0" smtClean="0">
                          <a:solidFill>
                            <a:schemeClr val="dk1"/>
                          </a:solidFill>
                          <a:latin typeface="+mn-lt"/>
                          <a:ea typeface="+mn-ea"/>
                          <a:cs typeface="+mn-cs"/>
                        </a:rPr>
                        <a:t>b</a:t>
                      </a:r>
                      <a:r>
                        <a:rPr lang="ru-RU" sz="1400" kern="1200" dirty="0" smtClean="0">
                          <a:solidFill>
                            <a:schemeClr val="dk1"/>
                          </a:solidFill>
                          <a:latin typeface="+mn-lt"/>
                          <a:ea typeface="+mn-ea"/>
                          <a:cs typeface="+mn-cs"/>
                        </a:rPr>
                        <a:t>, нм	1,2</a:t>
                      </a:r>
                    </a:p>
                  </a:txBody>
                  <a:tcPr/>
                </a:tc>
                <a:tc>
                  <a:txBody>
                    <a:bodyPr/>
                    <a:lstStyle/>
                    <a:p>
                      <a:r>
                        <a:rPr lang="ru-RU" sz="1400" kern="1200" dirty="0" smtClean="0">
                          <a:solidFill>
                            <a:schemeClr val="dk1"/>
                          </a:solidFill>
                          <a:latin typeface="+mn-lt"/>
                          <a:ea typeface="+mn-ea"/>
                          <a:cs typeface="+mn-cs"/>
                        </a:rPr>
                        <a:t>Число атомов углерода	100</a:t>
                      </a:r>
                    </a:p>
                  </a:txBody>
                  <a:tcPr/>
                </a:tc>
                <a:tc>
                  <a:txBody>
                    <a:bodyPr/>
                    <a:lstStyle/>
                    <a:p>
                      <a:r>
                        <a:rPr lang="ru-RU" sz="1400" kern="1200" dirty="0" smtClean="0">
                          <a:solidFill>
                            <a:schemeClr val="dk1"/>
                          </a:solidFill>
                          <a:latin typeface="+mn-lt"/>
                          <a:ea typeface="+mn-ea"/>
                          <a:cs typeface="+mn-cs"/>
                        </a:rPr>
                        <a:t>молекулярная масса	 7,5-10</a:t>
                      </a:r>
                      <a:r>
                        <a:rPr lang="ru-RU" sz="1400" kern="1200" baseline="30000" dirty="0" smtClean="0">
                          <a:solidFill>
                            <a:schemeClr val="dk1"/>
                          </a:solidFill>
                          <a:latin typeface="+mn-lt"/>
                          <a:ea typeface="+mn-ea"/>
                          <a:cs typeface="+mn-cs"/>
                        </a:rPr>
                        <a:t>6</a:t>
                      </a:r>
                      <a:endParaRPr lang="ru-RU" sz="1400" kern="1200" dirty="0" smtClean="0">
                        <a:solidFill>
                          <a:schemeClr val="dk1"/>
                        </a:solidFill>
                        <a:latin typeface="+mn-lt"/>
                        <a:ea typeface="+mn-ea"/>
                        <a:cs typeface="+mn-cs"/>
                      </a:endParaRPr>
                    </a:p>
                    <a:p>
                      <a:endParaRPr lang="ru-RU" sz="1400" dirty="0"/>
                    </a:p>
                  </a:txBody>
                  <a:tcPr/>
                </a:tc>
              </a:tr>
              <a:tr h="697240">
                <a:tc>
                  <a:txBody>
                    <a:bodyPr/>
                    <a:lstStyle/>
                    <a:p>
                      <a:r>
                        <a:rPr lang="ru-RU" sz="1400" kern="1200" dirty="0" smtClean="0">
                          <a:solidFill>
                            <a:schemeClr val="dk1"/>
                          </a:solidFill>
                          <a:latin typeface="+mn-lt"/>
                          <a:ea typeface="+mn-ea"/>
                          <a:cs typeface="+mn-cs"/>
                        </a:rPr>
                        <a:t>Число частиц в агрегате	120</a:t>
                      </a:r>
                      <a:endParaRPr lang="ru-RU" sz="1400" dirty="0"/>
                    </a:p>
                  </a:txBody>
                  <a:tcPr/>
                </a:tc>
                <a:tc>
                  <a:txBody>
                    <a:bodyPr/>
                    <a:lstStyle/>
                    <a:p>
                      <a:r>
                        <a:rPr lang="ru-RU" sz="1400" kern="1200" dirty="0" smtClean="0">
                          <a:solidFill>
                            <a:schemeClr val="dk1"/>
                          </a:solidFill>
                          <a:latin typeface="+mn-lt"/>
                          <a:ea typeface="+mn-ea"/>
                          <a:cs typeface="+mn-cs"/>
                        </a:rPr>
                        <a:t>Межплоскостное расстояние, нм  0,35</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kern="1200" dirty="0" smtClean="0">
                          <a:solidFill>
                            <a:schemeClr val="dk1"/>
                          </a:solidFill>
                          <a:latin typeface="+mn-lt"/>
                          <a:ea typeface="+mn-ea"/>
                          <a:cs typeface="+mn-cs"/>
                        </a:rPr>
                        <a:t>Число шестиугольников	30</a:t>
                      </a:r>
                      <a:endParaRPr lang="ru-RU" sz="1400" dirty="0" smtClean="0"/>
                    </a:p>
                  </a:txBody>
                  <a:tcPr/>
                </a:tc>
                <a:tc>
                  <a:txBody>
                    <a:bodyPr/>
                    <a:lstStyle/>
                    <a:p>
                      <a:r>
                        <a:rPr lang="ru-RU" sz="1400" kern="1200" dirty="0" smtClean="0">
                          <a:solidFill>
                            <a:schemeClr val="dk1"/>
                          </a:solidFill>
                          <a:latin typeface="+mn-lt"/>
                          <a:ea typeface="+mn-ea"/>
                          <a:cs typeface="+mn-cs"/>
                        </a:rPr>
                        <a:t>число кристаллитов    5000  </a:t>
                      </a:r>
                      <a:endParaRPr lang="ru-RU" sz="1400" dirty="0"/>
                    </a:p>
                  </a:txBody>
                  <a:tcPr/>
                </a:tc>
              </a:tr>
              <a:tr h="537224">
                <a:tc>
                  <a:txBody>
                    <a:bodyPr/>
                    <a:lstStyle/>
                    <a:p>
                      <a:endParaRPr lang="ru-RU" sz="1400"/>
                    </a:p>
                  </a:txBody>
                  <a:tcPr/>
                </a:tc>
                <a:tc>
                  <a:txBody>
                    <a:bodyPr/>
                    <a:lstStyle/>
                    <a:p>
                      <a:r>
                        <a:rPr lang="ru-RU" sz="1400" kern="1200" dirty="0" smtClean="0">
                          <a:solidFill>
                            <a:schemeClr val="dk1"/>
                          </a:solidFill>
                          <a:latin typeface="+mn-lt"/>
                          <a:ea typeface="+mn-ea"/>
                          <a:cs typeface="+mn-cs"/>
                        </a:rPr>
                        <a:t>Число слоев (пластин)	3-5</a:t>
                      </a:r>
                    </a:p>
                  </a:txBody>
                  <a:tcPr/>
                </a:tc>
                <a:tc>
                  <a:txBody>
                    <a:bodyPr/>
                    <a:lstStyle/>
                    <a:p>
                      <a:endParaRPr lang="ru-RU" sz="1400" dirty="0"/>
                    </a:p>
                  </a:txBody>
                  <a:tcPr/>
                </a:tc>
                <a:tc>
                  <a:txBody>
                    <a:bodyPr/>
                    <a:lstStyle/>
                    <a:p>
                      <a:r>
                        <a:rPr lang="ru-RU" sz="1400" kern="1200" dirty="0" smtClean="0">
                          <a:solidFill>
                            <a:schemeClr val="dk1"/>
                          </a:solidFill>
                          <a:latin typeface="+mn-lt"/>
                          <a:ea typeface="+mn-ea"/>
                          <a:cs typeface="+mn-cs"/>
                        </a:rPr>
                        <a:t>средний объем, нм</a:t>
                      </a:r>
                      <a:r>
                        <a:rPr lang="ru-RU" sz="1400" kern="1200" baseline="30000" dirty="0" smtClean="0">
                          <a:solidFill>
                            <a:schemeClr val="dk1"/>
                          </a:solidFill>
                          <a:latin typeface="+mn-lt"/>
                          <a:ea typeface="+mn-ea"/>
                          <a:cs typeface="+mn-cs"/>
                        </a:rPr>
                        <a:t>3</a:t>
                      </a:r>
                      <a:r>
                        <a:rPr lang="ru-RU" sz="1400" kern="1200" dirty="0" smtClean="0">
                          <a:solidFill>
                            <a:schemeClr val="dk1"/>
                          </a:solidFill>
                          <a:latin typeface="+mn-lt"/>
                          <a:ea typeface="+mn-ea"/>
                          <a:cs typeface="+mn-cs"/>
                        </a:rPr>
                        <a:t>	 2-10</a:t>
                      </a:r>
                      <a:r>
                        <a:rPr lang="ru-RU" sz="1400" kern="1200" baseline="30000" dirty="0" smtClean="0">
                          <a:solidFill>
                            <a:schemeClr val="dk1"/>
                          </a:solidFill>
                          <a:latin typeface="+mn-lt"/>
                          <a:ea typeface="+mn-ea"/>
                          <a:cs typeface="+mn-cs"/>
                        </a:rPr>
                        <a:t>4</a:t>
                      </a:r>
                      <a:endParaRPr lang="ru-RU" sz="1400" dirty="0"/>
                    </a:p>
                  </a:txBody>
                  <a:tcPr/>
                </a:tc>
              </a:tr>
              <a:tr h="500066">
                <a:tc>
                  <a:txBody>
                    <a:bodyPr/>
                    <a:lstStyle/>
                    <a:p>
                      <a:endParaRPr lang="ru-RU" sz="1400"/>
                    </a:p>
                  </a:txBody>
                  <a:tcPr/>
                </a:tc>
                <a:tc>
                  <a:txBody>
                    <a:bodyPr/>
                    <a:lstStyle/>
                    <a:p>
                      <a:r>
                        <a:rPr lang="ru-RU" sz="1400" kern="1200" dirty="0" smtClean="0">
                          <a:solidFill>
                            <a:schemeClr val="dk1"/>
                          </a:solidFill>
                          <a:latin typeface="+mn-lt"/>
                          <a:ea typeface="+mn-ea"/>
                          <a:cs typeface="+mn-cs"/>
                        </a:rPr>
                        <a:t>Молекулярная масса	 5*10</a:t>
                      </a:r>
                      <a:r>
                        <a:rPr lang="ru-RU" sz="1400" kern="1200" baseline="30000" dirty="0" smtClean="0">
                          <a:solidFill>
                            <a:schemeClr val="dk1"/>
                          </a:solidFill>
                          <a:latin typeface="+mn-lt"/>
                          <a:ea typeface="+mn-ea"/>
                          <a:cs typeface="+mn-cs"/>
                        </a:rPr>
                        <a:t>3</a:t>
                      </a:r>
                      <a:endParaRPr lang="ru-RU" sz="1400" kern="1200" dirty="0" smtClean="0">
                        <a:solidFill>
                          <a:schemeClr val="dk1"/>
                        </a:solidFill>
                        <a:latin typeface="+mn-lt"/>
                        <a:ea typeface="+mn-ea"/>
                        <a:cs typeface="+mn-cs"/>
                      </a:endParaRPr>
                    </a:p>
                    <a:p>
                      <a:endParaRPr lang="ru-RU" sz="1400" dirty="0"/>
                    </a:p>
                  </a:txBody>
                  <a:tcPr/>
                </a:tc>
                <a:tc>
                  <a:txBody>
                    <a:bodyPr/>
                    <a:lstStyle/>
                    <a:p>
                      <a:endParaRPr lang="ru-RU" sz="1400" dirty="0"/>
                    </a:p>
                  </a:txBody>
                  <a:tcPr/>
                </a:tc>
                <a:tc>
                  <a:txBody>
                    <a:bodyPr/>
                    <a:lstStyle/>
                    <a:p>
                      <a:endParaRPr lang="ru-RU" sz="1400" dirty="0"/>
                    </a:p>
                  </a:txBody>
                  <a:tcPr/>
                </a:tc>
              </a:tr>
              <a:tr h="554364">
                <a:tc>
                  <a:txBody>
                    <a:bodyPr/>
                    <a:lstStyle/>
                    <a:p>
                      <a:endParaRPr lang="ru-RU" sz="1400"/>
                    </a:p>
                  </a:txBody>
                  <a:tcPr/>
                </a:tc>
                <a:tc>
                  <a:txBody>
                    <a:bodyPr/>
                    <a:lstStyle/>
                    <a:p>
                      <a:r>
                        <a:rPr lang="ru-RU" sz="1400" kern="1200" dirty="0" smtClean="0">
                          <a:solidFill>
                            <a:schemeClr val="dk1"/>
                          </a:solidFill>
                          <a:latin typeface="+mn-lt"/>
                          <a:ea typeface="+mn-ea"/>
                          <a:cs typeface="+mn-cs"/>
                        </a:rPr>
                        <a:t>Средний объем, нм3	4,0</a:t>
                      </a:r>
                    </a:p>
                    <a:p>
                      <a:endParaRPr lang="ru-RU" sz="1400" dirty="0"/>
                    </a:p>
                  </a:txBody>
                  <a:tcPr/>
                </a:tc>
                <a:tc>
                  <a:txBody>
                    <a:bodyPr/>
                    <a:lstStyle/>
                    <a:p>
                      <a:endParaRPr lang="ru-RU" sz="1400" dirty="0"/>
                    </a:p>
                  </a:txBody>
                  <a:tcPr/>
                </a:tc>
                <a:tc>
                  <a:txBody>
                    <a:bodyPr/>
                    <a:lstStyle/>
                    <a:p>
                      <a:endParaRPr lang="ru-RU" sz="1400" dirty="0"/>
                    </a:p>
                  </a:txBody>
                  <a:tcPr/>
                </a:tc>
              </a:tr>
              <a:tr h="537224">
                <a:tc>
                  <a:txBody>
                    <a:bodyPr/>
                    <a:lstStyle/>
                    <a:p>
                      <a:endParaRPr lang="ru-RU"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kern="1200" dirty="0" smtClean="0">
                          <a:solidFill>
                            <a:schemeClr val="dk1"/>
                          </a:solidFill>
                          <a:latin typeface="+mn-lt"/>
                          <a:ea typeface="+mn-ea"/>
                          <a:cs typeface="+mn-cs"/>
                        </a:rPr>
                        <a:t>Число атомов углерода	400</a:t>
                      </a:r>
                      <a:endParaRPr lang="ru-RU" sz="1400" dirty="0" smtClean="0"/>
                    </a:p>
                    <a:p>
                      <a:endParaRPr lang="ru-RU" sz="1400" dirty="0"/>
                    </a:p>
                  </a:txBody>
                  <a:tcPr/>
                </a:tc>
                <a:tc>
                  <a:txBody>
                    <a:bodyPr/>
                    <a:lstStyle/>
                    <a:p>
                      <a:endParaRPr lang="ru-RU" sz="1400"/>
                    </a:p>
                  </a:txBody>
                  <a:tcPr/>
                </a:tc>
                <a:tc>
                  <a:txBody>
                    <a:bodyPr/>
                    <a:lstStyle/>
                    <a:p>
                      <a:endParaRPr lang="ru-RU" sz="1400" dirty="0"/>
                    </a:p>
                  </a:txBody>
                  <a:tcPr/>
                </a:tc>
              </a:tr>
            </a:tbl>
          </a:graphicData>
        </a:graphic>
      </p:graphicFrame>
      <p:pic>
        <p:nvPicPr>
          <p:cNvPr id="4" name="Picture 1" descr="C:\Users\PC\Desktop\Рисунок1.png"/>
          <p:cNvPicPr>
            <a:picLocks noChangeAspect="1" noChangeArrowheads="1"/>
          </p:cNvPicPr>
          <p:nvPr/>
        </p:nvPicPr>
        <p:blipFill>
          <a:blip r:embed="rId2" cstate="print"/>
          <a:srcRect/>
          <a:stretch>
            <a:fillRect/>
          </a:stretch>
        </p:blipFill>
        <p:spPr bwMode="auto">
          <a:xfrm>
            <a:off x="0" y="0"/>
            <a:ext cx="1311275" cy="1152525"/>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1160465"/>
            <a:ext cx="8401080" cy="5911873"/>
          </a:xfrm>
        </p:spPr>
        <p:txBody>
          <a:bodyPr>
            <a:normAutofit fontScale="70000" lnSpcReduction="20000"/>
          </a:bodyPr>
          <a:lstStyle/>
          <a:p>
            <a:pPr>
              <a:spcAft>
                <a:spcPts val="600"/>
              </a:spcAft>
            </a:pPr>
            <a:r>
              <a:rPr lang="ru-RU" dirty="0"/>
              <a:t>Наряду с кристаллитами в частице имеются </a:t>
            </a:r>
            <a:r>
              <a:rPr lang="ru-RU" b="1" dirty="0"/>
              <a:t>единичные слои</a:t>
            </a:r>
            <a:r>
              <a:rPr lang="ru-RU" dirty="0"/>
              <a:t> и не входящий в структуру слоя: или кристаллита так называемый </a:t>
            </a:r>
            <a:r>
              <a:rPr lang="ru-RU" b="1" dirty="0"/>
              <a:t>неорганизованный углерод </a:t>
            </a:r>
            <a:r>
              <a:rPr lang="ru-RU" dirty="0"/>
              <a:t>в виде углеводородных цепей связанных с краевыми ненасыщенными атомами углерода кристаллитов и </a:t>
            </a:r>
            <a:r>
              <a:rPr lang="ru-RU" dirty="0" smtClean="0"/>
              <a:t>слоев.</a:t>
            </a:r>
          </a:p>
          <a:p>
            <a:pPr>
              <a:spcAft>
                <a:spcPts val="600"/>
              </a:spcAft>
            </a:pPr>
            <a:r>
              <a:rPr lang="ru-RU" dirty="0" smtClean="0"/>
              <a:t>Неполная </a:t>
            </a:r>
            <a:r>
              <a:rPr lang="ru-RU" dirty="0"/>
              <a:t>валентная насыщенность краевых атомов обуславливает связь кристаллитов непосредственно друг с другом или через боковые углеводородные цепи. Краевые атомы поверхностного слоя являются активными центрами, например, окислительных процессов, приводящих к образованию на поверхности различных функциональных химических </a:t>
            </a:r>
            <a:r>
              <a:rPr lang="ru-RU" dirty="0" smtClean="0"/>
              <a:t>групп.</a:t>
            </a:r>
          </a:p>
          <a:p>
            <a:r>
              <a:rPr lang="ru-RU" dirty="0" smtClean="0"/>
              <a:t>При </a:t>
            </a:r>
            <a:r>
              <a:rPr lang="ru-RU" dirty="0"/>
              <a:t>нагревании до 3000°С ослабляются связи между кристаллитами, увеличивается их подвижность и происходит частичное </a:t>
            </a:r>
            <a:r>
              <a:rPr lang="ru-RU" dirty="0" err="1"/>
              <a:t>графитирование</a:t>
            </a:r>
            <a:r>
              <a:rPr lang="ru-RU" dirty="0"/>
              <a:t> </a:t>
            </a:r>
            <a:r>
              <a:rPr lang="ru-RU" dirty="0" err="1"/>
              <a:t>техуглерода</a:t>
            </a:r>
            <a:r>
              <a:rPr lang="ru-RU" dirty="0"/>
              <a:t>. Мелкие кристаллиты срастаются в более крупные, повышается степень упорядоченности в их расположении и уничтожаются поверхностные химические </a:t>
            </a:r>
            <a:r>
              <a:rPr lang="ru-RU" dirty="0" smtClean="0"/>
              <a:t>группы </a:t>
            </a:r>
            <a:r>
              <a:rPr lang="ru-RU" dirty="0"/>
              <a:t>и активные центры. </a:t>
            </a:r>
            <a:r>
              <a:rPr lang="ru-RU" dirty="0" err="1"/>
              <a:t>Графитированный</a:t>
            </a:r>
            <a:r>
              <a:rPr lang="ru-RU" dirty="0"/>
              <a:t> </a:t>
            </a:r>
            <a:r>
              <a:rPr lang="ru-RU" dirty="0" err="1"/>
              <a:t>техуглерод</a:t>
            </a:r>
            <a:r>
              <a:rPr lang="ru-RU" dirty="0"/>
              <a:t> уже не является активным наполнителем и по свойствам приближается к графитовому порошку.</a:t>
            </a:r>
          </a:p>
        </p:txBody>
      </p:sp>
      <p:pic>
        <p:nvPicPr>
          <p:cNvPr id="4" name="Picture 1" descr="C:\Users\PC\Desktop\Рисунок1.png"/>
          <p:cNvPicPr>
            <a:picLocks noChangeAspect="1" noChangeArrowheads="1"/>
          </p:cNvPicPr>
          <p:nvPr/>
        </p:nvPicPr>
        <p:blipFill>
          <a:blip r:embed="rId2" cstate="print"/>
          <a:srcRect/>
          <a:stretch>
            <a:fillRect/>
          </a:stretch>
        </p:blipFill>
        <p:spPr bwMode="auto">
          <a:xfrm>
            <a:off x="0" y="0"/>
            <a:ext cx="1311275" cy="1152525"/>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714356"/>
            <a:ext cx="8501122" cy="1066800"/>
          </a:xfrm>
        </p:spPr>
        <p:txBody>
          <a:bodyPr>
            <a:normAutofit/>
          </a:bodyPr>
          <a:lstStyle/>
          <a:p>
            <a:pPr algn="ctr"/>
            <a:r>
              <a:rPr lang="ru-RU" sz="2800" dirty="0"/>
              <a:t>Классификация технического углерода</a:t>
            </a:r>
          </a:p>
        </p:txBody>
      </p:sp>
      <p:sp>
        <p:nvSpPr>
          <p:cNvPr id="3" name="Содержимое 2"/>
          <p:cNvSpPr>
            <a:spLocks noGrp="1"/>
          </p:cNvSpPr>
          <p:nvPr>
            <p:ph idx="1"/>
          </p:nvPr>
        </p:nvSpPr>
        <p:spPr>
          <a:xfrm>
            <a:off x="457200" y="1714488"/>
            <a:ext cx="8229600" cy="4325112"/>
          </a:xfrm>
        </p:spPr>
        <p:txBody>
          <a:bodyPr>
            <a:normAutofit fontScale="92500" lnSpcReduction="20000"/>
          </a:bodyPr>
          <a:lstStyle/>
          <a:p>
            <a:r>
              <a:rPr lang="ru-RU" i="1" u="sng" dirty="0" err="1"/>
              <a:t>Высокоусиливающий</a:t>
            </a:r>
            <a:r>
              <a:rPr lang="ru-RU" i="1" u="sng" dirty="0"/>
              <a:t> (усиливающий) </a:t>
            </a:r>
            <a:r>
              <a:rPr lang="ru-RU" i="1" u="sng" dirty="0" err="1"/>
              <a:t>техуглерод</a:t>
            </a:r>
            <a:r>
              <a:rPr lang="ru-RU" i="1" u="sng" dirty="0"/>
              <a:t> </a:t>
            </a:r>
            <a:r>
              <a:rPr lang="ru-RU" i="1" dirty="0"/>
              <a:t>- </a:t>
            </a:r>
            <a:r>
              <a:rPr lang="ru-RU" dirty="0"/>
              <a:t>твердый, протекторный, активный, придает резинам высокую прочность и сопротивление истиранию, обладает большим усиливающим эффектом. Размер частиц 18-30 нм.</a:t>
            </a:r>
          </a:p>
          <a:p>
            <a:r>
              <a:rPr lang="ru-RU" i="1" u="sng" dirty="0" err="1"/>
              <a:t>Полуусиливающий</a:t>
            </a:r>
            <a:r>
              <a:rPr lang="ru-RU" i="1" u="sng" dirty="0"/>
              <a:t> </a:t>
            </a:r>
            <a:r>
              <a:rPr lang="ru-RU" i="1" u="sng" dirty="0" err="1"/>
              <a:t>техуглерод</a:t>
            </a:r>
            <a:r>
              <a:rPr lang="ru-RU" i="1" u="sng" dirty="0"/>
              <a:t> </a:t>
            </a:r>
            <a:r>
              <a:rPr lang="ru-RU" dirty="0"/>
              <a:t>(мягкий, каркасный, полуактивный) имеет частицы размером 40-60 нм и обладает меньшим усиливающим эффектом.</a:t>
            </a:r>
          </a:p>
          <a:p>
            <a:r>
              <a:rPr lang="ru-RU" i="1" u="sng" dirty="0" err="1"/>
              <a:t>Низкоусиливающий</a:t>
            </a:r>
            <a:r>
              <a:rPr lang="ru-RU" i="1" u="sng" dirty="0"/>
              <a:t> </a:t>
            </a:r>
            <a:r>
              <a:rPr lang="ru-RU" i="1" u="sng" dirty="0" err="1"/>
              <a:t>техуглерод</a:t>
            </a:r>
            <a:r>
              <a:rPr lang="ru-RU" i="1" u="sng" dirty="0"/>
              <a:t> </a:t>
            </a:r>
            <a:r>
              <a:rPr lang="ru-RU" dirty="0"/>
              <a:t>состоит из частиц размером больше 60 нм и обладает незначительным усиливающим эффектом.</a:t>
            </a:r>
          </a:p>
          <a:p>
            <a:endParaRPr lang="ru-RU" dirty="0"/>
          </a:p>
        </p:txBody>
      </p:sp>
      <p:pic>
        <p:nvPicPr>
          <p:cNvPr id="4" name="Picture 1" descr="C:\Users\PC\Desktop\Рисунок1.png"/>
          <p:cNvPicPr>
            <a:picLocks noChangeAspect="1" noChangeArrowheads="1"/>
          </p:cNvPicPr>
          <p:nvPr/>
        </p:nvPicPr>
        <p:blipFill>
          <a:blip r:embed="rId2" cstate="print"/>
          <a:srcRect/>
          <a:stretch>
            <a:fillRect/>
          </a:stretch>
        </p:blipFill>
        <p:spPr bwMode="auto">
          <a:xfrm>
            <a:off x="0" y="0"/>
            <a:ext cx="1311275" cy="1152525"/>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57308" y="719126"/>
            <a:ext cx="7158030" cy="1066800"/>
          </a:xfrm>
        </p:spPr>
        <p:txBody>
          <a:bodyPr>
            <a:noAutofit/>
          </a:bodyPr>
          <a:lstStyle/>
          <a:p>
            <a:pPr algn="ctr"/>
            <a:r>
              <a:rPr lang="ru-RU" sz="2500" dirty="0" smtClean="0">
                <a:latin typeface="+mn-lt"/>
              </a:rPr>
              <a:t>Обозначение технического углерода в различных нормативных документах</a:t>
            </a:r>
            <a:r>
              <a:rPr lang="ru-RU" sz="2500" dirty="0" smtClean="0"/>
              <a:t/>
            </a:r>
            <a:br>
              <a:rPr lang="ru-RU" sz="2500" dirty="0" smtClean="0"/>
            </a:br>
            <a:endParaRPr lang="ru-RU" sz="2500" dirty="0"/>
          </a:p>
        </p:txBody>
      </p:sp>
      <p:graphicFrame>
        <p:nvGraphicFramePr>
          <p:cNvPr id="4" name="Содержимое 3"/>
          <p:cNvGraphicFramePr>
            <a:graphicFrameLocks noGrp="1"/>
          </p:cNvGraphicFramePr>
          <p:nvPr>
            <p:ph idx="1"/>
          </p:nvPr>
        </p:nvGraphicFramePr>
        <p:xfrm>
          <a:off x="464316" y="1600198"/>
          <a:ext cx="8329641" cy="4829198"/>
        </p:xfrm>
        <a:graphic>
          <a:graphicData uri="http://schemas.openxmlformats.org/drawingml/2006/table">
            <a:tbl>
              <a:tblPr firstRow="1" bandRow="1">
                <a:tableStyleId>{5C22544A-7EE6-4342-B048-85BDC9FD1C3A}</a:tableStyleId>
              </a:tblPr>
              <a:tblGrid>
                <a:gridCol w="2776547"/>
                <a:gridCol w="2776547"/>
                <a:gridCol w="2776547"/>
              </a:tblGrid>
              <a:tr h="439018">
                <a:tc rowSpan="2">
                  <a:txBody>
                    <a:bodyPr/>
                    <a:lstStyle/>
                    <a:p>
                      <a:pPr indent="-152400" algn="ctr">
                        <a:lnSpc>
                          <a:spcPts val="1175"/>
                        </a:lnSpc>
                        <a:spcAft>
                          <a:spcPts val="0"/>
                        </a:spcAft>
                      </a:pPr>
                      <a:r>
                        <a:rPr lang="ru-RU" sz="1200" b="1" i="0" u="none" strike="noStrike" spc="0" dirty="0">
                          <a:solidFill>
                            <a:schemeClr val="bg1"/>
                          </a:solidFill>
                          <a:latin typeface="+mn-lt"/>
                          <a:ea typeface="Arial Narrow"/>
                          <a:cs typeface="Arial Narrow"/>
                        </a:rPr>
                        <a:t>Новая действующая классификация</a:t>
                      </a:r>
                      <a:endParaRPr lang="ru-RU" sz="800" dirty="0">
                        <a:solidFill>
                          <a:schemeClr val="bg1"/>
                        </a:solidFill>
                        <a:latin typeface="+mn-lt"/>
                        <a:ea typeface="Tahoma"/>
                        <a:cs typeface="Tahoma"/>
                      </a:endParaRPr>
                    </a:p>
                    <a:p>
                      <a:pPr indent="-152400" algn="ctr">
                        <a:lnSpc>
                          <a:spcPts val="1175"/>
                        </a:lnSpc>
                        <a:spcAft>
                          <a:spcPts val="0"/>
                        </a:spcAft>
                      </a:pPr>
                      <a:r>
                        <a:rPr lang="ru-RU" sz="1200" b="1" i="0" u="none" strike="noStrike" spc="0" dirty="0">
                          <a:solidFill>
                            <a:schemeClr val="bg1"/>
                          </a:solidFill>
                          <a:latin typeface="+mn-lt"/>
                          <a:ea typeface="Arial Narrow"/>
                          <a:cs typeface="Arial Narrow"/>
                        </a:rPr>
                        <a:t>по </a:t>
                      </a:r>
                      <a:r>
                        <a:rPr lang="en-US" sz="1200" b="1" i="0" u="none" strike="noStrike" spc="0" dirty="0">
                          <a:solidFill>
                            <a:schemeClr val="bg1"/>
                          </a:solidFill>
                          <a:latin typeface="+mn-lt"/>
                          <a:ea typeface="Arial Narrow"/>
                          <a:cs typeface="Arial Narrow"/>
                        </a:rPr>
                        <a:t>ASTM D</a:t>
                      </a:r>
                      <a:r>
                        <a:rPr lang="ru-RU" sz="1200" b="1" i="0" u="none" strike="noStrike" spc="0" dirty="0">
                          <a:solidFill>
                            <a:schemeClr val="bg1"/>
                          </a:solidFill>
                          <a:latin typeface="+mn-lt"/>
                          <a:ea typeface="Arial Narrow"/>
                          <a:cs typeface="Arial Narrow"/>
                        </a:rPr>
                        <a:t> 1765-03</a:t>
                      </a:r>
                      <a:endParaRPr lang="ru-RU" sz="800" dirty="0">
                        <a:solidFill>
                          <a:schemeClr val="bg1"/>
                        </a:solidFill>
                        <a:latin typeface="+mn-lt"/>
                        <a:ea typeface="Tahoma"/>
                        <a:cs typeface="Tahoma"/>
                      </a:endParaRPr>
                    </a:p>
                  </a:txBody>
                  <a:tcPr marL="68580" marR="68580" marT="0" marB="0" anchor="ctr"/>
                </a:tc>
                <a:tc gridSpan="2">
                  <a:txBody>
                    <a:bodyPr/>
                    <a:lstStyle/>
                    <a:p>
                      <a:pPr indent="-152400" algn="ctr">
                        <a:lnSpc>
                          <a:spcPts val="1175"/>
                        </a:lnSpc>
                        <a:spcAft>
                          <a:spcPts val="0"/>
                        </a:spcAft>
                      </a:pPr>
                      <a:r>
                        <a:rPr lang="ru-RU" sz="1200" b="1" i="0" u="none" strike="noStrike" spc="0" dirty="0">
                          <a:solidFill>
                            <a:schemeClr val="bg1"/>
                          </a:solidFill>
                          <a:latin typeface="+mn-lt"/>
                          <a:ea typeface="Tahoma"/>
                          <a:cs typeface="Tahoma"/>
                        </a:rPr>
                        <a:t>Классификация</a:t>
                      </a:r>
                      <a:endParaRPr lang="ru-RU" sz="800" dirty="0">
                        <a:solidFill>
                          <a:schemeClr val="bg1"/>
                        </a:solidFill>
                        <a:latin typeface="+mn-lt"/>
                        <a:ea typeface="Tahoma"/>
                        <a:cs typeface="Tahoma"/>
                      </a:endParaRPr>
                    </a:p>
                  </a:txBody>
                  <a:tcPr marL="68580" marR="68580" marT="0" marB="0" anchor="ctr"/>
                </a:tc>
                <a:tc hMerge="1">
                  <a:txBody>
                    <a:bodyPr/>
                    <a:lstStyle/>
                    <a:p>
                      <a:endParaRPr lang="ru-RU"/>
                    </a:p>
                  </a:txBody>
                  <a:tcPr/>
                </a:tc>
              </a:tr>
              <a:tr h="439018">
                <a:tc vMerge="1">
                  <a:txBody>
                    <a:bodyPr/>
                    <a:lstStyle/>
                    <a:p>
                      <a:endParaRPr lang="ru-RU"/>
                    </a:p>
                  </a:txBody>
                  <a:tcPr/>
                </a:tc>
                <a:tc>
                  <a:txBody>
                    <a:bodyPr/>
                    <a:lstStyle/>
                    <a:p>
                      <a:pPr indent="-152400" algn="ctr">
                        <a:lnSpc>
                          <a:spcPts val="1175"/>
                        </a:lnSpc>
                        <a:spcAft>
                          <a:spcPts val="0"/>
                        </a:spcAft>
                      </a:pPr>
                      <a:r>
                        <a:rPr lang="ru-RU" sz="1200" b="1" i="0" u="none" strike="noStrike" spc="0">
                          <a:solidFill>
                            <a:srgbClr val="000000"/>
                          </a:solidFill>
                          <a:latin typeface="+mn-lt"/>
                          <a:ea typeface="Arial Narrow"/>
                          <a:cs typeface="Arial Narrow"/>
                        </a:rPr>
                        <a:t>Старая зарубежная</a:t>
                      </a:r>
                      <a:endParaRPr lang="ru-RU" sz="800">
                        <a:latin typeface="+mn-lt"/>
                        <a:ea typeface="Tahoma"/>
                        <a:cs typeface="Tahoma"/>
                      </a:endParaRPr>
                    </a:p>
                    <a:p>
                      <a:pPr indent="-152400" algn="ctr">
                        <a:lnSpc>
                          <a:spcPts val="1175"/>
                        </a:lnSpc>
                        <a:spcAft>
                          <a:spcPts val="0"/>
                        </a:spcAft>
                      </a:pPr>
                      <a:r>
                        <a:rPr lang="ru-RU" sz="1200" b="1" i="0" u="none" strike="noStrike" spc="0">
                          <a:solidFill>
                            <a:srgbClr val="000000"/>
                          </a:solidFill>
                          <a:latin typeface="+mn-lt"/>
                          <a:ea typeface="Arial Narrow"/>
                          <a:cs typeface="Arial Narrow"/>
                        </a:rPr>
                        <a:t>по </a:t>
                      </a:r>
                      <a:r>
                        <a:rPr lang="en-US" sz="1200" b="1" i="0" u="none" strike="noStrike" spc="0">
                          <a:solidFill>
                            <a:srgbClr val="000000"/>
                          </a:solidFill>
                          <a:latin typeface="+mn-lt"/>
                          <a:ea typeface="Arial Narrow"/>
                          <a:cs typeface="Arial Narrow"/>
                        </a:rPr>
                        <a:t>ASTM D</a:t>
                      </a:r>
                      <a:r>
                        <a:rPr lang="ru-RU" sz="1200" b="1" i="0" u="none" strike="noStrike" spc="0">
                          <a:solidFill>
                            <a:srgbClr val="000000"/>
                          </a:solidFill>
                          <a:latin typeface="+mn-lt"/>
                          <a:ea typeface="Arial Narrow"/>
                          <a:cs typeface="Arial Narrow"/>
                        </a:rPr>
                        <a:t> 1765-85</a:t>
                      </a:r>
                      <a:endParaRPr lang="ru-RU" sz="800">
                        <a:latin typeface="+mn-lt"/>
                        <a:ea typeface="Tahoma"/>
                        <a:cs typeface="Tahoma"/>
                      </a:endParaRPr>
                    </a:p>
                  </a:txBody>
                  <a:tcPr marL="68580" marR="68580" marT="0" marB="0" anchor="ctr"/>
                </a:tc>
                <a:tc>
                  <a:txBody>
                    <a:bodyPr/>
                    <a:lstStyle/>
                    <a:p>
                      <a:pPr indent="-152400" algn="ctr">
                        <a:lnSpc>
                          <a:spcPts val="1175"/>
                        </a:lnSpc>
                        <a:spcAft>
                          <a:spcPts val="0"/>
                        </a:spcAft>
                      </a:pPr>
                      <a:r>
                        <a:rPr lang="ru-RU" sz="1200" b="1" i="0" u="none" strike="noStrike" spc="0" dirty="0">
                          <a:solidFill>
                            <a:srgbClr val="000000"/>
                          </a:solidFill>
                          <a:latin typeface="+mn-lt"/>
                          <a:ea typeface="Arial Narrow"/>
                          <a:cs typeface="Arial Narrow"/>
                        </a:rPr>
                        <a:t>Отечественная</a:t>
                      </a:r>
                      <a:endParaRPr lang="ru-RU" sz="800" dirty="0">
                        <a:latin typeface="+mn-lt"/>
                        <a:ea typeface="Tahoma"/>
                        <a:cs typeface="Tahoma"/>
                      </a:endParaRPr>
                    </a:p>
                    <a:p>
                      <a:pPr indent="-152400" algn="ctr">
                        <a:lnSpc>
                          <a:spcPts val="1175"/>
                        </a:lnSpc>
                        <a:spcAft>
                          <a:spcPts val="0"/>
                        </a:spcAft>
                      </a:pPr>
                      <a:r>
                        <a:rPr lang="ru-RU" sz="1200" b="1" i="0" u="none" strike="noStrike" spc="0" dirty="0">
                          <a:solidFill>
                            <a:srgbClr val="000000"/>
                          </a:solidFill>
                          <a:latin typeface="+mn-lt"/>
                          <a:ea typeface="Arial Narrow"/>
                          <a:cs typeface="Arial Narrow"/>
                        </a:rPr>
                        <a:t>по ГОСТ 7885-86</a:t>
                      </a:r>
                      <a:endParaRPr lang="ru-RU" sz="800" dirty="0">
                        <a:latin typeface="+mn-lt"/>
                        <a:ea typeface="Tahoma"/>
                        <a:cs typeface="Tahoma"/>
                      </a:endParaRPr>
                    </a:p>
                  </a:txBody>
                  <a:tcPr marL="68580" marR="68580" marT="0" marB="0" anchor="ctr"/>
                </a:tc>
              </a:tr>
              <a:tr h="439018">
                <a:tc gridSpan="3">
                  <a:txBody>
                    <a:bodyPr/>
                    <a:lstStyle/>
                    <a:p>
                      <a:pPr indent="-152400" algn="ctr">
                        <a:lnSpc>
                          <a:spcPts val="1175"/>
                        </a:lnSpc>
                        <a:spcAft>
                          <a:spcPts val="0"/>
                        </a:spcAft>
                      </a:pPr>
                      <a:r>
                        <a:rPr lang="ru-RU" sz="1200" b="1" i="0" u="none" strike="noStrike" spc="0" dirty="0">
                          <a:solidFill>
                            <a:srgbClr val="000000"/>
                          </a:solidFill>
                          <a:latin typeface="+mn-lt"/>
                          <a:ea typeface="Arial Narrow"/>
                          <a:cs typeface="Arial Narrow"/>
                        </a:rPr>
                        <a:t>Марки усиливающего </a:t>
                      </a:r>
                      <a:r>
                        <a:rPr lang="ru-RU" sz="1200" b="1" i="0" u="none" strike="noStrike" spc="0" dirty="0" err="1">
                          <a:solidFill>
                            <a:srgbClr val="000000"/>
                          </a:solidFill>
                          <a:latin typeface="+mn-lt"/>
                          <a:ea typeface="Arial Narrow"/>
                          <a:cs typeface="Arial Narrow"/>
                        </a:rPr>
                        <a:t>техуглерода</a:t>
                      </a:r>
                      <a:endParaRPr lang="ru-RU" sz="800" dirty="0">
                        <a:latin typeface="+mn-lt"/>
                        <a:ea typeface="Tahoma"/>
                        <a:cs typeface="Tahoma"/>
                      </a:endParaRPr>
                    </a:p>
                  </a:txBody>
                  <a:tcPr marL="68580" marR="68580" marT="0" marB="0" anchor="ctr"/>
                </a:tc>
                <a:tc hMerge="1">
                  <a:txBody>
                    <a:bodyPr/>
                    <a:lstStyle/>
                    <a:p>
                      <a:endParaRPr lang="ru-RU"/>
                    </a:p>
                  </a:txBody>
                  <a:tcPr/>
                </a:tc>
                <a:tc hMerge="1">
                  <a:txBody>
                    <a:bodyPr/>
                    <a:lstStyle/>
                    <a:p>
                      <a:endParaRPr lang="ru-RU"/>
                    </a:p>
                  </a:txBody>
                  <a:tcPr/>
                </a:tc>
              </a:tr>
              <a:tr h="439018">
                <a:tc>
                  <a:txBody>
                    <a:bodyPr/>
                    <a:lstStyle/>
                    <a:p>
                      <a:pPr indent="-152400">
                        <a:lnSpc>
                          <a:spcPts val="1175"/>
                        </a:lnSpc>
                        <a:spcAft>
                          <a:spcPts val="0"/>
                        </a:spcAft>
                      </a:pPr>
                      <a:r>
                        <a:rPr lang="ru-RU" sz="1200" spc="0" dirty="0">
                          <a:solidFill>
                            <a:srgbClr val="000000"/>
                          </a:solidFill>
                          <a:latin typeface="+mn-lt"/>
                          <a:ea typeface="Tahoma"/>
                          <a:cs typeface="Tahoma"/>
                        </a:rPr>
                        <a:t>Серия </a:t>
                      </a:r>
                      <a:r>
                        <a:rPr lang="en-US" sz="1200" spc="0" dirty="0">
                          <a:solidFill>
                            <a:srgbClr val="000000"/>
                          </a:solidFill>
                          <a:latin typeface="+mn-lt"/>
                          <a:ea typeface="Tahoma"/>
                          <a:cs typeface="Tahoma"/>
                        </a:rPr>
                        <a:t>N</a:t>
                      </a:r>
                      <a:r>
                        <a:rPr lang="ru-RU" sz="1200" spc="0" dirty="0">
                          <a:solidFill>
                            <a:srgbClr val="000000"/>
                          </a:solidFill>
                          <a:latin typeface="+mn-lt"/>
                          <a:ea typeface="Tahoma"/>
                          <a:cs typeface="Tahoma"/>
                        </a:rPr>
                        <a:t>100: </a:t>
                      </a:r>
                      <a:r>
                        <a:rPr lang="en-US" sz="1200" spc="0" dirty="0">
                          <a:solidFill>
                            <a:srgbClr val="000000"/>
                          </a:solidFill>
                          <a:latin typeface="+mn-lt"/>
                          <a:ea typeface="Tahoma"/>
                          <a:cs typeface="Tahoma"/>
                        </a:rPr>
                        <a:t>N</a:t>
                      </a:r>
                      <a:r>
                        <a:rPr lang="ru-RU" sz="1200" spc="0" dirty="0">
                          <a:solidFill>
                            <a:srgbClr val="000000"/>
                          </a:solidFill>
                          <a:latin typeface="+mn-lt"/>
                          <a:ea typeface="Tahoma"/>
                          <a:cs typeface="Tahoma"/>
                        </a:rPr>
                        <a:t>110, </a:t>
                      </a:r>
                      <a:r>
                        <a:rPr lang="en-US" sz="1200" spc="0" dirty="0">
                          <a:solidFill>
                            <a:srgbClr val="000000"/>
                          </a:solidFill>
                          <a:latin typeface="+mn-lt"/>
                          <a:ea typeface="Tahoma"/>
                          <a:cs typeface="Tahoma"/>
                        </a:rPr>
                        <a:t>N</a:t>
                      </a:r>
                      <a:r>
                        <a:rPr lang="ru-RU" sz="1200" spc="0" dirty="0">
                          <a:solidFill>
                            <a:srgbClr val="000000"/>
                          </a:solidFill>
                          <a:latin typeface="+mn-lt"/>
                          <a:ea typeface="Tahoma"/>
                          <a:cs typeface="Tahoma"/>
                        </a:rPr>
                        <a:t>120, </a:t>
                      </a:r>
                      <a:r>
                        <a:rPr lang="en-US" sz="1200" spc="0" dirty="0">
                          <a:solidFill>
                            <a:srgbClr val="000000"/>
                          </a:solidFill>
                          <a:latin typeface="+mn-lt"/>
                          <a:ea typeface="Tahoma"/>
                          <a:cs typeface="Tahoma"/>
                        </a:rPr>
                        <a:t>N</a:t>
                      </a:r>
                      <a:r>
                        <a:rPr lang="ru-RU" sz="1200" spc="0" dirty="0">
                          <a:solidFill>
                            <a:srgbClr val="000000"/>
                          </a:solidFill>
                          <a:latin typeface="+mn-lt"/>
                          <a:ea typeface="Tahoma"/>
                          <a:cs typeface="Tahoma"/>
                        </a:rPr>
                        <a:t>121, </a:t>
                      </a:r>
                      <a:r>
                        <a:rPr lang="en-US" sz="1200" spc="0" dirty="0">
                          <a:solidFill>
                            <a:srgbClr val="000000"/>
                          </a:solidFill>
                          <a:latin typeface="+mn-lt"/>
                          <a:ea typeface="Tahoma"/>
                          <a:cs typeface="Tahoma"/>
                        </a:rPr>
                        <a:t>N</a:t>
                      </a:r>
                      <a:r>
                        <a:rPr lang="ru-RU" sz="1200" spc="0" dirty="0">
                          <a:solidFill>
                            <a:srgbClr val="000000"/>
                          </a:solidFill>
                          <a:latin typeface="+mn-lt"/>
                          <a:ea typeface="Tahoma"/>
                          <a:cs typeface="Tahoma"/>
                        </a:rPr>
                        <a:t>134</a:t>
                      </a:r>
                      <a:endParaRPr lang="ru-RU" sz="800" dirty="0">
                        <a:latin typeface="+mn-lt"/>
                        <a:ea typeface="Tahoma"/>
                        <a:cs typeface="Tahoma"/>
                      </a:endParaRPr>
                    </a:p>
                  </a:txBody>
                  <a:tcPr marL="68580" marR="68580" marT="0" marB="0"/>
                </a:tc>
                <a:tc>
                  <a:txBody>
                    <a:bodyPr/>
                    <a:lstStyle/>
                    <a:p>
                      <a:pPr indent="-152400">
                        <a:lnSpc>
                          <a:spcPts val="1175"/>
                        </a:lnSpc>
                        <a:spcAft>
                          <a:spcPts val="0"/>
                        </a:spcAft>
                      </a:pPr>
                      <a:r>
                        <a:rPr lang="en-US" sz="1200" spc="0">
                          <a:solidFill>
                            <a:srgbClr val="000000"/>
                          </a:solidFill>
                          <a:latin typeface="+mn-lt"/>
                          <a:ea typeface="Tahoma"/>
                          <a:cs typeface="Tahoma"/>
                        </a:rPr>
                        <a:t>SAF </a:t>
                      </a:r>
                      <a:r>
                        <a:rPr lang="ru-RU" sz="1200" spc="0">
                          <a:solidFill>
                            <a:srgbClr val="000000"/>
                          </a:solidFill>
                          <a:latin typeface="+mn-lt"/>
                          <a:ea typeface="Tahoma"/>
                          <a:cs typeface="Tahoma"/>
                        </a:rPr>
                        <a:t>(сверх высокоизносоустойчивый печной)</a:t>
                      </a:r>
                      <a:endParaRPr lang="ru-RU" sz="800">
                        <a:latin typeface="+mn-lt"/>
                        <a:ea typeface="Tahoma"/>
                        <a:cs typeface="Tahoma"/>
                      </a:endParaRPr>
                    </a:p>
                  </a:txBody>
                  <a:tcPr marL="68580" marR="68580" marT="0" marB="0"/>
                </a:tc>
                <a:tc>
                  <a:txBody>
                    <a:bodyPr/>
                    <a:lstStyle/>
                    <a:p>
                      <a:pPr indent="-152400">
                        <a:lnSpc>
                          <a:spcPts val="1175"/>
                        </a:lnSpc>
                        <a:spcAft>
                          <a:spcPts val="0"/>
                        </a:spcAft>
                      </a:pPr>
                      <a:r>
                        <a:rPr lang="ru-RU" sz="1200" spc="0">
                          <a:solidFill>
                            <a:srgbClr val="000000"/>
                          </a:solidFill>
                          <a:latin typeface="+mn-lt"/>
                          <a:ea typeface="Tahoma"/>
                          <a:cs typeface="Tahoma"/>
                        </a:rPr>
                        <a:t>ПМ-130</a:t>
                      </a:r>
                      <a:endParaRPr lang="ru-RU" sz="800">
                        <a:latin typeface="+mn-lt"/>
                        <a:ea typeface="Tahoma"/>
                        <a:cs typeface="Tahoma"/>
                      </a:endParaRPr>
                    </a:p>
                  </a:txBody>
                  <a:tcPr marL="68580" marR="68580" marT="0" marB="0"/>
                </a:tc>
              </a:tr>
              <a:tr h="439018">
                <a:tc>
                  <a:txBody>
                    <a:bodyPr/>
                    <a:lstStyle/>
                    <a:p>
                      <a:pPr indent="-152400">
                        <a:lnSpc>
                          <a:spcPts val="1175"/>
                        </a:lnSpc>
                        <a:spcAft>
                          <a:spcPts val="0"/>
                        </a:spcAft>
                      </a:pPr>
                      <a:r>
                        <a:rPr lang="ru-RU" sz="1200" spc="0" dirty="0">
                          <a:solidFill>
                            <a:srgbClr val="000000"/>
                          </a:solidFill>
                          <a:latin typeface="+mn-lt"/>
                          <a:ea typeface="Tahoma"/>
                          <a:cs typeface="Tahoma"/>
                        </a:rPr>
                        <a:t>Серия </a:t>
                      </a:r>
                      <a:r>
                        <a:rPr lang="en-US" sz="1200" spc="0" dirty="0">
                          <a:solidFill>
                            <a:srgbClr val="000000"/>
                          </a:solidFill>
                          <a:latin typeface="+mn-lt"/>
                          <a:ea typeface="Tahoma"/>
                          <a:cs typeface="Tahoma"/>
                        </a:rPr>
                        <a:t>N</a:t>
                      </a:r>
                      <a:r>
                        <a:rPr lang="ru-RU" sz="1200" spc="0" dirty="0">
                          <a:solidFill>
                            <a:srgbClr val="000000"/>
                          </a:solidFill>
                          <a:latin typeface="+mn-lt"/>
                          <a:ea typeface="Tahoma"/>
                          <a:cs typeface="Tahoma"/>
                        </a:rPr>
                        <a:t>200: </a:t>
                      </a:r>
                      <a:r>
                        <a:rPr lang="en-US" sz="1200" spc="0" dirty="0">
                          <a:solidFill>
                            <a:srgbClr val="000000"/>
                          </a:solidFill>
                          <a:latin typeface="+mn-lt"/>
                          <a:ea typeface="Tahoma"/>
                          <a:cs typeface="Tahoma"/>
                        </a:rPr>
                        <a:t>N</a:t>
                      </a:r>
                      <a:r>
                        <a:rPr lang="ru-RU" sz="1200" spc="0" dirty="0">
                          <a:solidFill>
                            <a:srgbClr val="000000"/>
                          </a:solidFill>
                          <a:latin typeface="+mn-lt"/>
                          <a:ea typeface="Tahoma"/>
                          <a:cs typeface="Tahoma"/>
                        </a:rPr>
                        <a:t>220, </a:t>
                      </a:r>
                      <a:r>
                        <a:rPr lang="en-US" sz="1200" spc="0" dirty="0">
                          <a:solidFill>
                            <a:srgbClr val="000000"/>
                          </a:solidFill>
                          <a:latin typeface="+mn-lt"/>
                          <a:ea typeface="Tahoma"/>
                          <a:cs typeface="Tahoma"/>
                        </a:rPr>
                        <a:t>N</a:t>
                      </a:r>
                      <a:r>
                        <a:rPr lang="ru-RU" sz="1200" spc="0" dirty="0">
                          <a:solidFill>
                            <a:srgbClr val="000000"/>
                          </a:solidFill>
                          <a:latin typeface="+mn-lt"/>
                          <a:ea typeface="Tahoma"/>
                          <a:cs typeface="Tahoma"/>
                        </a:rPr>
                        <a:t>231, </a:t>
                      </a:r>
                      <a:r>
                        <a:rPr lang="en-US" sz="1200" spc="0" dirty="0">
                          <a:solidFill>
                            <a:srgbClr val="000000"/>
                          </a:solidFill>
                          <a:latin typeface="+mn-lt"/>
                          <a:ea typeface="Tahoma"/>
                          <a:cs typeface="Tahoma"/>
                        </a:rPr>
                        <a:t>N</a:t>
                      </a:r>
                      <a:r>
                        <a:rPr lang="ru-RU" sz="1200" spc="0" dirty="0">
                          <a:solidFill>
                            <a:srgbClr val="000000"/>
                          </a:solidFill>
                          <a:latin typeface="+mn-lt"/>
                          <a:ea typeface="Tahoma"/>
                          <a:cs typeface="Tahoma"/>
                        </a:rPr>
                        <a:t>234, </a:t>
                      </a:r>
                      <a:r>
                        <a:rPr lang="en-US" sz="1200" spc="0" dirty="0">
                          <a:solidFill>
                            <a:srgbClr val="000000"/>
                          </a:solidFill>
                          <a:latin typeface="+mn-lt"/>
                          <a:ea typeface="Tahoma"/>
                          <a:cs typeface="Tahoma"/>
                        </a:rPr>
                        <a:t>N</a:t>
                      </a:r>
                      <a:r>
                        <a:rPr lang="ru-RU" sz="1200" spc="0" dirty="0">
                          <a:solidFill>
                            <a:srgbClr val="000000"/>
                          </a:solidFill>
                          <a:latin typeface="+mn-lt"/>
                          <a:ea typeface="Tahoma"/>
                          <a:cs typeface="Tahoma"/>
                        </a:rPr>
                        <a:t>299</a:t>
                      </a:r>
                      <a:endParaRPr lang="ru-RU" sz="800" dirty="0">
                        <a:latin typeface="+mn-lt"/>
                        <a:ea typeface="Tahoma"/>
                        <a:cs typeface="Tahoma"/>
                      </a:endParaRPr>
                    </a:p>
                  </a:txBody>
                  <a:tcPr marL="68580" marR="68580" marT="0" marB="0"/>
                </a:tc>
                <a:tc>
                  <a:txBody>
                    <a:bodyPr/>
                    <a:lstStyle/>
                    <a:p>
                      <a:pPr indent="-152400">
                        <a:lnSpc>
                          <a:spcPts val="1175"/>
                        </a:lnSpc>
                        <a:spcAft>
                          <a:spcPts val="0"/>
                        </a:spcAft>
                      </a:pPr>
                      <a:r>
                        <a:rPr lang="en-US" sz="1200" spc="0" dirty="0">
                          <a:solidFill>
                            <a:srgbClr val="000000"/>
                          </a:solidFill>
                          <a:latin typeface="+mn-lt"/>
                          <a:ea typeface="Tahoma"/>
                          <a:cs typeface="Tahoma"/>
                        </a:rPr>
                        <a:t>ISAF </a:t>
                      </a:r>
                      <a:r>
                        <a:rPr lang="ru-RU" sz="1200" spc="0" dirty="0">
                          <a:solidFill>
                            <a:srgbClr val="000000"/>
                          </a:solidFill>
                          <a:latin typeface="+mn-lt"/>
                          <a:ea typeface="Tahoma"/>
                          <a:cs typeface="Tahoma"/>
                        </a:rPr>
                        <a:t>(промежуточный сверх </a:t>
                      </a:r>
                      <a:r>
                        <a:rPr lang="ru-RU" sz="1200" spc="0" dirty="0" err="1">
                          <a:solidFill>
                            <a:srgbClr val="000000"/>
                          </a:solidFill>
                          <a:latin typeface="+mn-lt"/>
                          <a:ea typeface="Tahoma"/>
                          <a:cs typeface="Tahoma"/>
                        </a:rPr>
                        <a:t>высокоизносоустойчивый</a:t>
                      </a:r>
                      <a:r>
                        <a:rPr lang="ru-RU" sz="1200" spc="0" dirty="0">
                          <a:solidFill>
                            <a:srgbClr val="000000"/>
                          </a:solidFill>
                          <a:latin typeface="+mn-lt"/>
                          <a:ea typeface="Tahoma"/>
                          <a:cs typeface="Tahoma"/>
                        </a:rPr>
                        <a:t>)</a:t>
                      </a:r>
                      <a:endParaRPr lang="ru-RU" sz="800" dirty="0">
                        <a:latin typeface="+mn-lt"/>
                        <a:ea typeface="Tahoma"/>
                        <a:cs typeface="Tahoma"/>
                      </a:endParaRPr>
                    </a:p>
                  </a:txBody>
                  <a:tcPr marL="68580" marR="68580" marT="0" marB="0"/>
                </a:tc>
                <a:tc>
                  <a:txBody>
                    <a:bodyPr/>
                    <a:lstStyle/>
                    <a:p>
                      <a:pPr indent="-152400">
                        <a:lnSpc>
                          <a:spcPts val="1175"/>
                        </a:lnSpc>
                        <a:spcAft>
                          <a:spcPts val="0"/>
                        </a:spcAft>
                      </a:pPr>
                      <a:r>
                        <a:rPr lang="ru-RU" sz="1200" spc="0">
                          <a:solidFill>
                            <a:srgbClr val="000000"/>
                          </a:solidFill>
                          <a:latin typeface="+mn-lt"/>
                          <a:ea typeface="Tahoma"/>
                          <a:cs typeface="Tahoma"/>
                        </a:rPr>
                        <a:t>ПМ-100, ПМ-105, </a:t>
                      </a:r>
                      <a:r>
                        <a:rPr lang="ru-RU" sz="1200">
                          <a:latin typeface="+mn-lt"/>
                          <a:ea typeface="Tahoma"/>
                          <a:cs typeface="Tahoma"/>
                        </a:rPr>
                        <a:t>ПМ-100</a:t>
                      </a:r>
                      <a:r>
                        <a:rPr lang="en-US" sz="1200">
                          <a:latin typeface="+mn-lt"/>
                          <a:ea typeface="Tahoma"/>
                          <a:cs typeface="Tahoma"/>
                        </a:rPr>
                        <a:t>B</a:t>
                      </a:r>
                      <a:r>
                        <a:rPr lang="ru-RU" sz="1200">
                          <a:latin typeface="+mn-lt"/>
                          <a:ea typeface="Tahoma"/>
                          <a:cs typeface="Tahoma"/>
                        </a:rPr>
                        <a:t>, </a:t>
                      </a:r>
                      <a:r>
                        <a:rPr lang="ru-RU" sz="1200" spc="0">
                          <a:solidFill>
                            <a:srgbClr val="000000"/>
                          </a:solidFill>
                          <a:latin typeface="+mn-lt"/>
                          <a:ea typeface="Tahoma"/>
                          <a:cs typeface="Tahoma"/>
                        </a:rPr>
                        <a:t>ПМ-100Н</a:t>
                      </a:r>
                      <a:endParaRPr lang="ru-RU" sz="800">
                        <a:latin typeface="+mn-lt"/>
                        <a:ea typeface="Tahoma"/>
                        <a:cs typeface="Tahoma"/>
                      </a:endParaRPr>
                    </a:p>
                  </a:txBody>
                  <a:tcPr marL="68580" marR="68580" marT="0" marB="0"/>
                </a:tc>
              </a:tr>
              <a:tr h="439018">
                <a:tc>
                  <a:txBody>
                    <a:bodyPr/>
                    <a:lstStyle/>
                    <a:p>
                      <a:pPr indent="-152400">
                        <a:lnSpc>
                          <a:spcPts val="1175"/>
                        </a:lnSpc>
                        <a:spcAft>
                          <a:spcPts val="0"/>
                        </a:spcAft>
                      </a:pPr>
                      <a:r>
                        <a:rPr lang="ru-RU" sz="1200" spc="0">
                          <a:solidFill>
                            <a:srgbClr val="000000"/>
                          </a:solidFill>
                          <a:latin typeface="+mn-lt"/>
                          <a:ea typeface="Tahoma"/>
                          <a:cs typeface="Tahoma"/>
                        </a:rPr>
                        <a:t>Серия </a:t>
                      </a:r>
                      <a:r>
                        <a:rPr lang="en-US" sz="1200" spc="0">
                          <a:solidFill>
                            <a:srgbClr val="000000"/>
                          </a:solidFill>
                          <a:latin typeface="+mn-lt"/>
                          <a:ea typeface="Tahoma"/>
                          <a:cs typeface="Tahoma"/>
                        </a:rPr>
                        <a:t>N</a:t>
                      </a:r>
                      <a:r>
                        <a:rPr lang="ru-RU" sz="1200" spc="0">
                          <a:solidFill>
                            <a:srgbClr val="000000"/>
                          </a:solidFill>
                          <a:latin typeface="+mn-lt"/>
                          <a:ea typeface="Tahoma"/>
                          <a:cs typeface="Tahoma"/>
                        </a:rPr>
                        <a:t>300: </a:t>
                      </a:r>
                      <a:r>
                        <a:rPr lang="en-US" sz="1200" spc="0">
                          <a:solidFill>
                            <a:srgbClr val="000000"/>
                          </a:solidFill>
                          <a:latin typeface="+mn-lt"/>
                          <a:ea typeface="Tahoma"/>
                          <a:cs typeface="Tahoma"/>
                        </a:rPr>
                        <a:t>N</a:t>
                      </a:r>
                      <a:r>
                        <a:rPr lang="ru-RU" sz="1200" spc="0">
                          <a:solidFill>
                            <a:srgbClr val="000000"/>
                          </a:solidFill>
                          <a:latin typeface="+mn-lt"/>
                          <a:ea typeface="Tahoma"/>
                          <a:cs typeface="Tahoma"/>
                        </a:rPr>
                        <a:t>326, </a:t>
                      </a:r>
                      <a:r>
                        <a:rPr lang="en-US" sz="1200" spc="0">
                          <a:solidFill>
                            <a:srgbClr val="000000"/>
                          </a:solidFill>
                          <a:latin typeface="+mn-lt"/>
                          <a:ea typeface="Tahoma"/>
                          <a:cs typeface="Tahoma"/>
                        </a:rPr>
                        <a:t>N</a:t>
                      </a:r>
                      <a:r>
                        <a:rPr lang="ru-RU" sz="1200" spc="0">
                          <a:solidFill>
                            <a:srgbClr val="000000"/>
                          </a:solidFill>
                          <a:latin typeface="+mn-lt"/>
                          <a:ea typeface="Tahoma"/>
                          <a:cs typeface="Tahoma"/>
                        </a:rPr>
                        <a:t>330, </a:t>
                      </a:r>
                      <a:r>
                        <a:rPr lang="en-US" sz="1200" spc="0">
                          <a:solidFill>
                            <a:srgbClr val="000000"/>
                          </a:solidFill>
                          <a:latin typeface="+mn-lt"/>
                          <a:ea typeface="Tahoma"/>
                          <a:cs typeface="Tahoma"/>
                        </a:rPr>
                        <a:t>N</a:t>
                      </a:r>
                      <a:r>
                        <a:rPr lang="ru-RU" sz="1200" spc="0">
                          <a:solidFill>
                            <a:srgbClr val="000000"/>
                          </a:solidFill>
                          <a:latin typeface="+mn-lt"/>
                          <a:ea typeface="Tahoma"/>
                          <a:cs typeface="Tahoma"/>
                        </a:rPr>
                        <a:t>339, </a:t>
                      </a:r>
                      <a:r>
                        <a:rPr lang="en-US" sz="1200" spc="0">
                          <a:solidFill>
                            <a:srgbClr val="000000"/>
                          </a:solidFill>
                          <a:latin typeface="+mn-lt"/>
                          <a:ea typeface="Tahoma"/>
                          <a:cs typeface="Tahoma"/>
                        </a:rPr>
                        <a:t>N</a:t>
                      </a:r>
                      <a:r>
                        <a:rPr lang="ru-RU" sz="1200" spc="0">
                          <a:solidFill>
                            <a:srgbClr val="000000"/>
                          </a:solidFill>
                          <a:latin typeface="+mn-lt"/>
                          <a:ea typeface="Tahoma"/>
                          <a:cs typeface="Tahoma"/>
                        </a:rPr>
                        <a:t>343, </a:t>
                      </a:r>
                      <a:r>
                        <a:rPr lang="en-US" sz="1200" spc="0">
                          <a:solidFill>
                            <a:srgbClr val="000000"/>
                          </a:solidFill>
                          <a:latin typeface="+mn-lt"/>
                          <a:ea typeface="Tahoma"/>
                          <a:cs typeface="Tahoma"/>
                        </a:rPr>
                        <a:t>N</a:t>
                      </a:r>
                      <a:r>
                        <a:rPr lang="ru-RU" sz="1200" spc="0">
                          <a:solidFill>
                            <a:srgbClr val="000000"/>
                          </a:solidFill>
                          <a:latin typeface="+mn-lt"/>
                          <a:ea typeface="Tahoma"/>
                          <a:cs typeface="Tahoma"/>
                        </a:rPr>
                        <a:t>351, </a:t>
                      </a:r>
                      <a:r>
                        <a:rPr lang="en-US" sz="1200" spc="0">
                          <a:solidFill>
                            <a:srgbClr val="000000"/>
                          </a:solidFill>
                          <a:latin typeface="+mn-lt"/>
                          <a:ea typeface="Tahoma"/>
                          <a:cs typeface="Tahoma"/>
                        </a:rPr>
                        <a:t>N</a:t>
                      </a:r>
                      <a:r>
                        <a:rPr lang="ru-RU" sz="1200" spc="0">
                          <a:solidFill>
                            <a:srgbClr val="000000"/>
                          </a:solidFill>
                          <a:latin typeface="+mn-lt"/>
                          <a:ea typeface="Tahoma"/>
                          <a:cs typeface="Tahoma"/>
                        </a:rPr>
                        <a:t>358</a:t>
                      </a:r>
                      <a:endParaRPr lang="ru-RU" sz="800">
                        <a:latin typeface="+mn-lt"/>
                        <a:ea typeface="Tahoma"/>
                        <a:cs typeface="Tahoma"/>
                      </a:endParaRPr>
                    </a:p>
                  </a:txBody>
                  <a:tcPr marL="68580" marR="68580" marT="0" marB="0"/>
                </a:tc>
                <a:tc>
                  <a:txBody>
                    <a:bodyPr/>
                    <a:lstStyle/>
                    <a:p>
                      <a:pPr indent="-152400" algn="just">
                        <a:lnSpc>
                          <a:spcPts val="1175"/>
                        </a:lnSpc>
                        <a:spcAft>
                          <a:spcPts val="0"/>
                        </a:spcAft>
                      </a:pPr>
                      <a:r>
                        <a:rPr lang="en-US" sz="1200" spc="0">
                          <a:solidFill>
                            <a:srgbClr val="000000"/>
                          </a:solidFill>
                          <a:latin typeface="+mn-lt"/>
                          <a:ea typeface="Tahoma"/>
                          <a:cs typeface="Tahoma"/>
                        </a:rPr>
                        <a:t>HAF </a:t>
                      </a:r>
                      <a:r>
                        <a:rPr lang="ru-RU" sz="1200" spc="0">
                          <a:solidFill>
                            <a:srgbClr val="000000"/>
                          </a:solidFill>
                          <a:latin typeface="+mn-lt"/>
                          <a:ea typeface="Tahoma"/>
                          <a:cs typeface="Tahoma"/>
                        </a:rPr>
                        <a:t>(высокоизносоустойчивый)</a:t>
                      </a:r>
                      <a:endParaRPr lang="ru-RU" sz="800">
                        <a:latin typeface="+mn-lt"/>
                        <a:ea typeface="Tahoma"/>
                        <a:cs typeface="Tahoma"/>
                      </a:endParaRPr>
                    </a:p>
                  </a:txBody>
                  <a:tcPr marL="68580" marR="68580" marT="0" marB="0"/>
                </a:tc>
                <a:tc>
                  <a:txBody>
                    <a:bodyPr/>
                    <a:lstStyle/>
                    <a:p>
                      <a:pPr indent="-152400">
                        <a:lnSpc>
                          <a:spcPts val="1175"/>
                        </a:lnSpc>
                        <a:spcAft>
                          <a:spcPts val="0"/>
                        </a:spcAft>
                      </a:pPr>
                      <a:r>
                        <a:rPr lang="ru-RU" sz="1200" spc="0">
                          <a:solidFill>
                            <a:srgbClr val="000000"/>
                          </a:solidFill>
                          <a:latin typeface="+mn-lt"/>
                          <a:ea typeface="Tahoma"/>
                          <a:cs typeface="Tahoma"/>
                        </a:rPr>
                        <a:t>ПМ-75, ПМ-75Н, ПМ-75В</a:t>
                      </a:r>
                      <a:endParaRPr lang="ru-RU" sz="800">
                        <a:latin typeface="+mn-lt"/>
                        <a:ea typeface="Tahoma"/>
                        <a:cs typeface="Tahoma"/>
                      </a:endParaRPr>
                    </a:p>
                  </a:txBody>
                  <a:tcPr marL="68580" marR="68580" marT="0" marB="0"/>
                </a:tc>
              </a:tr>
              <a:tr h="439018">
                <a:tc gridSpan="3">
                  <a:txBody>
                    <a:bodyPr/>
                    <a:lstStyle/>
                    <a:p>
                      <a:pPr indent="-152400" algn="ctr">
                        <a:lnSpc>
                          <a:spcPts val="1175"/>
                        </a:lnSpc>
                        <a:spcAft>
                          <a:spcPts val="0"/>
                        </a:spcAft>
                      </a:pPr>
                      <a:r>
                        <a:rPr lang="ru-RU" sz="1200" b="1" i="0" u="none" strike="noStrike" spc="0" dirty="0">
                          <a:solidFill>
                            <a:srgbClr val="000000"/>
                          </a:solidFill>
                          <a:latin typeface="+mn-lt"/>
                          <a:ea typeface="Arial Narrow"/>
                          <a:cs typeface="Arial Narrow"/>
                        </a:rPr>
                        <a:t>Марки </a:t>
                      </a:r>
                      <a:r>
                        <a:rPr lang="ru-RU" sz="1200" b="1" i="0" u="none" strike="noStrike" spc="0" dirty="0" err="1">
                          <a:solidFill>
                            <a:srgbClr val="000000"/>
                          </a:solidFill>
                          <a:latin typeface="+mn-lt"/>
                          <a:ea typeface="Arial Narrow"/>
                          <a:cs typeface="Arial Narrow"/>
                        </a:rPr>
                        <a:t>полуусиливающего</a:t>
                      </a:r>
                      <a:r>
                        <a:rPr lang="ru-RU" sz="1200" b="1" i="0" u="none" strike="noStrike" spc="0" dirty="0">
                          <a:solidFill>
                            <a:srgbClr val="000000"/>
                          </a:solidFill>
                          <a:latin typeface="+mn-lt"/>
                          <a:ea typeface="Arial Narrow"/>
                          <a:cs typeface="Arial Narrow"/>
                        </a:rPr>
                        <a:t> </a:t>
                      </a:r>
                      <a:r>
                        <a:rPr lang="ru-RU" sz="1200" b="1" i="0" u="none" strike="noStrike" spc="0" dirty="0" err="1">
                          <a:solidFill>
                            <a:srgbClr val="000000"/>
                          </a:solidFill>
                          <a:latin typeface="+mn-lt"/>
                          <a:ea typeface="Arial Narrow"/>
                          <a:cs typeface="Arial Narrow"/>
                        </a:rPr>
                        <a:t>техуглерода</a:t>
                      </a:r>
                      <a:endParaRPr lang="ru-RU" sz="800" dirty="0">
                        <a:latin typeface="+mn-lt"/>
                        <a:ea typeface="Tahoma"/>
                        <a:cs typeface="Tahoma"/>
                      </a:endParaRPr>
                    </a:p>
                  </a:txBody>
                  <a:tcPr marL="68580" marR="68580" marT="0" marB="0" anchor="ctr"/>
                </a:tc>
                <a:tc hMerge="1">
                  <a:txBody>
                    <a:bodyPr/>
                    <a:lstStyle/>
                    <a:p>
                      <a:endParaRPr lang="ru-RU"/>
                    </a:p>
                  </a:txBody>
                  <a:tcPr/>
                </a:tc>
                <a:tc hMerge="1">
                  <a:txBody>
                    <a:bodyPr/>
                    <a:lstStyle/>
                    <a:p>
                      <a:endParaRPr lang="ru-RU"/>
                    </a:p>
                  </a:txBody>
                  <a:tcPr/>
                </a:tc>
              </a:tr>
              <a:tr h="439018">
                <a:tc>
                  <a:txBody>
                    <a:bodyPr/>
                    <a:lstStyle/>
                    <a:p>
                      <a:pPr indent="-152400">
                        <a:lnSpc>
                          <a:spcPts val="1175"/>
                        </a:lnSpc>
                        <a:spcAft>
                          <a:spcPts val="0"/>
                        </a:spcAft>
                      </a:pPr>
                      <a:r>
                        <a:rPr lang="ru-RU" sz="1200" spc="0">
                          <a:solidFill>
                            <a:srgbClr val="000000"/>
                          </a:solidFill>
                          <a:latin typeface="+mn-lt"/>
                          <a:ea typeface="Tahoma"/>
                          <a:cs typeface="Tahoma"/>
                        </a:rPr>
                        <a:t>Серия </a:t>
                      </a:r>
                      <a:r>
                        <a:rPr lang="en-US" sz="1200" spc="0">
                          <a:solidFill>
                            <a:srgbClr val="000000"/>
                          </a:solidFill>
                          <a:latin typeface="+mn-lt"/>
                          <a:ea typeface="Tahoma"/>
                          <a:cs typeface="Tahoma"/>
                        </a:rPr>
                        <a:t>N500</a:t>
                      </a:r>
                      <a:r>
                        <a:rPr lang="ru-RU" sz="1200" spc="0">
                          <a:solidFill>
                            <a:srgbClr val="000000"/>
                          </a:solidFill>
                          <a:latin typeface="+mn-lt"/>
                          <a:ea typeface="Tahoma"/>
                          <a:cs typeface="Tahoma"/>
                        </a:rPr>
                        <a:t>:</a:t>
                      </a:r>
                      <a:r>
                        <a:rPr lang="en-US" sz="1200" spc="0">
                          <a:solidFill>
                            <a:srgbClr val="000000"/>
                          </a:solidFill>
                          <a:latin typeface="+mn-lt"/>
                          <a:ea typeface="Tahoma"/>
                          <a:cs typeface="Tahoma"/>
                        </a:rPr>
                        <a:t> N539, N</a:t>
                      </a:r>
                      <a:r>
                        <a:rPr lang="ru-RU" sz="1200" spc="0">
                          <a:solidFill>
                            <a:srgbClr val="000000"/>
                          </a:solidFill>
                          <a:latin typeface="+mn-lt"/>
                          <a:ea typeface="Tahoma"/>
                          <a:cs typeface="Tahoma"/>
                        </a:rPr>
                        <a:t>550</a:t>
                      </a:r>
                      <a:endParaRPr lang="ru-RU" sz="800">
                        <a:latin typeface="+mn-lt"/>
                        <a:ea typeface="Tahoma"/>
                        <a:cs typeface="Tahoma"/>
                      </a:endParaRPr>
                    </a:p>
                  </a:txBody>
                  <a:tcPr marL="68580" marR="68580" marT="0" marB="0"/>
                </a:tc>
                <a:tc>
                  <a:txBody>
                    <a:bodyPr/>
                    <a:lstStyle/>
                    <a:p>
                      <a:pPr indent="-152400" algn="just">
                        <a:lnSpc>
                          <a:spcPts val="1175"/>
                        </a:lnSpc>
                        <a:spcAft>
                          <a:spcPts val="0"/>
                        </a:spcAft>
                      </a:pPr>
                      <a:r>
                        <a:rPr lang="en-US" sz="1200" spc="0" dirty="0">
                          <a:solidFill>
                            <a:srgbClr val="000000"/>
                          </a:solidFill>
                          <a:latin typeface="+mn-lt"/>
                          <a:ea typeface="Tahoma"/>
                          <a:cs typeface="Tahoma"/>
                        </a:rPr>
                        <a:t>FIF </a:t>
                      </a:r>
                      <a:r>
                        <a:rPr lang="ru-RU" sz="1200" spc="0" dirty="0">
                          <a:solidFill>
                            <a:srgbClr val="000000"/>
                          </a:solidFill>
                          <a:latin typeface="+mn-lt"/>
                          <a:ea typeface="Tahoma"/>
                          <a:cs typeface="Tahoma"/>
                        </a:rPr>
                        <a:t>(</a:t>
                      </a:r>
                      <a:r>
                        <a:rPr lang="ru-RU" sz="1200" spc="0" dirty="0" err="1">
                          <a:solidFill>
                            <a:srgbClr val="000000"/>
                          </a:solidFill>
                          <a:latin typeface="+mn-lt"/>
                          <a:ea typeface="Tahoma"/>
                          <a:cs typeface="Tahoma"/>
                        </a:rPr>
                        <a:t>высокоэкструзивный</a:t>
                      </a:r>
                      <a:r>
                        <a:rPr lang="ru-RU" sz="1200" spc="0" dirty="0">
                          <a:solidFill>
                            <a:srgbClr val="000000"/>
                          </a:solidFill>
                          <a:latin typeface="+mn-lt"/>
                          <a:ea typeface="Tahoma"/>
                          <a:cs typeface="Tahoma"/>
                        </a:rPr>
                        <a:t> печной)</a:t>
                      </a:r>
                      <a:endParaRPr lang="ru-RU" sz="800" dirty="0">
                        <a:latin typeface="+mn-lt"/>
                        <a:ea typeface="Tahoma"/>
                        <a:cs typeface="Tahoma"/>
                      </a:endParaRPr>
                    </a:p>
                  </a:txBody>
                  <a:tcPr marL="68580" marR="68580" marT="0" marB="0"/>
                </a:tc>
                <a:tc>
                  <a:txBody>
                    <a:bodyPr/>
                    <a:lstStyle/>
                    <a:p>
                      <a:pPr indent="-152400">
                        <a:lnSpc>
                          <a:spcPts val="1175"/>
                        </a:lnSpc>
                        <a:spcAft>
                          <a:spcPts val="0"/>
                        </a:spcAft>
                      </a:pPr>
                      <a:r>
                        <a:rPr lang="ru-RU" sz="1200" spc="0">
                          <a:solidFill>
                            <a:srgbClr val="000000"/>
                          </a:solidFill>
                          <a:latin typeface="+mn-lt"/>
                          <a:ea typeface="Tahoma"/>
                          <a:cs typeface="Tahoma"/>
                        </a:rPr>
                        <a:t>ПМ-50</a:t>
                      </a:r>
                      <a:endParaRPr lang="ru-RU" sz="800">
                        <a:latin typeface="+mn-lt"/>
                        <a:ea typeface="Tahoma"/>
                        <a:cs typeface="Tahoma"/>
                      </a:endParaRPr>
                    </a:p>
                  </a:txBody>
                  <a:tcPr marL="68580" marR="68580" marT="0" marB="0"/>
                </a:tc>
              </a:tr>
              <a:tr h="439018">
                <a:tc>
                  <a:txBody>
                    <a:bodyPr/>
                    <a:lstStyle/>
                    <a:p>
                      <a:pPr indent="-152400">
                        <a:lnSpc>
                          <a:spcPts val="1175"/>
                        </a:lnSpc>
                        <a:spcAft>
                          <a:spcPts val="0"/>
                        </a:spcAft>
                      </a:pPr>
                      <a:r>
                        <a:rPr lang="ru-RU" sz="1200" spc="0">
                          <a:solidFill>
                            <a:srgbClr val="000000"/>
                          </a:solidFill>
                          <a:latin typeface="+mn-lt"/>
                          <a:ea typeface="Tahoma"/>
                          <a:cs typeface="Tahoma"/>
                        </a:rPr>
                        <a:t>Серия </a:t>
                      </a:r>
                      <a:r>
                        <a:rPr lang="en-US" sz="1200" spc="0">
                          <a:solidFill>
                            <a:srgbClr val="000000"/>
                          </a:solidFill>
                          <a:latin typeface="+mn-lt"/>
                          <a:ea typeface="Tahoma"/>
                          <a:cs typeface="Tahoma"/>
                        </a:rPr>
                        <a:t>N600: N650, N660, N683</a:t>
                      </a:r>
                      <a:endParaRPr lang="ru-RU" sz="800">
                        <a:latin typeface="+mn-lt"/>
                        <a:ea typeface="Tahoma"/>
                        <a:cs typeface="Tahoma"/>
                      </a:endParaRPr>
                    </a:p>
                  </a:txBody>
                  <a:tcPr marL="68580" marR="68580" marT="0" marB="0"/>
                </a:tc>
                <a:tc>
                  <a:txBody>
                    <a:bodyPr/>
                    <a:lstStyle/>
                    <a:p>
                      <a:pPr indent="-152400" algn="just">
                        <a:lnSpc>
                          <a:spcPts val="1175"/>
                        </a:lnSpc>
                        <a:spcAft>
                          <a:spcPts val="0"/>
                        </a:spcAft>
                      </a:pPr>
                      <a:r>
                        <a:rPr lang="en-US" sz="1200" spc="0" dirty="0">
                          <a:solidFill>
                            <a:srgbClr val="000000"/>
                          </a:solidFill>
                          <a:latin typeface="+mn-lt"/>
                          <a:ea typeface="Tahoma"/>
                          <a:cs typeface="Tahoma"/>
                        </a:rPr>
                        <a:t>GPF </a:t>
                      </a:r>
                      <a:r>
                        <a:rPr lang="ru-RU" sz="1200" spc="0" dirty="0">
                          <a:solidFill>
                            <a:srgbClr val="000000"/>
                          </a:solidFill>
                          <a:latin typeface="+mn-lt"/>
                          <a:ea typeface="Tahoma"/>
                          <a:cs typeface="Tahoma"/>
                        </a:rPr>
                        <a:t>(общего назначения печной)</a:t>
                      </a:r>
                      <a:endParaRPr lang="ru-RU" sz="800" dirty="0">
                        <a:latin typeface="+mn-lt"/>
                        <a:ea typeface="Tahoma"/>
                        <a:cs typeface="Tahoma"/>
                      </a:endParaRPr>
                    </a:p>
                  </a:txBody>
                  <a:tcPr marL="68580" marR="68580" marT="0" marB="0"/>
                </a:tc>
                <a:tc>
                  <a:txBody>
                    <a:bodyPr/>
                    <a:lstStyle/>
                    <a:p>
                      <a:pPr indent="-152400">
                        <a:lnSpc>
                          <a:spcPts val="1175"/>
                        </a:lnSpc>
                        <a:spcAft>
                          <a:spcPts val="0"/>
                        </a:spcAft>
                      </a:pPr>
                      <a:r>
                        <a:rPr lang="ru-RU" sz="1200">
                          <a:latin typeface="+mn-lt"/>
                          <a:ea typeface="Tahoma"/>
                          <a:cs typeface="Tahoma"/>
                        </a:rPr>
                        <a:t>ПМ-30В, ПМ-30, ПГМ-33</a:t>
                      </a:r>
                      <a:endParaRPr lang="ru-RU" sz="800">
                        <a:latin typeface="+mn-lt"/>
                        <a:ea typeface="Tahoma"/>
                        <a:cs typeface="Tahoma"/>
                      </a:endParaRPr>
                    </a:p>
                  </a:txBody>
                  <a:tcPr marL="68580" marR="68580" marT="0" marB="0"/>
                </a:tc>
              </a:tr>
              <a:tr h="439018">
                <a:tc>
                  <a:txBody>
                    <a:bodyPr/>
                    <a:lstStyle/>
                    <a:p>
                      <a:pPr indent="-152400">
                        <a:lnSpc>
                          <a:spcPts val="1175"/>
                        </a:lnSpc>
                        <a:spcAft>
                          <a:spcPts val="0"/>
                        </a:spcAft>
                      </a:pPr>
                      <a:r>
                        <a:rPr lang="ru-RU" sz="1200" spc="0">
                          <a:solidFill>
                            <a:srgbClr val="000000"/>
                          </a:solidFill>
                          <a:latin typeface="+mn-lt"/>
                          <a:ea typeface="Tahoma"/>
                          <a:cs typeface="Tahoma"/>
                        </a:rPr>
                        <a:t>Серия </a:t>
                      </a:r>
                      <a:r>
                        <a:rPr lang="en-US" sz="1200" spc="0">
                          <a:solidFill>
                            <a:srgbClr val="000000"/>
                          </a:solidFill>
                          <a:latin typeface="+mn-lt"/>
                          <a:ea typeface="Tahoma"/>
                          <a:cs typeface="Tahoma"/>
                        </a:rPr>
                        <a:t>N700</a:t>
                      </a:r>
                      <a:r>
                        <a:rPr lang="ru-RU" sz="1200" spc="0">
                          <a:solidFill>
                            <a:srgbClr val="000000"/>
                          </a:solidFill>
                          <a:latin typeface="+mn-lt"/>
                          <a:ea typeface="Tahoma"/>
                          <a:cs typeface="Tahoma"/>
                        </a:rPr>
                        <a:t>:</a:t>
                      </a:r>
                      <a:r>
                        <a:rPr lang="en-US" sz="1200" spc="0">
                          <a:solidFill>
                            <a:srgbClr val="000000"/>
                          </a:solidFill>
                          <a:latin typeface="+mn-lt"/>
                          <a:ea typeface="Tahoma"/>
                          <a:cs typeface="Tahoma"/>
                        </a:rPr>
                        <a:t> N772, N</a:t>
                      </a:r>
                      <a:r>
                        <a:rPr lang="ru-RU" sz="1200" spc="0">
                          <a:solidFill>
                            <a:srgbClr val="000000"/>
                          </a:solidFill>
                          <a:latin typeface="+mn-lt"/>
                          <a:ea typeface="Tahoma"/>
                          <a:cs typeface="Tahoma"/>
                        </a:rPr>
                        <a:t>774</a:t>
                      </a:r>
                      <a:endParaRPr lang="ru-RU" sz="800">
                        <a:latin typeface="+mn-lt"/>
                        <a:ea typeface="Tahoma"/>
                        <a:cs typeface="Tahoma"/>
                      </a:endParaRPr>
                    </a:p>
                  </a:txBody>
                  <a:tcPr marL="68580" marR="68580" marT="0" marB="0"/>
                </a:tc>
                <a:tc>
                  <a:txBody>
                    <a:bodyPr/>
                    <a:lstStyle/>
                    <a:p>
                      <a:pPr indent="-152400" algn="just">
                        <a:lnSpc>
                          <a:spcPts val="1175"/>
                        </a:lnSpc>
                        <a:spcAft>
                          <a:spcPts val="0"/>
                        </a:spcAft>
                      </a:pPr>
                      <a:r>
                        <a:rPr lang="en-US" sz="1200" spc="0" dirty="0">
                          <a:solidFill>
                            <a:srgbClr val="000000"/>
                          </a:solidFill>
                          <a:latin typeface="+mn-lt"/>
                          <a:ea typeface="Tahoma"/>
                          <a:cs typeface="Tahoma"/>
                        </a:rPr>
                        <a:t>SRF </a:t>
                      </a:r>
                      <a:r>
                        <a:rPr lang="ru-RU" sz="1200" spc="0" dirty="0">
                          <a:solidFill>
                            <a:srgbClr val="000000"/>
                          </a:solidFill>
                          <a:latin typeface="+mn-lt"/>
                          <a:ea typeface="Tahoma"/>
                          <a:cs typeface="Tahoma"/>
                        </a:rPr>
                        <a:t>(</a:t>
                      </a:r>
                      <a:r>
                        <a:rPr lang="ru-RU" sz="1200" spc="0" dirty="0" err="1">
                          <a:solidFill>
                            <a:srgbClr val="000000"/>
                          </a:solidFill>
                          <a:latin typeface="+mn-lt"/>
                          <a:ea typeface="Tahoma"/>
                          <a:cs typeface="Tahoma"/>
                        </a:rPr>
                        <a:t>полуусиливающий</a:t>
                      </a:r>
                      <a:r>
                        <a:rPr lang="ru-RU" sz="1200" spc="0" dirty="0">
                          <a:solidFill>
                            <a:srgbClr val="000000"/>
                          </a:solidFill>
                          <a:latin typeface="+mn-lt"/>
                          <a:ea typeface="Tahoma"/>
                          <a:cs typeface="Tahoma"/>
                        </a:rPr>
                        <a:t> печной)</a:t>
                      </a:r>
                      <a:endParaRPr lang="ru-RU" sz="800" dirty="0">
                        <a:latin typeface="+mn-lt"/>
                        <a:ea typeface="Tahoma"/>
                        <a:cs typeface="Tahoma"/>
                      </a:endParaRPr>
                    </a:p>
                  </a:txBody>
                  <a:tcPr marL="68580" marR="68580" marT="0" marB="0"/>
                </a:tc>
                <a:tc>
                  <a:txBody>
                    <a:bodyPr/>
                    <a:lstStyle/>
                    <a:p>
                      <a:pPr indent="-152400">
                        <a:lnSpc>
                          <a:spcPts val="1175"/>
                        </a:lnSpc>
                        <a:spcAft>
                          <a:spcPts val="0"/>
                        </a:spcAft>
                      </a:pPr>
                      <a:r>
                        <a:rPr lang="ru-RU" sz="1200" spc="0">
                          <a:solidFill>
                            <a:srgbClr val="000000"/>
                          </a:solidFill>
                          <a:latin typeface="+mn-lt"/>
                          <a:ea typeface="Tahoma"/>
                          <a:cs typeface="Tahoma"/>
                        </a:rPr>
                        <a:t>ПМ-15</a:t>
                      </a:r>
                      <a:endParaRPr lang="ru-RU" sz="800">
                        <a:latin typeface="+mn-lt"/>
                        <a:ea typeface="Tahoma"/>
                        <a:cs typeface="Tahoma"/>
                      </a:endParaRPr>
                    </a:p>
                  </a:txBody>
                  <a:tcPr marL="68580" marR="68580" marT="0" marB="0"/>
                </a:tc>
              </a:tr>
              <a:tr h="439018">
                <a:tc>
                  <a:txBody>
                    <a:bodyPr/>
                    <a:lstStyle/>
                    <a:p>
                      <a:pPr indent="-152400">
                        <a:lnSpc>
                          <a:spcPts val="1175"/>
                        </a:lnSpc>
                        <a:spcAft>
                          <a:spcPts val="0"/>
                        </a:spcAft>
                      </a:pPr>
                      <a:r>
                        <a:rPr lang="ru-RU" sz="1200" spc="0">
                          <a:solidFill>
                            <a:srgbClr val="000000"/>
                          </a:solidFill>
                          <a:latin typeface="+mn-lt"/>
                          <a:ea typeface="Tahoma"/>
                          <a:cs typeface="Tahoma"/>
                        </a:rPr>
                        <a:t>Серия </a:t>
                      </a:r>
                      <a:r>
                        <a:rPr lang="en-US" sz="1200" spc="0">
                          <a:solidFill>
                            <a:srgbClr val="000000"/>
                          </a:solidFill>
                          <a:latin typeface="+mn-lt"/>
                          <a:ea typeface="Tahoma"/>
                          <a:cs typeface="Tahoma"/>
                        </a:rPr>
                        <a:t>N900: N990</a:t>
                      </a:r>
                      <a:endParaRPr lang="ru-RU" sz="800">
                        <a:latin typeface="+mn-lt"/>
                        <a:ea typeface="Tahoma"/>
                        <a:cs typeface="Tahoma"/>
                      </a:endParaRPr>
                    </a:p>
                  </a:txBody>
                  <a:tcPr marL="68580" marR="68580" marT="0" marB="0"/>
                </a:tc>
                <a:tc>
                  <a:txBody>
                    <a:bodyPr/>
                    <a:lstStyle/>
                    <a:p>
                      <a:pPr indent="-152400" algn="just">
                        <a:lnSpc>
                          <a:spcPts val="1175"/>
                        </a:lnSpc>
                        <a:spcAft>
                          <a:spcPts val="0"/>
                        </a:spcAft>
                      </a:pPr>
                      <a:r>
                        <a:rPr lang="ru-RU" sz="1200" spc="0" dirty="0">
                          <a:solidFill>
                            <a:srgbClr val="000000"/>
                          </a:solidFill>
                          <a:latin typeface="+mn-lt"/>
                          <a:ea typeface="Tahoma"/>
                          <a:cs typeface="Tahoma"/>
                        </a:rPr>
                        <a:t>МТ (средний термический)</a:t>
                      </a:r>
                      <a:endParaRPr lang="ru-RU" sz="800" dirty="0">
                        <a:latin typeface="+mn-lt"/>
                        <a:ea typeface="Tahoma"/>
                        <a:cs typeface="Tahoma"/>
                      </a:endParaRPr>
                    </a:p>
                  </a:txBody>
                  <a:tcPr marL="68580" marR="68580" marT="0" marB="0"/>
                </a:tc>
                <a:tc>
                  <a:txBody>
                    <a:bodyPr/>
                    <a:lstStyle/>
                    <a:p>
                      <a:pPr indent="-152400">
                        <a:lnSpc>
                          <a:spcPts val="1175"/>
                        </a:lnSpc>
                        <a:spcAft>
                          <a:spcPts val="0"/>
                        </a:spcAft>
                      </a:pPr>
                      <a:r>
                        <a:rPr lang="ru-RU" sz="1200" spc="0" dirty="0">
                          <a:solidFill>
                            <a:srgbClr val="000000"/>
                          </a:solidFill>
                          <a:latin typeface="+mn-lt"/>
                          <a:ea typeface="Tahoma"/>
                          <a:cs typeface="Tahoma"/>
                        </a:rPr>
                        <a:t>ТГ-10</a:t>
                      </a:r>
                      <a:endParaRPr lang="ru-RU" sz="800" dirty="0">
                        <a:latin typeface="+mn-lt"/>
                        <a:ea typeface="Tahoma"/>
                        <a:cs typeface="Tahoma"/>
                      </a:endParaRPr>
                    </a:p>
                  </a:txBody>
                  <a:tcPr marL="68580" marR="68580" marT="0" marB="0"/>
                </a:tc>
              </a:tr>
            </a:tbl>
          </a:graphicData>
        </a:graphic>
      </p:graphicFrame>
      <p:pic>
        <p:nvPicPr>
          <p:cNvPr id="5" name="Picture 1" descr="C:\Users\PC\Desktop\Рисунок1.png"/>
          <p:cNvPicPr>
            <a:picLocks noChangeAspect="1" noChangeArrowheads="1"/>
          </p:cNvPicPr>
          <p:nvPr/>
        </p:nvPicPr>
        <p:blipFill>
          <a:blip r:embed="rId2" cstate="print"/>
          <a:srcRect/>
          <a:stretch>
            <a:fillRect/>
          </a:stretch>
        </p:blipFill>
        <p:spPr bwMode="auto">
          <a:xfrm>
            <a:off x="0" y="0"/>
            <a:ext cx="1311275" cy="1152525"/>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785770"/>
            <a:ext cx="8015286" cy="1143032"/>
          </a:xfrm>
        </p:spPr>
        <p:txBody>
          <a:bodyPr>
            <a:normAutofit fontScale="90000"/>
          </a:bodyPr>
          <a:lstStyle/>
          <a:p>
            <a:pPr algn="ctr"/>
            <a:r>
              <a:rPr lang="ru-RU" sz="3300" dirty="0"/>
              <a:t>Размеры частиц </a:t>
            </a:r>
            <a:r>
              <a:rPr lang="ru-RU" sz="3300" dirty="0" err="1"/>
              <a:t>техуглерода</a:t>
            </a:r>
            <a:r>
              <a:rPr lang="ru-RU" sz="3300" dirty="0"/>
              <a:t> и их распределение по размерам</a:t>
            </a:r>
            <a:r>
              <a:rPr lang="ru-RU" dirty="0"/>
              <a:t/>
            </a:r>
            <a:br>
              <a:rPr lang="ru-RU" dirty="0"/>
            </a:br>
            <a:endParaRPr lang="ru-RU" dirty="0"/>
          </a:p>
        </p:txBody>
      </p:sp>
      <p:sp>
        <p:nvSpPr>
          <p:cNvPr id="3" name="Содержимое 2"/>
          <p:cNvSpPr>
            <a:spLocks noGrp="1"/>
          </p:cNvSpPr>
          <p:nvPr>
            <p:ph idx="1"/>
          </p:nvPr>
        </p:nvSpPr>
        <p:spPr>
          <a:xfrm>
            <a:off x="0" y="1571612"/>
            <a:ext cx="8472518" cy="4911741"/>
          </a:xfrm>
        </p:spPr>
        <p:txBody>
          <a:bodyPr>
            <a:normAutofit fontScale="70000" lnSpcReduction="20000"/>
          </a:bodyPr>
          <a:lstStyle/>
          <a:p>
            <a:pPr>
              <a:spcAft>
                <a:spcPts val="600"/>
              </a:spcAft>
            </a:pPr>
            <a:r>
              <a:rPr lang="ru-RU" dirty="0"/>
              <a:t>Размеры частиц </a:t>
            </a:r>
            <a:r>
              <a:rPr lang="ru-RU" dirty="0" err="1"/>
              <a:t>техуглерода</a:t>
            </a:r>
            <a:r>
              <a:rPr lang="ru-RU" dirty="0"/>
              <a:t>, их распределение по размерам, форма и размер агрегатов являются важнейшими физическими характеристиками, определяющими его </a:t>
            </a:r>
            <a:r>
              <a:rPr lang="ru-RU" dirty="0" smtClean="0"/>
              <a:t>применение.</a:t>
            </a:r>
          </a:p>
          <a:p>
            <a:r>
              <a:rPr lang="ru-RU" dirty="0" smtClean="0"/>
              <a:t>Размер </a:t>
            </a:r>
            <a:r>
              <a:rPr lang="ru-RU" dirty="0"/>
              <a:t>сфероидальных частиц оценивают по их диаметру, колеблющемуся (в зависимости от условий получения различных марок) в пределах десятков и сотен нанометров. Уменьшение размеров частиц (повышение дисперсности продукта) способствует увеличению его усиливающей способности в резинах благодаря увеличению поверхности контакта углерода с полимером. </a:t>
            </a:r>
            <a:endParaRPr lang="ru-RU" dirty="0" smtClean="0"/>
          </a:p>
          <a:p>
            <a:r>
              <a:rPr lang="ru-RU" dirty="0" err="1" smtClean="0"/>
              <a:t>Полидисперсность</a:t>
            </a:r>
            <a:r>
              <a:rPr lang="ru-RU" dirty="0" smtClean="0"/>
              <a:t> </a:t>
            </a:r>
            <a:r>
              <a:rPr lang="ru-RU" dirty="0"/>
              <a:t>характеризуется распределением частиц по размерам: чем шире кривая распределения, тем менее однороден продукт. В производственной практике обычно оценивают удельную поверхность по адсорбции определенных молекул на поверхности </a:t>
            </a:r>
            <a:r>
              <a:rPr lang="ru-RU" dirty="0" err="1"/>
              <a:t>техуглерода</a:t>
            </a:r>
            <a:r>
              <a:rPr lang="ru-RU" dirty="0"/>
              <a:t>. К морфологическим свойствам относится и пористость </a:t>
            </a:r>
            <a:r>
              <a:rPr lang="ru-RU" dirty="0" err="1"/>
              <a:t>техуглерода</a:t>
            </a:r>
            <a:r>
              <a:rPr lang="ru-RU" dirty="0"/>
              <a:t>, которая может оцениваться как отношение поверхности по адсорбции азота или йодного числа к удельной внешней поверхности (ранее подобный показатель назывался шероховатостью).</a:t>
            </a:r>
          </a:p>
          <a:p>
            <a:endParaRPr lang="ru-RU" dirty="0"/>
          </a:p>
        </p:txBody>
      </p:sp>
      <p:pic>
        <p:nvPicPr>
          <p:cNvPr id="4" name="Picture 1" descr="C:\Users\PC\Desktop\Рисунок1.png"/>
          <p:cNvPicPr>
            <a:picLocks noChangeAspect="1" noChangeArrowheads="1"/>
          </p:cNvPicPr>
          <p:nvPr/>
        </p:nvPicPr>
        <p:blipFill>
          <a:blip r:embed="rId2" cstate="print"/>
          <a:srcRect/>
          <a:stretch>
            <a:fillRect/>
          </a:stretch>
        </p:blipFill>
        <p:spPr bwMode="auto">
          <a:xfrm>
            <a:off x="0" y="0"/>
            <a:ext cx="1311275" cy="1152525"/>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1142984"/>
            <a:ext cx="8258204" cy="5572164"/>
          </a:xfrm>
        </p:spPr>
        <p:txBody>
          <a:bodyPr>
            <a:noAutofit/>
          </a:bodyPr>
          <a:lstStyle/>
          <a:p>
            <a:r>
              <a:rPr lang="ru-RU" sz="1800" dirty="0" smtClean="0"/>
              <a:t>Размер и форма первичных агрегатов определяют важнейшее свойство </a:t>
            </a:r>
            <a:r>
              <a:rPr lang="ru-RU" sz="1800" dirty="0" err="1" smtClean="0"/>
              <a:t>техуглерода</a:t>
            </a:r>
            <a:r>
              <a:rPr lang="ru-RU" sz="1800" dirty="0" smtClean="0"/>
              <a:t> - </a:t>
            </a:r>
            <a:r>
              <a:rPr lang="ru-RU" sz="1800" i="1" dirty="0" smtClean="0"/>
              <a:t>структурность</a:t>
            </a:r>
            <a:r>
              <a:rPr lang="ru-RU" sz="1800" dirty="0" smtClean="0"/>
              <a:t>, а характеристика неправильности формы и отклонение от сферы агрегатов </a:t>
            </a:r>
            <a:r>
              <a:rPr lang="ru-RU" sz="1800" dirty="0" err="1" smtClean="0"/>
              <a:t>техуглерода</a:t>
            </a:r>
            <a:r>
              <a:rPr lang="ru-RU" sz="1800" dirty="0" smtClean="0"/>
              <a:t> - его структуру.</a:t>
            </a:r>
          </a:p>
          <a:p>
            <a:r>
              <a:rPr lang="ru-RU" sz="1800" dirty="0" err="1" smtClean="0"/>
              <a:t>Высокоструктурный</a:t>
            </a:r>
            <a:r>
              <a:rPr lang="ru-RU" sz="1800" dirty="0" smtClean="0"/>
              <a:t> </a:t>
            </a:r>
            <a:r>
              <a:rPr lang="ru-RU" sz="1800" dirty="0" err="1" smtClean="0"/>
              <a:t>техуглерод</a:t>
            </a:r>
            <a:r>
              <a:rPr lang="ru-RU" sz="1800" dirty="0" smtClean="0"/>
              <a:t> имеет более сложную форму первичных агрегатов. Способность </a:t>
            </a:r>
            <a:r>
              <a:rPr lang="ru-RU" sz="1800" dirty="0" err="1" smtClean="0"/>
              <a:t>техуглерода</a:t>
            </a:r>
            <a:r>
              <a:rPr lang="ru-RU" sz="1800" dirty="0" smtClean="0"/>
              <a:t> поглощать жидкости связана с формой агрегатов. Агрегаты с открытой и разветвленной структурой абсорбируют больше связующего вещества как своими внутренними пустотами, так и пустотами между агрегатами.</a:t>
            </a:r>
          </a:p>
          <a:p>
            <a:r>
              <a:rPr lang="ru-RU" sz="1800" dirty="0" smtClean="0"/>
              <a:t>Количественной мерой структурности </a:t>
            </a:r>
            <a:r>
              <a:rPr lang="ru-RU" sz="1800" dirty="0" err="1" smtClean="0"/>
              <a:t>техуглерода</a:t>
            </a:r>
            <a:r>
              <a:rPr lang="ru-RU" sz="1800" dirty="0" smtClean="0"/>
              <a:t> является его способность абсорбировать </a:t>
            </a:r>
            <a:r>
              <a:rPr lang="ru-RU" sz="1800" dirty="0" err="1" smtClean="0"/>
              <a:t>дибутилфталат</a:t>
            </a:r>
            <a:r>
              <a:rPr lang="ru-RU" sz="1800" dirty="0" smtClean="0"/>
              <a:t>. Чем выше абсорбция на единицу массы </a:t>
            </a:r>
            <a:r>
              <a:rPr lang="ru-RU" sz="1800" dirty="0" err="1" smtClean="0"/>
              <a:t>техуглерода</a:t>
            </a:r>
            <a:r>
              <a:rPr lang="ru-RU" sz="1800" dirty="0" smtClean="0"/>
              <a:t>, тем более разветвлен агрегат. По другому варианту перед определением абсорбции </a:t>
            </a:r>
            <a:r>
              <a:rPr lang="ru-RU" sz="1800" dirty="0" err="1" smtClean="0"/>
              <a:t>дибутилфталата</a:t>
            </a:r>
            <a:r>
              <a:rPr lang="ru-RU" sz="1800" dirty="0" smtClean="0"/>
              <a:t> образец </a:t>
            </a:r>
            <a:r>
              <a:rPr lang="ru-RU" sz="1800" dirty="0" err="1" smtClean="0"/>
              <a:t>техуглерода</a:t>
            </a:r>
            <a:r>
              <a:rPr lang="ru-RU" sz="1800" dirty="0" smtClean="0"/>
              <a:t> подвергается сжатию в цилиндре при давлении 165 МПа. Если первый метод дает интегральную характеристику структурности с учетом первичной (химические связи) и вторичной (физические связи) структур, то второй метод позволяет оценить только первичные структуры, сохраняющиеся после смешения с эластомером.</a:t>
            </a:r>
          </a:p>
          <a:p>
            <a:endParaRPr lang="ru-RU" sz="2100" i="1" dirty="0"/>
          </a:p>
        </p:txBody>
      </p:sp>
      <p:pic>
        <p:nvPicPr>
          <p:cNvPr id="4" name="Picture 1" descr="C:\Users\PC\Desktop\Рисунок1.png"/>
          <p:cNvPicPr>
            <a:picLocks noChangeAspect="1" noChangeArrowheads="1"/>
          </p:cNvPicPr>
          <p:nvPr/>
        </p:nvPicPr>
        <p:blipFill>
          <a:blip r:embed="rId2" cstate="print"/>
          <a:srcRect/>
          <a:stretch>
            <a:fillRect/>
          </a:stretch>
        </p:blipFill>
        <p:spPr bwMode="auto">
          <a:xfrm>
            <a:off x="0" y="0"/>
            <a:ext cx="1311275" cy="1152525"/>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1357298"/>
            <a:ext cx="8429684" cy="4325112"/>
          </a:xfrm>
        </p:spPr>
        <p:txBody>
          <a:bodyPr>
            <a:normAutofit/>
          </a:bodyPr>
          <a:lstStyle/>
          <a:p>
            <a:r>
              <a:rPr lang="ru-RU" sz="2600" dirty="0"/>
              <a:t>Как любой полидисперсный материал </a:t>
            </a:r>
            <a:r>
              <a:rPr lang="ru-RU" sz="2600" dirty="0" err="1"/>
              <a:t>техуглерод</a:t>
            </a:r>
            <a:r>
              <a:rPr lang="ru-RU" sz="2600" dirty="0"/>
              <a:t> характеризуют удельной поверхностью, которая геометрически связана с размером частиц соотношением:</a:t>
            </a:r>
          </a:p>
          <a:p>
            <a:pPr algn="ctr">
              <a:buNone/>
            </a:pPr>
            <a:r>
              <a:rPr lang="en-US" sz="2600" dirty="0"/>
              <a:t>S</a:t>
            </a:r>
            <a:r>
              <a:rPr lang="ru-RU" sz="2600" dirty="0"/>
              <a:t> = 6000/(</a:t>
            </a:r>
            <a:r>
              <a:rPr lang="en-US" sz="2600" dirty="0" err="1"/>
              <a:t>ρd</a:t>
            </a:r>
            <a:r>
              <a:rPr lang="ru-RU" sz="2600" dirty="0"/>
              <a:t>)</a:t>
            </a:r>
          </a:p>
          <a:p>
            <a:pPr marL="365125" indent="-1588">
              <a:buNone/>
            </a:pPr>
            <a:r>
              <a:rPr lang="ru-RU" sz="2600" dirty="0"/>
              <a:t>где </a:t>
            </a:r>
            <a:r>
              <a:rPr lang="en-US" sz="2600" dirty="0"/>
              <a:t>S</a:t>
            </a:r>
            <a:r>
              <a:rPr lang="ru-RU" sz="2600" dirty="0"/>
              <a:t>-удельная геометрическая площадь поверхности, м</a:t>
            </a:r>
            <a:r>
              <a:rPr lang="ru-RU" sz="2600" baseline="30000" dirty="0"/>
              <a:t>2</a:t>
            </a:r>
            <a:r>
              <a:rPr lang="ru-RU" sz="2600" dirty="0"/>
              <a:t>/г; 6000-число, которое выводится при расчете шаровой поверхности частицы; </a:t>
            </a:r>
            <a:r>
              <a:rPr lang="en-US" sz="2600" dirty="0"/>
              <a:t>ρ</a:t>
            </a:r>
            <a:r>
              <a:rPr lang="ru-RU" sz="2600" dirty="0"/>
              <a:t> - плотность </a:t>
            </a:r>
            <a:r>
              <a:rPr lang="ru-RU" sz="2600" dirty="0" err="1"/>
              <a:t>техуглерода</a:t>
            </a:r>
            <a:r>
              <a:rPr lang="ru-RU" sz="2600" dirty="0"/>
              <a:t>, г/см</a:t>
            </a:r>
            <a:r>
              <a:rPr lang="ru-RU" sz="2600" baseline="30000" dirty="0"/>
              <a:t>3</a:t>
            </a:r>
            <a:r>
              <a:rPr lang="ru-RU" sz="2600" dirty="0"/>
              <a:t>; </a:t>
            </a:r>
            <a:r>
              <a:rPr lang="en-US" sz="2600" dirty="0"/>
              <a:t>d</a:t>
            </a:r>
            <a:r>
              <a:rPr lang="en-US" sz="2600" b="1" dirty="0"/>
              <a:t> </a:t>
            </a:r>
            <a:r>
              <a:rPr lang="ru-RU" sz="2600" dirty="0"/>
              <a:t>- средний диаметр частиц, нм.</a:t>
            </a:r>
          </a:p>
          <a:p>
            <a:endParaRPr lang="ru-RU" dirty="0"/>
          </a:p>
        </p:txBody>
      </p:sp>
      <p:pic>
        <p:nvPicPr>
          <p:cNvPr id="4" name="Picture 1" descr="C:\Users\PC\Desktop\Рисунок1.png"/>
          <p:cNvPicPr>
            <a:picLocks noChangeAspect="1" noChangeArrowheads="1"/>
          </p:cNvPicPr>
          <p:nvPr/>
        </p:nvPicPr>
        <p:blipFill>
          <a:blip r:embed="rId2" cstate="print"/>
          <a:srcRect/>
          <a:stretch>
            <a:fillRect/>
          </a:stretch>
        </p:blipFill>
        <p:spPr bwMode="auto">
          <a:xfrm>
            <a:off x="0" y="0"/>
            <a:ext cx="1311275" cy="1152525"/>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1142984"/>
            <a:ext cx="8643998" cy="5929354"/>
          </a:xfrm>
        </p:spPr>
        <p:txBody>
          <a:bodyPr>
            <a:normAutofit fontScale="25000" lnSpcReduction="20000"/>
          </a:bodyPr>
          <a:lstStyle/>
          <a:p>
            <a:r>
              <a:rPr lang="ru-RU" sz="7200" b="1" dirty="0"/>
              <a:t>Наиболее точным методом </a:t>
            </a:r>
            <a:r>
              <a:rPr lang="ru-RU" sz="7200" dirty="0"/>
              <a:t>определения удельной поверхности является метод, основанный на адсорбции азота, нейтрального по отношению к химическими группам, находящимся на поверхности </a:t>
            </a:r>
            <a:r>
              <a:rPr lang="ru-RU" sz="7200" dirty="0" err="1"/>
              <a:t>техуглерода</a:t>
            </a:r>
            <a:r>
              <a:rPr lang="ru-RU" sz="7200" dirty="0"/>
              <a:t>. Молекулы азота достаточно малы, поэтому при наличии пор на поверхности </a:t>
            </a:r>
            <a:r>
              <a:rPr lang="ru-RU" sz="7200" dirty="0" err="1"/>
              <a:t>техуглерода</a:t>
            </a:r>
            <a:r>
              <a:rPr lang="ru-RU" sz="7200" dirty="0"/>
              <a:t> они проникают в них, и удельная поверхность частиц </a:t>
            </a:r>
            <a:r>
              <a:rPr lang="ru-RU" sz="7200" dirty="0" err="1"/>
              <a:t>техуглерода</a:t>
            </a:r>
            <a:r>
              <a:rPr lang="ru-RU" sz="7200" dirty="0"/>
              <a:t> получается выше измеренной по электронному микроскопу.</a:t>
            </a:r>
          </a:p>
          <a:p>
            <a:r>
              <a:rPr lang="ru-RU" sz="7200" b="1" dirty="0"/>
              <a:t>Наиболее распространенным методом </a:t>
            </a:r>
            <a:r>
              <a:rPr lang="ru-RU" sz="7200" dirty="0"/>
              <a:t>определения удельной поверхности </a:t>
            </a:r>
            <a:r>
              <a:rPr lang="ru-RU" sz="7200" dirty="0" err="1"/>
              <a:t>техуглерода</a:t>
            </a:r>
            <a:r>
              <a:rPr lang="ru-RU" sz="7200" dirty="0"/>
              <a:t> является метод адсорбции йода (йодное число) - метод </a:t>
            </a:r>
            <a:r>
              <a:rPr lang="en-US" sz="7200" dirty="0"/>
              <a:t>D </a:t>
            </a:r>
            <a:r>
              <a:rPr lang="ru-RU" sz="7200" dirty="0"/>
              <a:t>1510. Несмотря на ряд недостатков, его широко используют для характеристики печного </a:t>
            </a:r>
            <a:r>
              <a:rPr lang="ru-RU" sz="7200" dirty="0" err="1"/>
              <a:t>техуглерода</a:t>
            </a:r>
            <a:r>
              <a:rPr lang="ru-RU" sz="7200" dirty="0"/>
              <a:t> серийных марок в процессе его производства, так как метод прост и непродолжителен. Он заключается в смешивании пробы </a:t>
            </a:r>
            <a:r>
              <a:rPr lang="ru-RU" sz="7200" dirty="0" err="1"/>
              <a:t>техуглерода</a:t>
            </a:r>
            <a:r>
              <a:rPr lang="ru-RU" sz="7200" dirty="0"/>
              <a:t> с определенным объемом стандартного раствора </a:t>
            </a:r>
            <a:r>
              <a:rPr lang="ru-RU" sz="7200" dirty="0" err="1"/>
              <a:t>иода</a:t>
            </a:r>
            <a:r>
              <a:rPr lang="ru-RU" sz="7200" dirty="0"/>
              <a:t>. Молекулы йода адсорбиру­ются на доступных участках поверхности, покрывая ее мономолекулярным слоем, </a:t>
            </a:r>
            <a:r>
              <a:rPr lang="ru-RU" sz="7200" dirty="0" err="1"/>
              <a:t>Неадсорбированный</a:t>
            </a:r>
            <a:r>
              <a:rPr lang="ru-RU" sz="7200" dirty="0"/>
              <a:t> избыток йода титруется раствором тиосульфата натрия. По остатку йода судят об адсорбции и рассчитывают удельную поверхность</a:t>
            </a:r>
            <a:r>
              <a:rPr lang="ru-RU" sz="7200" dirty="0" smtClean="0"/>
              <a:t>.</a:t>
            </a:r>
            <a:r>
              <a:rPr lang="ru-RU" sz="7200" dirty="0"/>
              <a:t> </a:t>
            </a:r>
            <a:r>
              <a:rPr lang="ru-RU" sz="7200" b="1" dirty="0"/>
              <a:t>Для объективной оценки </a:t>
            </a:r>
            <a:r>
              <a:rPr lang="ru-RU" sz="7200" dirty="0"/>
              <a:t>внешней удельной поверхности </a:t>
            </a:r>
            <a:r>
              <a:rPr lang="ru-RU" sz="7200" dirty="0" err="1"/>
              <a:t>техуглерода</a:t>
            </a:r>
            <a:r>
              <a:rPr lang="ru-RU" sz="7200" dirty="0"/>
              <a:t> широко применяется метод ее определения по адсорбции </a:t>
            </a:r>
            <a:r>
              <a:rPr lang="ru-RU" sz="7200" dirty="0" err="1"/>
              <a:t>цетилтриметиламмонийбромида</a:t>
            </a:r>
            <a:r>
              <a:rPr lang="ru-RU" sz="7200" dirty="0"/>
              <a:t> (ЦТАБ) - (так называемый метод ЦТАБ). Это объясняется тем, что молекулы ЦТАБ имеют большие размеры и не проникают в поры частиц и не реагируют с кислородосодержащими группами, находящимися на поверхности </a:t>
            </a:r>
            <a:r>
              <a:rPr lang="ru-RU" sz="7200" dirty="0" err="1"/>
              <a:t>техуглерода</a:t>
            </a:r>
            <a:r>
              <a:rPr lang="ru-RU" sz="7200" dirty="0"/>
              <a:t>. Принято считать, что ЦТАБ с достаточной точностью характеризует поверхность </a:t>
            </a:r>
            <a:r>
              <a:rPr lang="ru-RU" sz="7200" dirty="0" err="1"/>
              <a:t>техуглерода</a:t>
            </a:r>
            <a:r>
              <a:rPr lang="ru-RU" sz="7200" dirty="0"/>
              <a:t> доступную для молекул каучука</a:t>
            </a:r>
            <a:r>
              <a:rPr lang="ru-RU" sz="7200" dirty="0" smtClean="0"/>
              <a:t>.</a:t>
            </a:r>
            <a:endParaRPr lang="ru-RU" sz="7200" i="1" dirty="0"/>
          </a:p>
          <a:p>
            <a:endParaRPr lang="ru-RU" dirty="0"/>
          </a:p>
        </p:txBody>
      </p:sp>
      <p:pic>
        <p:nvPicPr>
          <p:cNvPr id="4" name="Picture 1" descr="C:\Users\PC\Desktop\Рисунок1.png"/>
          <p:cNvPicPr>
            <a:picLocks noChangeAspect="1" noChangeArrowheads="1"/>
          </p:cNvPicPr>
          <p:nvPr/>
        </p:nvPicPr>
        <p:blipFill>
          <a:blip r:embed="rId2" cstate="print"/>
          <a:srcRect/>
          <a:stretch>
            <a:fillRect/>
          </a:stretch>
        </p:blipFill>
        <p:spPr bwMode="auto">
          <a:xfrm>
            <a:off x="0" y="0"/>
            <a:ext cx="1311275" cy="1152525"/>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3266"/>
            <a:ext cx="8229600" cy="796908"/>
          </a:xfrm>
        </p:spPr>
        <p:txBody>
          <a:bodyPr>
            <a:normAutofit fontScale="90000"/>
          </a:bodyPr>
          <a:lstStyle/>
          <a:p>
            <a:pPr algn="ctr"/>
            <a:r>
              <a:rPr lang="ru-RU" sz="3100" dirty="0">
                <a:latin typeface="+mn-lt"/>
              </a:rPr>
              <a:t>Структурность</a:t>
            </a:r>
            <a:r>
              <a:rPr lang="ru-RU" dirty="0"/>
              <a:t/>
            </a:r>
            <a:br>
              <a:rPr lang="ru-RU" dirty="0"/>
            </a:br>
            <a:endParaRPr lang="ru-RU" dirty="0"/>
          </a:p>
        </p:txBody>
      </p:sp>
      <p:sp>
        <p:nvSpPr>
          <p:cNvPr id="3" name="Содержимое 2"/>
          <p:cNvSpPr>
            <a:spLocks noGrp="1"/>
          </p:cNvSpPr>
          <p:nvPr>
            <p:ph idx="1"/>
          </p:nvPr>
        </p:nvSpPr>
        <p:spPr>
          <a:xfrm>
            <a:off x="571472" y="1231903"/>
            <a:ext cx="8115328" cy="5126055"/>
          </a:xfrm>
        </p:spPr>
        <p:txBody>
          <a:bodyPr>
            <a:normAutofit fontScale="70000" lnSpcReduction="20000"/>
          </a:bodyPr>
          <a:lstStyle/>
          <a:p>
            <a:pPr marL="87313" indent="0">
              <a:spcAft>
                <a:spcPts val="600"/>
              </a:spcAft>
              <a:buNone/>
            </a:pPr>
            <a:r>
              <a:rPr lang="ru-RU" dirty="0"/>
              <a:t>Основным методом определения структурности является абсорбция </a:t>
            </a:r>
            <a:r>
              <a:rPr lang="ru-RU" dirty="0" err="1"/>
              <a:t>дибутилфталата</a:t>
            </a:r>
            <a:r>
              <a:rPr lang="ru-RU" dirty="0"/>
              <a:t> (ДБФ) с использованием </a:t>
            </a:r>
            <a:r>
              <a:rPr lang="ru-RU" dirty="0" err="1"/>
              <a:t>абсортометра</a:t>
            </a:r>
            <a:r>
              <a:rPr lang="ru-RU" dirty="0"/>
              <a:t> - метод </a:t>
            </a:r>
            <a:r>
              <a:rPr lang="en-US" dirty="0"/>
              <a:t>D </a:t>
            </a:r>
            <a:r>
              <a:rPr lang="ru-RU" dirty="0"/>
              <a:t>2414. По этому методу </a:t>
            </a:r>
            <a:r>
              <a:rPr lang="ru-RU" dirty="0" err="1"/>
              <a:t>техуглерод</a:t>
            </a:r>
            <a:r>
              <a:rPr lang="ru-RU" dirty="0"/>
              <a:t> условно </a:t>
            </a:r>
            <a:r>
              <a:rPr lang="ru-RU" dirty="0" err="1"/>
              <a:t>раделяют</a:t>
            </a:r>
            <a:r>
              <a:rPr lang="ru-RU" dirty="0"/>
              <a:t> следующим образом:</a:t>
            </a:r>
          </a:p>
          <a:p>
            <a:r>
              <a:rPr lang="ru-RU" i="1" dirty="0" err="1"/>
              <a:t>высокоструктурный</a:t>
            </a:r>
            <a:r>
              <a:rPr lang="ru-RU" dirty="0"/>
              <a:t> - более 100 мл/100 г </a:t>
            </a:r>
            <a:r>
              <a:rPr lang="ru-RU" dirty="0" err="1"/>
              <a:t>техуглерода</a:t>
            </a:r>
            <a:r>
              <a:rPr lang="ru-RU" dirty="0"/>
              <a:t>;</a:t>
            </a:r>
          </a:p>
          <a:p>
            <a:r>
              <a:rPr lang="ru-RU" i="1" dirty="0"/>
              <a:t>средней структурности</a:t>
            </a:r>
            <a:r>
              <a:rPr lang="ru-RU" dirty="0"/>
              <a:t>-80-100 мл/100 г </a:t>
            </a:r>
            <a:r>
              <a:rPr lang="ru-RU" dirty="0" err="1"/>
              <a:t>техуглерода</a:t>
            </a:r>
            <a:r>
              <a:rPr lang="ru-RU" dirty="0"/>
              <a:t>;</a:t>
            </a:r>
          </a:p>
          <a:p>
            <a:pPr>
              <a:spcAft>
                <a:spcPts val="600"/>
              </a:spcAft>
            </a:pPr>
            <a:r>
              <a:rPr lang="ru-RU" i="1" dirty="0"/>
              <a:t>низкой структурности </a:t>
            </a:r>
            <a:r>
              <a:rPr lang="ru-RU" dirty="0"/>
              <a:t>- менее 80 мл/100 г </a:t>
            </a:r>
            <a:r>
              <a:rPr lang="ru-RU" dirty="0" err="1"/>
              <a:t>техуглерода</a:t>
            </a:r>
            <a:r>
              <a:rPr lang="ru-RU" dirty="0"/>
              <a:t>.</a:t>
            </a:r>
          </a:p>
          <a:p>
            <a:pPr marL="87313" indent="0">
              <a:buNone/>
            </a:pPr>
            <a:r>
              <a:rPr lang="ru-RU" dirty="0"/>
              <a:t>В прибор равномерно подается ДБФ. По мере насыщения образца абсорбентом увеличивается вязкость смеси, которая переходит в </a:t>
            </a:r>
            <a:r>
              <a:rPr lang="ru-RU" dirty="0" err="1"/>
              <a:t>полупластичное</a:t>
            </a:r>
            <a:r>
              <a:rPr lang="ru-RU" dirty="0"/>
              <a:t> состояние. Возросшая вязкость передается системе, фиксирующей крутящий момент </a:t>
            </a:r>
            <a:r>
              <a:rPr lang="ru-RU" dirty="0" err="1"/>
              <a:t>абсортометра</a:t>
            </a:r>
            <a:r>
              <a:rPr lang="ru-RU" dirty="0"/>
              <a:t>. Как только вязкость смеси достигает заданного уровня, отключаются одновременно </a:t>
            </a:r>
            <a:r>
              <a:rPr lang="ru-RU" dirty="0" err="1"/>
              <a:t>абсортометр</a:t>
            </a:r>
            <a:r>
              <a:rPr lang="ru-RU" dirty="0"/>
              <a:t> и бюретка с ДБФ. Объем, израсходованного ДБФ на единицу массы </a:t>
            </a:r>
            <a:r>
              <a:rPr lang="ru-RU" dirty="0" err="1"/>
              <a:t>техуглерода</a:t>
            </a:r>
            <a:r>
              <a:rPr lang="ru-RU" dirty="0"/>
              <a:t>, является показателем абсорбции. Чем большее количество ДБФ абсорбирует образец, тем выше структурность </a:t>
            </a:r>
            <a:r>
              <a:rPr lang="ru-RU" dirty="0" err="1"/>
              <a:t>техуглерода</a:t>
            </a:r>
            <a:r>
              <a:rPr lang="ru-RU" dirty="0"/>
              <a:t>.</a:t>
            </a:r>
          </a:p>
          <a:p>
            <a:endParaRPr lang="ru-RU" dirty="0"/>
          </a:p>
        </p:txBody>
      </p:sp>
      <p:pic>
        <p:nvPicPr>
          <p:cNvPr id="4" name="Picture 1" descr="C:\Users\PC\Desktop\Рисунок1.png"/>
          <p:cNvPicPr>
            <a:picLocks noChangeAspect="1" noChangeArrowheads="1"/>
          </p:cNvPicPr>
          <p:nvPr/>
        </p:nvPicPr>
        <p:blipFill>
          <a:blip r:embed="rId2" cstate="print"/>
          <a:srcRect/>
          <a:stretch>
            <a:fillRect/>
          </a:stretch>
        </p:blipFill>
        <p:spPr bwMode="auto">
          <a:xfrm>
            <a:off x="0" y="0"/>
            <a:ext cx="1311275" cy="1152525"/>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1142984"/>
            <a:ext cx="8229600" cy="4325112"/>
          </a:xfrm>
        </p:spPr>
        <p:txBody>
          <a:bodyPr>
            <a:normAutofit fontScale="70000" lnSpcReduction="20000"/>
          </a:bodyPr>
          <a:lstStyle/>
          <a:p>
            <a:r>
              <a:rPr lang="ru-RU" dirty="0"/>
              <a:t>При одинаковой удельной поверхности различных образцов </a:t>
            </a:r>
            <a:r>
              <a:rPr lang="ru-RU" dirty="0" err="1"/>
              <a:t>техуглерода</a:t>
            </a:r>
            <a:r>
              <a:rPr lang="ru-RU" dirty="0"/>
              <a:t> размер агрегата тем больше, чем выше абсорбция ДБФ. Однако сравнение размеров агрегатов с различной удельной поверхностью по абсорбции ДБФ не корректно, так как размер агрегата находится в прямой зависимости от размера </a:t>
            </a:r>
            <a:r>
              <a:rPr lang="ru-RU" dirty="0" smtClean="0"/>
              <a:t>частиц. </a:t>
            </a:r>
            <a:r>
              <a:rPr lang="ru-RU" dirty="0"/>
              <a:t>По этой причине размер агрегата </a:t>
            </a:r>
            <a:r>
              <a:rPr lang="ru-RU" dirty="0" err="1"/>
              <a:t>техуглерода</a:t>
            </a:r>
            <a:r>
              <a:rPr lang="ru-RU" dirty="0"/>
              <a:t> </a:t>
            </a:r>
            <a:r>
              <a:rPr lang="en-US" dirty="0"/>
              <a:t>N</a:t>
            </a:r>
            <a:r>
              <a:rPr lang="ru-RU" dirty="0"/>
              <a:t>774 с абсорбцией ДБФ 72 мл/100 г в 2,43 раза превышает средний размер агрегата </a:t>
            </a:r>
            <a:r>
              <a:rPr lang="ru-RU" dirty="0" err="1"/>
              <a:t>техуглерода</a:t>
            </a:r>
            <a:r>
              <a:rPr lang="ru-RU" dirty="0"/>
              <a:t> </a:t>
            </a:r>
            <a:r>
              <a:rPr lang="en-US" dirty="0"/>
              <a:t>N</a:t>
            </a:r>
            <a:r>
              <a:rPr lang="ru-RU" dirty="0"/>
              <a:t>234 с абсорбцией ДБФ 125 мл/100 г.</a:t>
            </a:r>
          </a:p>
          <a:p>
            <a:r>
              <a:rPr lang="ru-RU" dirty="0" err="1"/>
              <a:t>Высокоструктурный</a:t>
            </a:r>
            <a:r>
              <a:rPr lang="ru-RU" dirty="0"/>
              <a:t> </a:t>
            </a:r>
            <a:r>
              <a:rPr lang="ru-RU" dirty="0" err="1"/>
              <a:t>техуглерод</a:t>
            </a:r>
            <a:r>
              <a:rPr lang="ru-RU" dirty="0"/>
              <a:t> лучше и быстрее распределяется в каучуке, смеси лучше шприцуются, </a:t>
            </a:r>
            <a:r>
              <a:rPr lang="ru-RU" dirty="0" err="1"/>
              <a:t>вулканизаты</a:t>
            </a:r>
            <a:r>
              <a:rPr lang="ru-RU" dirty="0"/>
              <a:t> имеют высокие модуль и сопротивление истиранию. </a:t>
            </a:r>
            <a:r>
              <a:rPr lang="ru-RU" dirty="0" err="1"/>
              <a:t>Техуглерод</a:t>
            </a:r>
            <a:r>
              <a:rPr lang="ru-RU" dirty="0"/>
              <a:t> с высокой удельной поверхностью и низкой структурностью обладает повышенной окрашивающей способностью. В зависимости от требований к изделиям, которые изготавливают с использованием </a:t>
            </a:r>
            <a:r>
              <a:rPr lang="ru-RU" dirty="0" err="1"/>
              <a:t>техуглерода</a:t>
            </a:r>
            <a:r>
              <a:rPr lang="ru-RU" dirty="0"/>
              <a:t>, применяют </a:t>
            </a:r>
            <a:r>
              <a:rPr lang="ru-RU" dirty="0" err="1"/>
              <a:t>техуглерод</a:t>
            </a:r>
            <a:r>
              <a:rPr lang="ru-RU" dirty="0"/>
              <a:t> с различной структурностью.</a:t>
            </a:r>
          </a:p>
          <a:p>
            <a:endParaRPr lang="ru-RU" dirty="0"/>
          </a:p>
        </p:txBody>
      </p:sp>
      <p:pic>
        <p:nvPicPr>
          <p:cNvPr id="4" name="Picture 1" descr="C:\Users\PC\Desktop\Рисунок1.png"/>
          <p:cNvPicPr>
            <a:picLocks noChangeAspect="1" noChangeArrowheads="1"/>
          </p:cNvPicPr>
          <p:nvPr/>
        </p:nvPicPr>
        <p:blipFill>
          <a:blip r:embed="rId2" cstate="print"/>
          <a:srcRect/>
          <a:stretch>
            <a:fillRect/>
          </a:stretch>
        </p:blipFill>
        <p:spPr bwMode="auto">
          <a:xfrm>
            <a:off x="0" y="0"/>
            <a:ext cx="1311275" cy="115252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74805"/>
            <a:ext cx="8229600" cy="4525963"/>
          </a:xfrm>
        </p:spPr>
        <p:txBody>
          <a:bodyPr>
            <a:normAutofit/>
          </a:bodyPr>
          <a:lstStyle/>
          <a:p>
            <a:pPr>
              <a:buNone/>
            </a:pPr>
            <a:r>
              <a:rPr lang="ru-RU" i="1" dirty="0" smtClean="0"/>
              <a:t>   </a:t>
            </a:r>
            <a:r>
              <a:rPr lang="ru-RU" sz="2400" dirty="0" smtClean="0"/>
              <a:t>Современное </a:t>
            </a:r>
            <a:r>
              <a:rPr lang="ru-RU" sz="2400" dirty="0"/>
              <a:t>производство </a:t>
            </a:r>
            <a:r>
              <a:rPr lang="ru-RU" sz="2400" dirty="0" err="1"/>
              <a:t>эластомерных</a:t>
            </a:r>
            <a:r>
              <a:rPr lang="ru-RU" sz="2400" dirty="0"/>
              <a:t> материалов и изделий и связанная с ним наука начали складываться более 150 лет назад, задолго до возникновения модного ныне понятия «нано», но были отнюдь не чужды существу этого понятия. Согласно одному из наиболее распространенных определений </a:t>
            </a:r>
            <a:r>
              <a:rPr lang="ru-RU" sz="2400" dirty="0" err="1"/>
              <a:t>нанокомпозит</a:t>
            </a:r>
            <a:r>
              <a:rPr lang="ru-RU" sz="2400" dirty="0"/>
              <a:t> это материал, содержащий, по меньшей мере, одну </a:t>
            </a:r>
            <a:r>
              <a:rPr lang="ru-RU" sz="2400" dirty="0" err="1"/>
              <a:t>гетерофазу</a:t>
            </a:r>
            <a:r>
              <a:rPr lang="ru-RU" sz="2400" dirty="0"/>
              <a:t>, имеющую хотя бы в одном измерении </a:t>
            </a:r>
            <a:r>
              <a:rPr lang="ru-RU" sz="2400" dirty="0" err="1"/>
              <a:t>наноразмеры</a:t>
            </a:r>
            <a:r>
              <a:rPr lang="ru-RU" sz="2400" dirty="0"/>
              <a:t> </a:t>
            </a:r>
          </a:p>
        </p:txBody>
      </p:sp>
      <p:pic>
        <p:nvPicPr>
          <p:cNvPr id="4" name="Picture 1" descr="C:\Users\PC\Desktop\Рисунок1.png"/>
          <p:cNvPicPr>
            <a:picLocks noChangeAspect="1" noChangeArrowheads="1"/>
          </p:cNvPicPr>
          <p:nvPr/>
        </p:nvPicPr>
        <p:blipFill>
          <a:blip r:embed="rId2" cstate="print"/>
          <a:srcRect/>
          <a:stretch>
            <a:fillRect/>
          </a:stretch>
        </p:blipFill>
        <p:spPr bwMode="auto">
          <a:xfrm>
            <a:off x="0" y="0"/>
            <a:ext cx="1311275" cy="1152525"/>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785794"/>
            <a:ext cx="7972452" cy="1066800"/>
          </a:xfrm>
        </p:spPr>
        <p:txBody>
          <a:bodyPr>
            <a:normAutofit fontScale="90000"/>
          </a:bodyPr>
          <a:lstStyle/>
          <a:p>
            <a:pPr algn="ctr"/>
            <a:r>
              <a:rPr lang="ru-RU" sz="3100" dirty="0" smtClean="0">
                <a:latin typeface="+mn-lt"/>
              </a:rPr>
              <a:t>Морфологические </a:t>
            </a:r>
            <a:r>
              <a:rPr lang="ru-RU" sz="3100" dirty="0">
                <a:latin typeface="+mn-lt"/>
              </a:rPr>
              <a:t>характеристики </a:t>
            </a:r>
            <a:r>
              <a:rPr lang="ru-RU" sz="3100" dirty="0" err="1">
                <a:latin typeface="+mn-lt"/>
              </a:rPr>
              <a:t>техуглерода</a:t>
            </a:r>
            <a:r>
              <a:rPr lang="ru-RU" sz="3100" dirty="0">
                <a:latin typeface="+mn-lt"/>
              </a:rPr>
              <a:t> различных марок</a:t>
            </a:r>
            <a:r>
              <a:rPr lang="ru-RU" dirty="0"/>
              <a:t/>
            </a:r>
            <a:br>
              <a:rPr lang="ru-RU" dirty="0"/>
            </a:br>
            <a:endParaRPr lang="ru-RU" dirty="0"/>
          </a:p>
        </p:txBody>
      </p:sp>
      <p:graphicFrame>
        <p:nvGraphicFramePr>
          <p:cNvPr id="5" name="Содержимое 4"/>
          <p:cNvGraphicFramePr>
            <a:graphicFrameLocks noGrp="1"/>
          </p:cNvGraphicFramePr>
          <p:nvPr>
            <p:ph idx="1"/>
          </p:nvPr>
        </p:nvGraphicFramePr>
        <p:xfrm>
          <a:off x="571472" y="1604032"/>
          <a:ext cx="8229600" cy="496824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r>
                        <a:rPr lang="ru-RU" sz="1400" dirty="0" smtClean="0">
                          <a:latin typeface="+mn-lt"/>
                        </a:rPr>
                        <a:t>Марка </a:t>
                      </a:r>
                      <a:r>
                        <a:rPr lang="ru-RU" sz="1400" dirty="0" err="1" smtClean="0">
                          <a:latin typeface="+mn-lt"/>
                        </a:rPr>
                        <a:t>техуглерода</a:t>
                      </a:r>
                      <a:r>
                        <a:rPr lang="en-US" sz="1400" dirty="0" smtClean="0">
                          <a:latin typeface="+mn-lt"/>
                        </a:rPr>
                        <a:t> </a:t>
                      </a:r>
                      <a:r>
                        <a:rPr lang="sah-RU" sz="1400" dirty="0" smtClean="0">
                          <a:latin typeface="+mn-lt"/>
                        </a:rPr>
                        <a:t>(</a:t>
                      </a:r>
                      <a:r>
                        <a:rPr lang="en-US" sz="1400" dirty="0" smtClean="0">
                          <a:latin typeface="+mn-lt"/>
                        </a:rPr>
                        <a:t>ASTM)</a:t>
                      </a:r>
                      <a:endParaRPr lang="ru-RU" sz="1400" dirty="0">
                        <a:latin typeface="+mn-lt"/>
                      </a:endParaRPr>
                    </a:p>
                  </a:txBody>
                  <a:tcPr/>
                </a:tc>
                <a:tc>
                  <a:txBody>
                    <a:bodyPr/>
                    <a:lstStyle/>
                    <a:p>
                      <a:pPr indent="-152400" algn="just">
                        <a:lnSpc>
                          <a:spcPts val="1175"/>
                        </a:lnSpc>
                        <a:spcAft>
                          <a:spcPts val="0"/>
                        </a:spcAft>
                      </a:pPr>
                      <a:r>
                        <a:rPr lang="ru-RU" sz="1400" dirty="0">
                          <a:latin typeface="+mn-lt"/>
                          <a:ea typeface="Tahoma"/>
                        </a:rPr>
                        <a:t>Размер частиц </a:t>
                      </a:r>
                      <a:r>
                        <a:rPr lang="en-US" sz="1400" dirty="0">
                          <a:latin typeface="+mn-lt"/>
                          <a:ea typeface="Tahoma"/>
                        </a:rPr>
                        <a:t>D</a:t>
                      </a:r>
                      <a:r>
                        <a:rPr lang="ru-RU" sz="1400" baseline="-25000" dirty="0">
                          <a:latin typeface="+mn-lt"/>
                          <a:ea typeface="Tahoma"/>
                        </a:rPr>
                        <a:t>ср</a:t>
                      </a:r>
                      <a:r>
                        <a:rPr lang="ru-RU" sz="1400" dirty="0">
                          <a:latin typeface="+mn-lt"/>
                          <a:ea typeface="Tahoma"/>
                        </a:rPr>
                        <a:t>, нм</a:t>
                      </a:r>
                    </a:p>
                  </a:txBody>
                  <a:tcPr marL="68580" marR="68580" marT="0" marB="0" anchor="ctr"/>
                </a:tc>
                <a:tc>
                  <a:txBody>
                    <a:bodyPr/>
                    <a:lstStyle/>
                    <a:p>
                      <a:r>
                        <a:rPr lang="ru-RU" sz="1400" b="1" kern="1200" dirty="0" smtClean="0">
                          <a:solidFill>
                            <a:schemeClr val="lt1"/>
                          </a:solidFill>
                          <a:latin typeface="+mn-lt"/>
                          <a:ea typeface="+mn-ea"/>
                          <a:cs typeface="+mn-cs"/>
                        </a:rPr>
                        <a:t>Размер агрегатов </a:t>
                      </a:r>
                      <a:r>
                        <a:rPr lang="en-US" sz="1400" b="1" kern="1200" dirty="0" smtClean="0">
                          <a:solidFill>
                            <a:schemeClr val="lt1"/>
                          </a:solidFill>
                          <a:latin typeface="+mn-lt"/>
                          <a:ea typeface="+mn-ea"/>
                          <a:cs typeface="+mn-cs"/>
                        </a:rPr>
                        <a:t>D</a:t>
                      </a:r>
                      <a:r>
                        <a:rPr lang="ru-RU" sz="1400" b="1" kern="1200" baseline="-25000" dirty="0" err="1" smtClean="0">
                          <a:solidFill>
                            <a:schemeClr val="lt1"/>
                          </a:solidFill>
                          <a:latin typeface="+mn-lt"/>
                          <a:ea typeface="+mn-ea"/>
                          <a:cs typeface="+mn-cs"/>
                        </a:rPr>
                        <a:t>агр</a:t>
                      </a:r>
                      <a:r>
                        <a:rPr lang="ru-RU" sz="1400" b="1" kern="1200" dirty="0" smtClean="0">
                          <a:solidFill>
                            <a:schemeClr val="lt1"/>
                          </a:solidFill>
                          <a:latin typeface="+mn-lt"/>
                          <a:ea typeface="+mn-ea"/>
                          <a:cs typeface="+mn-cs"/>
                        </a:rPr>
                        <a:t>, нм</a:t>
                      </a:r>
                      <a:endParaRPr lang="ru-RU" sz="1400" dirty="0">
                        <a:latin typeface="+mn-lt"/>
                      </a:endParaRPr>
                    </a:p>
                  </a:txBody>
                  <a:tcPr/>
                </a:tc>
                <a:tc>
                  <a:txBody>
                    <a:bodyPr/>
                    <a:lstStyle/>
                    <a:p>
                      <a:r>
                        <a:rPr lang="ru-RU" sz="1400" b="1" kern="1200" dirty="0" smtClean="0">
                          <a:solidFill>
                            <a:schemeClr val="lt1"/>
                          </a:solidFill>
                          <a:latin typeface="+mn-lt"/>
                          <a:ea typeface="+mn-ea"/>
                          <a:cs typeface="+mn-cs"/>
                        </a:rPr>
                        <a:t>Удельная поверхность, м</a:t>
                      </a:r>
                      <a:r>
                        <a:rPr lang="ru-RU" sz="1400" b="1" kern="1200" baseline="30000" dirty="0" smtClean="0">
                          <a:solidFill>
                            <a:schemeClr val="lt1"/>
                          </a:solidFill>
                          <a:latin typeface="+mn-lt"/>
                          <a:ea typeface="+mn-ea"/>
                          <a:cs typeface="+mn-cs"/>
                        </a:rPr>
                        <a:t>2</a:t>
                      </a:r>
                      <a:r>
                        <a:rPr lang="ru-RU" sz="1400" b="1" kern="1200" dirty="0" smtClean="0">
                          <a:solidFill>
                            <a:schemeClr val="lt1"/>
                          </a:solidFill>
                          <a:latin typeface="+mn-lt"/>
                          <a:ea typeface="+mn-ea"/>
                          <a:cs typeface="+mn-cs"/>
                        </a:rPr>
                        <a:t>/г</a:t>
                      </a:r>
                      <a:endParaRPr lang="ru-RU" sz="1400" dirty="0">
                        <a:latin typeface="+mn-lt"/>
                      </a:endParaRPr>
                    </a:p>
                  </a:txBody>
                  <a:tcPr/>
                </a:tc>
              </a:tr>
              <a:tr h="370840">
                <a:tc>
                  <a:txBody>
                    <a:bodyPr/>
                    <a:lstStyle/>
                    <a:p>
                      <a:r>
                        <a:rPr lang="en-US" sz="1400" dirty="0" smtClean="0">
                          <a:latin typeface="+mn-lt"/>
                        </a:rPr>
                        <a:t>N110</a:t>
                      </a:r>
                    </a:p>
                  </a:txBody>
                  <a:tcPr/>
                </a:tc>
                <a:tc>
                  <a:txBody>
                    <a:bodyPr/>
                    <a:lstStyle/>
                    <a:p>
                      <a:r>
                        <a:rPr lang="en-US" sz="1400" dirty="0" smtClean="0">
                          <a:latin typeface="+mn-lt"/>
                        </a:rPr>
                        <a:t>27</a:t>
                      </a:r>
                      <a:endParaRPr lang="ru-RU" sz="1400" dirty="0">
                        <a:latin typeface="+mn-lt"/>
                      </a:endParaRPr>
                    </a:p>
                  </a:txBody>
                  <a:tcPr/>
                </a:tc>
                <a:tc>
                  <a:txBody>
                    <a:bodyPr/>
                    <a:lstStyle/>
                    <a:p>
                      <a:r>
                        <a:rPr lang="en-US" sz="1400" dirty="0" smtClean="0">
                          <a:latin typeface="+mn-lt"/>
                        </a:rPr>
                        <a:t>93</a:t>
                      </a:r>
                      <a:endParaRPr lang="ru-RU" sz="1400" dirty="0">
                        <a:latin typeface="+mn-lt"/>
                      </a:endParaRPr>
                    </a:p>
                  </a:txBody>
                  <a:tcPr/>
                </a:tc>
                <a:tc>
                  <a:txBody>
                    <a:bodyPr/>
                    <a:lstStyle/>
                    <a:p>
                      <a:r>
                        <a:rPr lang="en-US" sz="1400" dirty="0" smtClean="0">
                          <a:latin typeface="+mn-lt"/>
                        </a:rPr>
                        <a:t>143</a:t>
                      </a:r>
                      <a:endParaRPr lang="ru-RU" sz="1400" dirty="0">
                        <a:latin typeface="+mn-lt"/>
                      </a:endParaRPr>
                    </a:p>
                  </a:txBody>
                  <a:tcPr/>
                </a:tc>
              </a:tr>
              <a:tr h="370840">
                <a:tc>
                  <a:txBody>
                    <a:bodyPr/>
                    <a:lstStyle/>
                    <a:p>
                      <a:r>
                        <a:rPr lang="en-US" sz="1400" dirty="0" smtClean="0">
                          <a:latin typeface="+mn-lt"/>
                        </a:rPr>
                        <a:t>N220</a:t>
                      </a:r>
                      <a:endParaRPr lang="ru-RU" sz="1400" dirty="0">
                        <a:latin typeface="+mn-lt"/>
                      </a:endParaRPr>
                    </a:p>
                  </a:txBody>
                  <a:tcPr/>
                </a:tc>
                <a:tc>
                  <a:txBody>
                    <a:bodyPr/>
                    <a:lstStyle/>
                    <a:p>
                      <a:r>
                        <a:rPr lang="en-US" sz="1400" dirty="0" smtClean="0">
                          <a:latin typeface="+mn-lt"/>
                        </a:rPr>
                        <a:t>32</a:t>
                      </a:r>
                      <a:endParaRPr lang="ru-RU" sz="1400" dirty="0">
                        <a:latin typeface="+mn-lt"/>
                      </a:endParaRPr>
                    </a:p>
                  </a:txBody>
                  <a:tcPr/>
                </a:tc>
                <a:tc>
                  <a:txBody>
                    <a:bodyPr/>
                    <a:lstStyle/>
                    <a:p>
                      <a:r>
                        <a:rPr lang="en-US" sz="1400" dirty="0" smtClean="0">
                          <a:latin typeface="+mn-lt"/>
                        </a:rPr>
                        <a:t>103</a:t>
                      </a:r>
                      <a:endParaRPr lang="ru-RU" sz="1400" dirty="0">
                        <a:latin typeface="+mn-lt"/>
                      </a:endParaRPr>
                    </a:p>
                  </a:txBody>
                  <a:tcPr/>
                </a:tc>
                <a:tc>
                  <a:txBody>
                    <a:bodyPr/>
                    <a:lstStyle/>
                    <a:p>
                      <a:r>
                        <a:rPr lang="en-US" sz="1400" dirty="0" smtClean="0">
                          <a:latin typeface="+mn-lt"/>
                        </a:rPr>
                        <a:t>117</a:t>
                      </a:r>
                      <a:endParaRPr lang="ru-RU" sz="1400" dirty="0">
                        <a:latin typeface="+mn-lt"/>
                      </a:endParaRPr>
                    </a:p>
                  </a:txBody>
                  <a:tcPr/>
                </a:tc>
              </a:tr>
              <a:tr h="370840">
                <a:tc>
                  <a:txBody>
                    <a:bodyPr/>
                    <a:lstStyle/>
                    <a:p>
                      <a:r>
                        <a:rPr lang="en-US" sz="1400" dirty="0" smtClean="0">
                          <a:latin typeface="+mn-lt"/>
                        </a:rPr>
                        <a:t>N234</a:t>
                      </a:r>
                      <a:endParaRPr lang="ru-RU" sz="1400" dirty="0">
                        <a:latin typeface="+mn-lt"/>
                      </a:endParaRPr>
                    </a:p>
                  </a:txBody>
                  <a:tcPr/>
                </a:tc>
                <a:tc>
                  <a:txBody>
                    <a:bodyPr/>
                    <a:lstStyle/>
                    <a:p>
                      <a:r>
                        <a:rPr lang="en-US" sz="1400" dirty="0" smtClean="0">
                          <a:latin typeface="+mn-lt"/>
                        </a:rPr>
                        <a:t>31</a:t>
                      </a:r>
                      <a:endParaRPr lang="ru-RU" sz="1400" dirty="0">
                        <a:latin typeface="+mn-lt"/>
                      </a:endParaRPr>
                    </a:p>
                  </a:txBody>
                  <a:tcPr/>
                </a:tc>
                <a:tc>
                  <a:txBody>
                    <a:bodyPr/>
                    <a:lstStyle/>
                    <a:p>
                      <a:r>
                        <a:rPr lang="en-US" sz="1400" dirty="0" smtClean="0">
                          <a:latin typeface="+mn-lt"/>
                        </a:rPr>
                        <a:t>109</a:t>
                      </a:r>
                      <a:endParaRPr lang="ru-RU" sz="1400" dirty="0">
                        <a:latin typeface="+mn-lt"/>
                      </a:endParaRPr>
                    </a:p>
                  </a:txBody>
                  <a:tcPr/>
                </a:tc>
                <a:tc>
                  <a:txBody>
                    <a:bodyPr/>
                    <a:lstStyle/>
                    <a:p>
                      <a:r>
                        <a:rPr lang="en-US" sz="1400" dirty="0" smtClean="0">
                          <a:latin typeface="+mn-lt"/>
                        </a:rPr>
                        <a:t>120</a:t>
                      </a:r>
                      <a:endParaRPr lang="ru-RU" sz="1400" dirty="0">
                        <a:latin typeface="+mn-lt"/>
                      </a:endParaRPr>
                    </a:p>
                  </a:txBody>
                  <a:tcPr/>
                </a:tc>
              </a:tr>
              <a:tr h="370840">
                <a:tc>
                  <a:txBody>
                    <a:bodyPr/>
                    <a:lstStyle/>
                    <a:p>
                      <a:r>
                        <a:rPr lang="en-US" sz="1400" dirty="0" smtClean="0">
                          <a:latin typeface="+mn-lt"/>
                        </a:rPr>
                        <a:t>N326</a:t>
                      </a:r>
                      <a:endParaRPr lang="ru-RU" sz="1400" dirty="0">
                        <a:latin typeface="+mn-lt"/>
                      </a:endParaRPr>
                    </a:p>
                  </a:txBody>
                  <a:tcPr/>
                </a:tc>
                <a:tc>
                  <a:txBody>
                    <a:bodyPr/>
                    <a:lstStyle/>
                    <a:p>
                      <a:r>
                        <a:rPr lang="en-US" sz="1400" dirty="0" smtClean="0">
                          <a:latin typeface="+mn-lt"/>
                        </a:rPr>
                        <a:t>41</a:t>
                      </a:r>
                      <a:endParaRPr lang="ru-RU" sz="1400" dirty="0">
                        <a:latin typeface="+mn-lt"/>
                      </a:endParaRPr>
                    </a:p>
                  </a:txBody>
                  <a:tcPr/>
                </a:tc>
                <a:tc>
                  <a:txBody>
                    <a:bodyPr/>
                    <a:lstStyle/>
                    <a:p>
                      <a:r>
                        <a:rPr lang="en-US" sz="1400" dirty="0" smtClean="0">
                          <a:latin typeface="+mn-lt"/>
                        </a:rPr>
                        <a:t>108</a:t>
                      </a:r>
                      <a:endParaRPr lang="ru-RU" sz="1400" dirty="0">
                        <a:latin typeface="+mn-lt"/>
                      </a:endParaRPr>
                    </a:p>
                  </a:txBody>
                  <a:tcPr/>
                </a:tc>
                <a:tc>
                  <a:txBody>
                    <a:bodyPr/>
                    <a:lstStyle/>
                    <a:p>
                      <a:r>
                        <a:rPr lang="en-US" sz="1400" dirty="0" smtClean="0">
                          <a:latin typeface="+mn-lt"/>
                        </a:rPr>
                        <a:t>94</a:t>
                      </a:r>
                      <a:endParaRPr lang="ru-RU" sz="1400" dirty="0">
                        <a:latin typeface="+mn-lt"/>
                      </a:endParaRPr>
                    </a:p>
                  </a:txBody>
                  <a:tcPr/>
                </a:tc>
              </a:tr>
              <a:tr h="370840">
                <a:tc>
                  <a:txBody>
                    <a:bodyPr/>
                    <a:lstStyle/>
                    <a:p>
                      <a:r>
                        <a:rPr lang="en-US" sz="1400" dirty="0" smtClean="0">
                          <a:latin typeface="+mn-lt"/>
                        </a:rPr>
                        <a:t>N330</a:t>
                      </a:r>
                      <a:endParaRPr lang="ru-RU" sz="1400" dirty="0">
                        <a:latin typeface="+mn-lt"/>
                      </a:endParaRPr>
                    </a:p>
                  </a:txBody>
                  <a:tcPr/>
                </a:tc>
                <a:tc>
                  <a:txBody>
                    <a:bodyPr/>
                    <a:lstStyle/>
                    <a:p>
                      <a:r>
                        <a:rPr lang="en-US" sz="1400" dirty="0" smtClean="0">
                          <a:latin typeface="+mn-lt"/>
                        </a:rPr>
                        <a:t>46</a:t>
                      </a:r>
                      <a:endParaRPr lang="ru-RU" sz="1400" dirty="0">
                        <a:latin typeface="+mn-lt"/>
                      </a:endParaRPr>
                    </a:p>
                  </a:txBody>
                  <a:tcPr/>
                </a:tc>
                <a:tc>
                  <a:txBody>
                    <a:bodyPr/>
                    <a:lstStyle/>
                    <a:p>
                      <a:r>
                        <a:rPr lang="en-US" sz="1400" dirty="0" smtClean="0">
                          <a:latin typeface="+mn-lt"/>
                        </a:rPr>
                        <a:t>146</a:t>
                      </a:r>
                      <a:endParaRPr lang="ru-RU" sz="1400" dirty="0">
                        <a:latin typeface="+mn-lt"/>
                      </a:endParaRPr>
                    </a:p>
                  </a:txBody>
                  <a:tcPr/>
                </a:tc>
                <a:tc>
                  <a:txBody>
                    <a:bodyPr/>
                    <a:lstStyle/>
                    <a:p>
                      <a:r>
                        <a:rPr lang="en-US" sz="1400" dirty="0" smtClean="0">
                          <a:latin typeface="+mn-lt"/>
                        </a:rPr>
                        <a:t>80</a:t>
                      </a:r>
                      <a:endParaRPr lang="ru-RU" sz="1400" dirty="0">
                        <a:latin typeface="+mn-lt"/>
                      </a:endParaRPr>
                    </a:p>
                  </a:txBody>
                  <a:tcPr/>
                </a:tc>
              </a:tr>
              <a:tr h="370840">
                <a:tc>
                  <a:txBody>
                    <a:bodyPr/>
                    <a:lstStyle/>
                    <a:p>
                      <a:r>
                        <a:rPr lang="en-US" sz="1400" dirty="0" smtClean="0">
                          <a:latin typeface="+mn-lt"/>
                        </a:rPr>
                        <a:t>N339</a:t>
                      </a:r>
                      <a:endParaRPr lang="ru-RU" sz="1400" dirty="0">
                        <a:latin typeface="+mn-lt"/>
                      </a:endParaRPr>
                    </a:p>
                  </a:txBody>
                  <a:tcPr/>
                </a:tc>
                <a:tc>
                  <a:txBody>
                    <a:bodyPr/>
                    <a:lstStyle/>
                    <a:p>
                      <a:r>
                        <a:rPr lang="en-US" sz="1400" dirty="0" smtClean="0">
                          <a:latin typeface="+mn-lt"/>
                        </a:rPr>
                        <a:t>39</a:t>
                      </a:r>
                      <a:endParaRPr lang="ru-RU" sz="1400" dirty="0">
                        <a:latin typeface="+mn-lt"/>
                      </a:endParaRPr>
                    </a:p>
                  </a:txBody>
                  <a:tcPr/>
                </a:tc>
                <a:tc>
                  <a:txBody>
                    <a:bodyPr/>
                    <a:lstStyle/>
                    <a:p>
                      <a:r>
                        <a:rPr lang="en-US" sz="1400" dirty="0" smtClean="0">
                          <a:latin typeface="+mn-lt"/>
                        </a:rPr>
                        <a:t>122</a:t>
                      </a:r>
                      <a:endParaRPr lang="ru-RU" sz="1400" dirty="0">
                        <a:latin typeface="+mn-lt"/>
                      </a:endParaRPr>
                    </a:p>
                  </a:txBody>
                  <a:tcPr/>
                </a:tc>
                <a:tc>
                  <a:txBody>
                    <a:bodyPr/>
                    <a:lstStyle/>
                    <a:p>
                      <a:r>
                        <a:rPr lang="en-US" sz="1400" dirty="0" smtClean="0">
                          <a:latin typeface="+mn-lt"/>
                        </a:rPr>
                        <a:t>96</a:t>
                      </a:r>
                      <a:endParaRPr lang="ru-RU" sz="1400" dirty="0">
                        <a:latin typeface="+mn-lt"/>
                      </a:endParaRPr>
                    </a:p>
                  </a:txBody>
                  <a:tcPr/>
                </a:tc>
              </a:tr>
              <a:tr h="370840">
                <a:tc>
                  <a:txBody>
                    <a:bodyPr/>
                    <a:lstStyle/>
                    <a:p>
                      <a:r>
                        <a:rPr lang="en-US" sz="1400" dirty="0" smtClean="0">
                          <a:latin typeface="+mn-lt"/>
                        </a:rPr>
                        <a:t>N351</a:t>
                      </a:r>
                      <a:endParaRPr lang="ru-RU" sz="1400" dirty="0">
                        <a:latin typeface="+mn-lt"/>
                      </a:endParaRPr>
                    </a:p>
                  </a:txBody>
                  <a:tcPr/>
                </a:tc>
                <a:tc>
                  <a:txBody>
                    <a:bodyPr/>
                    <a:lstStyle/>
                    <a:p>
                      <a:r>
                        <a:rPr lang="en-US" sz="1400" dirty="0" smtClean="0">
                          <a:latin typeface="+mn-lt"/>
                        </a:rPr>
                        <a:t>50</a:t>
                      </a:r>
                      <a:endParaRPr lang="ru-RU" sz="1400" dirty="0">
                        <a:latin typeface="+mn-lt"/>
                      </a:endParaRPr>
                    </a:p>
                  </a:txBody>
                  <a:tcPr/>
                </a:tc>
                <a:tc>
                  <a:txBody>
                    <a:bodyPr/>
                    <a:lstStyle/>
                    <a:p>
                      <a:r>
                        <a:rPr lang="en-US" sz="1400" dirty="0" smtClean="0">
                          <a:latin typeface="+mn-lt"/>
                        </a:rPr>
                        <a:t>159</a:t>
                      </a:r>
                      <a:endParaRPr lang="ru-RU" sz="1400" dirty="0">
                        <a:latin typeface="+mn-lt"/>
                      </a:endParaRPr>
                    </a:p>
                  </a:txBody>
                  <a:tcPr/>
                </a:tc>
                <a:tc>
                  <a:txBody>
                    <a:bodyPr/>
                    <a:lstStyle/>
                    <a:p>
                      <a:r>
                        <a:rPr lang="en-US" sz="1400" dirty="0" smtClean="0">
                          <a:latin typeface="+mn-lt"/>
                        </a:rPr>
                        <a:t>75</a:t>
                      </a:r>
                      <a:endParaRPr lang="ru-RU" sz="1400" dirty="0">
                        <a:latin typeface="+mn-lt"/>
                      </a:endParaRPr>
                    </a:p>
                  </a:txBody>
                  <a:tcPr/>
                </a:tc>
              </a:tr>
              <a:tr h="370840">
                <a:tc>
                  <a:txBody>
                    <a:bodyPr/>
                    <a:lstStyle/>
                    <a:p>
                      <a:r>
                        <a:rPr lang="en-US" sz="1400" dirty="0" smtClean="0">
                          <a:latin typeface="+mn-lt"/>
                        </a:rPr>
                        <a:t>N375</a:t>
                      </a:r>
                      <a:endParaRPr lang="ru-RU" sz="1400" dirty="0">
                        <a:latin typeface="+mn-lt"/>
                      </a:endParaRPr>
                    </a:p>
                  </a:txBody>
                  <a:tcPr/>
                </a:tc>
                <a:tc>
                  <a:txBody>
                    <a:bodyPr/>
                    <a:lstStyle/>
                    <a:p>
                      <a:r>
                        <a:rPr lang="en-US" sz="1400" dirty="0" smtClean="0">
                          <a:latin typeface="+mn-lt"/>
                        </a:rPr>
                        <a:t>36</a:t>
                      </a:r>
                      <a:endParaRPr lang="ru-RU" sz="1400" dirty="0">
                        <a:latin typeface="+mn-lt"/>
                      </a:endParaRPr>
                    </a:p>
                  </a:txBody>
                  <a:tcPr/>
                </a:tc>
                <a:tc>
                  <a:txBody>
                    <a:bodyPr/>
                    <a:lstStyle/>
                    <a:p>
                      <a:r>
                        <a:rPr lang="en-US" sz="1400" dirty="0" smtClean="0">
                          <a:latin typeface="+mn-lt"/>
                        </a:rPr>
                        <a:t>106</a:t>
                      </a:r>
                      <a:endParaRPr lang="ru-RU" sz="1400" dirty="0">
                        <a:latin typeface="+mn-lt"/>
                      </a:endParaRPr>
                    </a:p>
                  </a:txBody>
                  <a:tcPr/>
                </a:tc>
                <a:tc>
                  <a:txBody>
                    <a:bodyPr/>
                    <a:lstStyle/>
                    <a:p>
                      <a:r>
                        <a:rPr lang="en-US" sz="1400" dirty="0" smtClean="0">
                          <a:latin typeface="+mn-lt"/>
                        </a:rPr>
                        <a:t>105</a:t>
                      </a:r>
                      <a:endParaRPr lang="ru-RU" sz="1400" dirty="0">
                        <a:latin typeface="+mn-lt"/>
                      </a:endParaRPr>
                    </a:p>
                  </a:txBody>
                  <a:tcPr/>
                </a:tc>
              </a:tr>
              <a:tr h="370840">
                <a:tc>
                  <a:txBody>
                    <a:bodyPr/>
                    <a:lstStyle/>
                    <a:p>
                      <a:r>
                        <a:rPr lang="en-US" sz="1400" dirty="0" smtClean="0">
                          <a:latin typeface="+mn-lt"/>
                        </a:rPr>
                        <a:t>N550</a:t>
                      </a:r>
                      <a:endParaRPr lang="ru-RU" sz="1400" dirty="0">
                        <a:latin typeface="+mn-lt"/>
                      </a:endParaRPr>
                    </a:p>
                  </a:txBody>
                  <a:tcPr/>
                </a:tc>
                <a:tc>
                  <a:txBody>
                    <a:bodyPr/>
                    <a:lstStyle/>
                    <a:p>
                      <a:r>
                        <a:rPr lang="en-US" sz="1400" dirty="0" smtClean="0">
                          <a:latin typeface="+mn-lt"/>
                        </a:rPr>
                        <a:t>93</a:t>
                      </a:r>
                      <a:endParaRPr lang="ru-RU" sz="1400" dirty="0">
                        <a:latin typeface="+mn-lt"/>
                      </a:endParaRPr>
                    </a:p>
                  </a:txBody>
                  <a:tcPr/>
                </a:tc>
                <a:tc>
                  <a:txBody>
                    <a:bodyPr/>
                    <a:lstStyle/>
                    <a:p>
                      <a:r>
                        <a:rPr lang="en-US" sz="1400" dirty="0" smtClean="0">
                          <a:latin typeface="+mn-lt"/>
                        </a:rPr>
                        <a:t>240</a:t>
                      </a:r>
                      <a:endParaRPr lang="ru-RU" sz="1400" dirty="0">
                        <a:latin typeface="+mn-lt"/>
                      </a:endParaRPr>
                    </a:p>
                  </a:txBody>
                  <a:tcPr/>
                </a:tc>
                <a:tc>
                  <a:txBody>
                    <a:bodyPr/>
                    <a:lstStyle/>
                    <a:p>
                      <a:r>
                        <a:rPr lang="en-US" sz="1400" dirty="0" smtClean="0">
                          <a:latin typeface="+mn-lt"/>
                        </a:rPr>
                        <a:t>41</a:t>
                      </a:r>
                      <a:endParaRPr lang="ru-RU" sz="1400" dirty="0">
                        <a:latin typeface="+mn-lt"/>
                      </a:endParaRPr>
                    </a:p>
                  </a:txBody>
                  <a:tcPr/>
                </a:tc>
              </a:tr>
              <a:tr h="370840">
                <a:tc>
                  <a:txBody>
                    <a:bodyPr/>
                    <a:lstStyle/>
                    <a:p>
                      <a:r>
                        <a:rPr lang="en-US" sz="1400" dirty="0" smtClean="0">
                          <a:latin typeface="+mn-lt"/>
                        </a:rPr>
                        <a:t>N660</a:t>
                      </a:r>
                      <a:endParaRPr lang="ru-RU" sz="1400" dirty="0">
                        <a:latin typeface="+mn-lt"/>
                      </a:endParaRPr>
                    </a:p>
                  </a:txBody>
                  <a:tcPr/>
                </a:tc>
                <a:tc>
                  <a:txBody>
                    <a:bodyPr/>
                    <a:lstStyle/>
                    <a:p>
                      <a:r>
                        <a:rPr lang="en-US" sz="1400" dirty="0" smtClean="0">
                          <a:latin typeface="+mn-lt"/>
                        </a:rPr>
                        <a:t>109</a:t>
                      </a:r>
                      <a:endParaRPr lang="ru-RU" sz="1400" dirty="0">
                        <a:latin typeface="+mn-lt"/>
                      </a:endParaRPr>
                    </a:p>
                  </a:txBody>
                  <a:tcPr/>
                </a:tc>
                <a:tc>
                  <a:txBody>
                    <a:bodyPr/>
                    <a:lstStyle/>
                    <a:p>
                      <a:r>
                        <a:rPr lang="en-US" sz="1400" dirty="0" smtClean="0">
                          <a:latin typeface="+mn-lt"/>
                        </a:rPr>
                        <a:t>252</a:t>
                      </a:r>
                      <a:endParaRPr lang="ru-RU" sz="1400" dirty="0">
                        <a:latin typeface="+mn-lt"/>
                      </a:endParaRPr>
                    </a:p>
                  </a:txBody>
                  <a:tcPr/>
                </a:tc>
                <a:tc>
                  <a:txBody>
                    <a:bodyPr/>
                    <a:lstStyle/>
                    <a:p>
                      <a:r>
                        <a:rPr lang="en-US" sz="1400" dirty="0" smtClean="0">
                          <a:latin typeface="+mn-lt"/>
                        </a:rPr>
                        <a:t>34</a:t>
                      </a:r>
                      <a:endParaRPr lang="ru-RU" sz="1400" dirty="0">
                        <a:latin typeface="+mn-lt"/>
                      </a:endParaRPr>
                    </a:p>
                  </a:txBody>
                  <a:tcPr/>
                </a:tc>
              </a:tr>
              <a:tr h="370840">
                <a:tc>
                  <a:txBody>
                    <a:bodyPr/>
                    <a:lstStyle/>
                    <a:p>
                      <a:r>
                        <a:rPr lang="en-US" sz="1400" dirty="0" smtClean="0">
                          <a:latin typeface="+mn-lt"/>
                        </a:rPr>
                        <a:t>N774</a:t>
                      </a:r>
                      <a:endParaRPr lang="ru-RU" sz="1400" dirty="0">
                        <a:latin typeface="+mn-lt"/>
                      </a:endParaRPr>
                    </a:p>
                  </a:txBody>
                  <a:tcPr/>
                </a:tc>
                <a:tc>
                  <a:txBody>
                    <a:bodyPr/>
                    <a:lstStyle/>
                    <a:p>
                      <a:r>
                        <a:rPr lang="en-US" sz="1400" dirty="0" smtClean="0">
                          <a:latin typeface="+mn-lt"/>
                        </a:rPr>
                        <a:t>124</a:t>
                      </a:r>
                      <a:endParaRPr lang="ru-RU" sz="1400" dirty="0">
                        <a:latin typeface="+mn-lt"/>
                      </a:endParaRPr>
                    </a:p>
                  </a:txBody>
                  <a:tcPr/>
                </a:tc>
                <a:tc>
                  <a:txBody>
                    <a:bodyPr/>
                    <a:lstStyle/>
                    <a:p>
                      <a:r>
                        <a:rPr lang="en-US" sz="1400" dirty="0" smtClean="0">
                          <a:latin typeface="+mn-lt"/>
                        </a:rPr>
                        <a:t>265</a:t>
                      </a:r>
                      <a:endParaRPr lang="ru-RU" sz="1400" dirty="0">
                        <a:latin typeface="+mn-lt"/>
                      </a:endParaRPr>
                    </a:p>
                  </a:txBody>
                  <a:tcPr/>
                </a:tc>
                <a:tc>
                  <a:txBody>
                    <a:bodyPr/>
                    <a:lstStyle/>
                    <a:p>
                      <a:r>
                        <a:rPr lang="en-US" sz="1400" dirty="0" smtClean="0">
                          <a:latin typeface="+mn-lt"/>
                        </a:rPr>
                        <a:t>30</a:t>
                      </a:r>
                      <a:endParaRPr lang="ru-RU" sz="1400" dirty="0">
                        <a:latin typeface="+mn-lt"/>
                      </a:endParaRPr>
                    </a:p>
                  </a:txBody>
                  <a:tcPr/>
                </a:tc>
              </a:tr>
              <a:tr h="370840">
                <a:tc>
                  <a:txBody>
                    <a:bodyPr/>
                    <a:lstStyle/>
                    <a:p>
                      <a:r>
                        <a:rPr lang="en-US" sz="1400" dirty="0" smtClean="0">
                          <a:latin typeface="+mn-lt"/>
                        </a:rPr>
                        <a:t>N990</a:t>
                      </a:r>
                      <a:endParaRPr lang="ru-RU" sz="1400" dirty="0">
                        <a:latin typeface="+mn-lt"/>
                      </a:endParaRPr>
                    </a:p>
                  </a:txBody>
                  <a:tcPr/>
                </a:tc>
                <a:tc>
                  <a:txBody>
                    <a:bodyPr/>
                    <a:lstStyle/>
                    <a:p>
                      <a:r>
                        <a:rPr lang="en-US" sz="1400" dirty="0" smtClean="0">
                          <a:latin typeface="+mn-lt"/>
                        </a:rPr>
                        <a:t>403</a:t>
                      </a:r>
                      <a:endParaRPr lang="ru-RU" sz="1400" dirty="0">
                        <a:latin typeface="+mn-lt"/>
                      </a:endParaRPr>
                    </a:p>
                  </a:txBody>
                  <a:tcPr/>
                </a:tc>
                <a:tc>
                  <a:txBody>
                    <a:bodyPr/>
                    <a:lstStyle/>
                    <a:p>
                      <a:r>
                        <a:rPr lang="en-US" sz="1400" dirty="0" smtClean="0">
                          <a:latin typeface="+mn-lt"/>
                        </a:rPr>
                        <a:t>593</a:t>
                      </a:r>
                      <a:endParaRPr lang="ru-RU" sz="1400" dirty="0">
                        <a:latin typeface="+mn-lt"/>
                      </a:endParaRPr>
                    </a:p>
                  </a:txBody>
                  <a:tcPr/>
                </a:tc>
                <a:tc>
                  <a:txBody>
                    <a:bodyPr/>
                    <a:lstStyle/>
                    <a:p>
                      <a:r>
                        <a:rPr lang="en-US" sz="1400" dirty="0" smtClean="0">
                          <a:latin typeface="+mn-lt"/>
                        </a:rPr>
                        <a:t>9</a:t>
                      </a:r>
                      <a:endParaRPr lang="ru-RU" sz="1400" dirty="0">
                        <a:latin typeface="+mn-lt"/>
                      </a:endParaRPr>
                    </a:p>
                  </a:txBody>
                  <a:tcPr/>
                </a:tc>
              </a:tr>
            </a:tbl>
          </a:graphicData>
        </a:graphic>
      </p:graphicFrame>
      <p:pic>
        <p:nvPicPr>
          <p:cNvPr id="4" name="Picture 1" descr="C:\Users\PC\Desktop\Рисунок1.png"/>
          <p:cNvPicPr>
            <a:picLocks noChangeAspect="1" noChangeArrowheads="1"/>
          </p:cNvPicPr>
          <p:nvPr/>
        </p:nvPicPr>
        <p:blipFill>
          <a:blip r:embed="rId2" cstate="print"/>
          <a:srcRect/>
          <a:stretch>
            <a:fillRect/>
          </a:stretch>
        </p:blipFill>
        <p:spPr bwMode="auto">
          <a:xfrm>
            <a:off x="0" y="0"/>
            <a:ext cx="1311275" cy="1152525"/>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42918"/>
            <a:ext cx="8229600" cy="1066800"/>
          </a:xfrm>
        </p:spPr>
        <p:txBody>
          <a:bodyPr>
            <a:normAutofit/>
          </a:bodyPr>
          <a:lstStyle/>
          <a:p>
            <a:pPr algn="ctr"/>
            <a:r>
              <a:rPr lang="ru-RU" sz="2800" dirty="0">
                <a:latin typeface="+mn-lt"/>
              </a:rPr>
              <a:t>Усиливающие свойства</a:t>
            </a:r>
            <a:r>
              <a:rPr lang="ru-RU" sz="2800" b="1" dirty="0">
                <a:latin typeface="+mn-lt"/>
              </a:rPr>
              <a:t/>
            </a:r>
            <a:br>
              <a:rPr lang="ru-RU" sz="2800" b="1" dirty="0">
                <a:latin typeface="+mn-lt"/>
              </a:rPr>
            </a:br>
            <a:endParaRPr lang="ru-RU" sz="2800" dirty="0">
              <a:latin typeface="+mn-lt"/>
            </a:endParaRPr>
          </a:p>
        </p:txBody>
      </p:sp>
      <p:sp>
        <p:nvSpPr>
          <p:cNvPr id="3" name="Содержимое 2"/>
          <p:cNvSpPr>
            <a:spLocks noGrp="1"/>
          </p:cNvSpPr>
          <p:nvPr>
            <p:ph idx="1"/>
          </p:nvPr>
        </p:nvSpPr>
        <p:spPr>
          <a:xfrm>
            <a:off x="500034" y="1428736"/>
            <a:ext cx="8229600" cy="4857784"/>
          </a:xfrm>
        </p:spPr>
        <p:txBody>
          <a:bodyPr>
            <a:normAutofit fontScale="55000" lnSpcReduction="20000"/>
          </a:bodyPr>
          <a:lstStyle/>
          <a:p>
            <a:r>
              <a:rPr lang="ru-RU" sz="3300" dirty="0"/>
              <a:t>Проявляются в повышении сопротивления резин действию механических напряжений. Принято считать, что усиливающий эффект </a:t>
            </a:r>
            <a:r>
              <a:rPr lang="ru-RU" sz="3300" dirty="0" err="1"/>
              <a:t>техуглерода</a:t>
            </a:r>
            <a:r>
              <a:rPr lang="ru-RU" sz="3300" dirty="0"/>
              <a:t> позволяет повысить прочность и износостойкость резин и, в конечном итоге, увеличить срок службы резиновых </a:t>
            </a:r>
            <a:r>
              <a:rPr lang="ru-RU" sz="3300" dirty="0" smtClean="0"/>
              <a:t>изделий.</a:t>
            </a:r>
          </a:p>
          <a:p>
            <a:r>
              <a:rPr lang="ru-RU" sz="3300" dirty="0" smtClean="0"/>
              <a:t>Усиливающее </a:t>
            </a:r>
            <a:r>
              <a:rPr lang="ru-RU" sz="3300" dirty="0"/>
              <a:t>действие </a:t>
            </a:r>
            <a:r>
              <a:rPr lang="ru-RU" sz="3300" dirty="0" err="1"/>
              <a:t>техуглерода</a:t>
            </a:r>
            <a:r>
              <a:rPr lang="ru-RU" sz="3300" dirty="0"/>
              <a:t> проявляется в максимальной степени в </a:t>
            </a:r>
            <a:r>
              <a:rPr lang="ru-RU" sz="3300" dirty="0" err="1"/>
              <a:t>вулканизатах</a:t>
            </a:r>
            <a:r>
              <a:rPr lang="ru-RU" sz="3300" dirty="0"/>
              <a:t>, поскольку после вулканизации </a:t>
            </a:r>
            <a:r>
              <a:rPr lang="ru-RU" sz="3300" dirty="0" err="1"/>
              <a:t>техуглерод</a:t>
            </a:r>
            <a:r>
              <a:rPr lang="ru-RU" sz="3300" dirty="0"/>
              <a:t> становится частью структурной сетки резины, воспринимающей нагрузку. Эти свойства определяются главным образом площадью и энергией поверхности агрегатов и частиц </a:t>
            </a:r>
            <a:r>
              <a:rPr lang="ru-RU" sz="3300" dirty="0" err="1"/>
              <a:t>техуглерода</a:t>
            </a:r>
            <a:r>
              <a:rPr lang="ru-RU" sz="3300" dirty="0"/>
              <a:t>, первичной структурой и химическим составом поверхностного </a:t>
            </a:r>
            <a:r>
              <a:rPr lang="ru-RU" sz="3300" dirty="0" smtClean="0"/>
              <a:t>слоя.</a:t>
            </a:r>
          </a:p>
          <a:p>
            <a:r>
              <a:rPr lang="ru-RU" sz="3300" dirty="0" smtClean="0"/>
              <a:t>Высокодисперсный </a:t>
            </a:r>
            <a:r>
              <a:rPr lang="ru-RU" sz="3300" dirty="0" err="1"/>
              <a:t>техуглерод</a:t>
            </a:r>
            <a:r>
              <a:rPr lang="ru-RU" sz="3300" dirty="0"/>
              <a:t> при введении в резиновую смесь образует более развитую поверхность контакта с каучуком, чем </a:t>
            </a:r>
            <a:r>
              <a:rPr lang="ru-RU" sz="3300" dirty="0" err="1"/>
              <a:t>техуглерод</a:t>
            </a:r>
            <a:r>
              <a:rPr lang="ru-RU" sz="3300" dirty="0"/>
              <a:t> с крупными частицами. Удельная энергия поверхности у высокодисперсного </a:t>
            </a:r>
            <a:r>
              <a:rPr lang="ru-RU" sz="3300" dirty="0" err="1"/>
              <a:t>техуглерода</a:t>
            </a:r>
            <a:r>
              <a:rPr lang="ru-RU" sz="3300" dirty="0"/>
              <a:t> также выше. Поэтому усиливающие свойства </a:t>
            </a:r>
            <a:r>
              <a:rPr lang="ru-RU" sz="3300" dirty="0" err="1"/>
              <a:t>техуглерода</a:t>
            </a:r>
            <a:r>
              <a:rPr lang="ru-RU" sz="3300" dirty="0"/>
              <a:t> возрастают с увеличением дисперсности и придают </a:t>
            </a:r>
            <a:r>
              <a:rPr lang="ru-RU" sz="3300" dirty="0" err="1"/>
              <a:t>вулканизатам</a:t>
            </a:r>
            <a:r>
              <a:rPr lang="ru-RU" sz="3300" dirty="0"/>
              <a:t> повышенную прочность при растяжении и </a:t>
            </a:r>
            <a:r>
              <a:rPr lang="ru-RU" sz="3300" dirty="0" err="1"/>
              <a:t>раздире</a:t>
            </a:r>
            <a:r>
              <a:rPr lang="ru-RU" sz="3300" dirty="0"/>
              <a:t>, высокую износостойкость. Однако высокодисперсный </a:t>
            </a:r>
            <a:r>
              <a:rPr lang="ru-RU" sz="3300" dirty="0" err="1"/>
              <a:t>техуглерод</a:t>
            </a:r>
            <a:r>
              <a:rPr lang="ru-RU" sz="3300" dirty="0"/>
              <a:t> хуже распределяется в каучуках, чем </a:t>
            </a:r>
            <a:r>
              <a:rPr lang="ru-RU" sz="3300" dirty="0" err="1"/>
              <a:t>низкодисперсный</a:t>
            </a:r>
            <a:r>
              <a:rPr lang="ru-RU" sz="3300" dirty="0"/>
              <a:t>, и затрудняет обработку резиновых смесей, повышая их вязкость.</a:t>
            </a:r>
            <a:endParaRPr lang="ru-RU" sz="3300" b="1" dirty="0"/>
          </a:p>
          <a:p>
            <a:endParaRPr lang="ru-RU" dirty="0"/>
          </a:p>
        </p:txBody>
      </p:sp>
      <p:pic>
        <p:nvPicPr>
          <p:cNvPr id="4" name="Picture 1" descr="C:\Users\PC\Desktop\Рисунок1.png"/>
          <p:cNvPicPr>
            <a:picLocks noChangeAspect="1" noChangeArrowheads="1"/>
          </p:cNvPicPr>
          <p:nvPr/>
        </p:nvPicPr>
        <p:blipFill>
          <a:blip r:embed="rId2" cstate="print"/>
          <a:srcRect/>
          <a:stretch>
            <a:fillRect/>
          </a:stretch>
        </p:blipFill>
        <p:spPr bwMode="auto">
          <a:xfrm>
            <a:off x="0" y="0"/>
            <a:ext cx="1311275" cy="1152525"/>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58" y="1142984"/>
            <a:ext cx="8229600" cy="5072098"/>
          </a:xfrm>
        </p:spPr>
        <p:txBody>
          <a:bodyPr>
            <a:normAutofit fontScale="70000" lnSpcReduction="20000"/>
          </a:bodyPr>
          <a:lstStyle/>
          <a:p>
            <a:r>
              <a:rPr lang="ru-RU" dirty="0"/>
              <a:t>Максимальный усиливающий эффект может быть достигнут при качественном диспергировании </a:t>
            </a:r>
            <a:r>
              <a:rPr lang="ru-RU" dirty="0" err="1"/>
              <a:t>техуглерода</a:t>
            </a:r>
            <a:r>
              <a:rPr lang="ru-RU" dirty="0"/>
              <a:t> в каучуке. Для получения необходимой степени диспергирования прочность гранул </a:t>
            </a:r>
            <a:r>
              <a:rPr lang="ru-RU" dirty="0" err="1"/>
              <a:t>техуглерода</a:t>
            </a:r>
            <a:r>
              <a:rPr lang="ru-RU" dirty="0"/>
              <a:t> необходимо уменьшать, но в то же время они должны сохранять достаточную прочность для обеспечения транспортабельных свойств (особенно при большой удаленности потребителя). Разрушенные гранулы (пыль, фракция гранул менее 0,125 мм) вводятся в каучук медленнее. В зависимости от типа каучука допустимая прочность гранул должна быть различной. Так, для мягкого бутилкаучука максимальная прочность единичной гранулы не должна превышать 55 г, в то время как для твердого </a:t>
            </a:r>
            <a:r>
              <a:rPr lang="ru-RU" dirty="0" err="1"/>
              <a:t>бутадиенстирольного</a:t>
            </a:r>
            <a:r>
              <a:rPr lang="ru-RU" dirty="0"/>
              <a:t> каучука прочность индивидуальной гранулы может составлять 100 г, а для тройного этиленпропиленового каучука средней жесткости максимальная прочность должна равняться 70 г. Прочность гранул в значительной степени определяет массовую прочность и степень истирания гранул. Прочность гранул определяется автоматическим анализатором гранул карусельного типа (</a:t>
            </a:r>
            <a:r>
              <a:rPr lang="en-US" dirty="0" err="1"/>
              <a:t>Concarb</a:t>
            </a:r>
            <a:r>
              <a:rPr lang="en-US" dirty="0"/>
              <a:t> Titan Pellet Tester</a:t>
            </a:r>
            <a:r>
              <a:rPr lang="ru-RU" dirty="0"/>
              <a:t>).</a:t>
            </a:r>
            <a:endParaRPr lang="ru-RU" b="1" dirty="0"/>
          </a:p>
          <a:p>
            <a:endParaRPr lang="ru-RU" dirty="0"/>
          </a:p>
        </p:txBody>
      </p:sp>
      <p:pic>
        <p:nvPicPr>
          <p:cNvPr id="4" name="Picture 1" descr="C:\Users\PC\Desktop\Рисунок1.png"/>
          <p:cNvPicPr>
            <a:picLocks noChangeAspect="1" noChangeArrowheads="1"/>
          </p:cNvPicPr>
          <p:nvPr/>
        </p:nvPicPr>
        <p:blipFill>
          <a:blip r:embed="rId2" cstate="print"/>
          <a:srcRect/>
          <a:stretch>
            <a:fillRect/>
          </a:stretch>
        </p:blipFill>
        <p:spPr bwMode="auto">
          <a:xfrm>
            <a:off x="0" y="0"/>
            <a:ext cx="1311275" cy="1152525"/>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57242" y="1389904"/>
            <a:ext cx="8229600" cy="4325112"/>
          </a:xfrm>
        </p:spPr>
        <p:txBody>
          <a:bodyPr>
            <a:normAutofit fontScale="77500" lnSpcReduction="20000"/>
          </a:bodyPr>
          <a:lstStyle/>
          <a:p>
            <a:r>
              <a:rPr lang="ru-RU" dirty="0" err="1"/>
              <a:t>Техуглерод</a:t>
            </a:r>
            <a:r>
              <a:rPr lang="ru-RU" dirty="0"/>
              <a:t> с повышенной первичной структурностью (высоким значением показателя абсорбции </a:t>
            </a:r>
            <a:r>
              <a:rPr lang="ru-RU" dirty="0" err="1"/>
              <a:t>дибутилфталата</a:t>
            </a:r>
            <a:r>
              <a:rPr lang="ru-RU" dirty="0"/>
              <a:t>) значительно лучше распределяется в каучуках, улучшает обрабатываемость смесей на оборудовании, уменьшает их усадку. Он придает </a:t>
            </a:r>
            <a:r>
              <a:rPr lang="ru-RU" dirty="0" err="1"/>
              <a:t>вулканизатам</a:t>
            </a:r>
            <a:r>
              <a:rPr lang="ru-RU" dirty="0"/>
              <a:t> повышенные модуль, твердость и гистерезисные потери. Природа используемого каучука существенно влияет на выбор </a:t>
            </a:r>
            <a:r>
              <a:rPr lang="ru-RU" dirty="0" err="1"/>
              <a:t>техуглерода</a:t>
            </a:r>
            <a:r>
              <a:rPr lang="ru-RU" dirty="0"/>
              <a:t>. Важное значение имеет также его способность придавать резиновым смесям приемлемые технологические свойства, что достигается применением композиций </a:t>
            </a:r>
            <a:r>
              <a:rPr lang="ru-RU" dirty="0" err="1"/>
              <a:t>техуглерода</a:t>
            </a:r>
            <a:r>
              <a:rPr lang="ru-RU" dirty="0"/>
              <a:t> с различными свойствами (с разной дисперсностью и структурностью), а также созданием бимодального </a:t>
            </a:r>
            <a:r>
              <a:rPr lang="ru-RU" dirty="0" err="1"/>
              <a:t>техуглерода</a:t>
            </a:r>
            <a:r>
              <a:rPr lang="ru-RU" dirty="0"/>
              <a:t>, с двумя максимумами на кривой распределения частиц по размерам.</a:t>
            </a:r>
            <a:endParaRPr lang="ru-RU" b="1" dirty="0"/>
          </a:p>
          <a:p>
            <a:endParaRPr lang="ru-RU" dirty="0"/>
          </a:p>
        </p:txBody>
      </p:sp>
      <p:pic>
        <p:nvPicPr>
          <p:cNvPr id="4" name="Picture 1" descr="C:\Users\PC\Desktop\Рисунок1.png"/>
          <p:cNvPicPr>
            <a:picLocks noChangeAspect="1" noChangeArrowheads="1"/>
          </p:cNvPicPr>
          <p:nvPr/>
        </p:nvPicPr>
        <p:blipFill>
          <a:blip r:embed="rId2" cstate="print"/>
          <a:srcRect/>
          <a:stretch>
            <a:fillRect/>
          </a:stretch>
        </p:blipFill>
        <p:spPr bwMode="auto">
          <a:xfrm>
            <a:off x="0" y="0"/>
            <a:ext cx="1311275" cy="1152525"/>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1285860"/>
            <a:ext cx="8229600" cy="4325112"/>
          </a:xfrm>
        </p:spPr>
        <p:txBody>
          <a:bodyPr>
            <a:normAutofit fontScale="70000" lnSpcReduction="20000"/>
          </a:bodyPr>
          <a:lstStyle/>
          <a:p>
            <a:r>
              <a:rPr lang="ru-RU" dirty="0"/>
              <a:t>Комплексную оценку химического состава поверхностного слоя </a:t>
            </a:r>
            <a:r>
              <a:rPr lang="ru-RU" dirty="0" err="1"/>
              <a:t>техуглерода</a:t>
            </a:r>
            <a:r>
              <a:rPr lang="ru-RU" dirty="0"/>
              <a:t> дает </a:t>
            </a:r>
            <a:r>
              <a:rPr lang="ru-RU" dirty="0" err="1"/>
              <a:t>pH</a:t>
            </a:r>
            <a:r>
              <a:rPr lang="ru-RU" dirty="0"/>
              <a:t> водной </a:t>
            </a:r>
            <a:r>
              <a:rPr lang="ru-RU" dirty="0" smtClean="0"/>
              <a:t>суспензии.</a:t>
            </a:r>
          </a:p>
          <a:p>
            <a:r>
              <a:rPr lang="ru-RU" dirty="0" smtClean="0"/>
              <a:t>Так</a:t>
            </a:r>
            <a:r>
              <a:rPr lang="ru-RU" dirty="0"/>
              <a:t>, </a:t>
            </a:r>
            <a:r>
              <a:rPr lang="ru-RU" dirty="0" err="1"/>
              <a:t>техуглерод</a:t>
            </a:r>
            <a:r>
              <a:rPr lang="ru-RU" dirty="0"/>
              <a:t> с </a:t>
            </a:r>
            <a:r>
              <a:rPr lang="ru-RU" dirty="0" err="1"/>
              <a:t>pH</a:t>
            </a:r>
            <a:r>
              <a:rPr lang="ru-RU" dirty="0"/>
              <a:t> более 7 ускоряет вулканизацию, с меньшим значением, наоборот, замедляет. Это свойство является следствием таких факторов как наличие на поверхности </a:t>
            </a:r>
            <a:r>
              <a:rPr lang="ru-RU" dirty="0" err="1"/>
              <a:t>техуглерода</a:t>
            </a:r>
            <a:r>
              <a:rPr lang="ru-RU" dirty="0"/>
              <a:t> свободных радикалов, активных функциональных </a:t>
            </a:r>
            <a:r>
              <a:rPr lang="ru-RU" dirty="0" smtClean="0"/>
              <a:t>групп.</a:t>
            </a:r>
          </a:p>
          <a:p>
            <a:r>
              <a:rPr lang="ru-RU" dirty="0" err="1" smtClean="0"/>
              <a:t>Техуглерод</a:t>
            </a:r>
            <a:r>
              <a:rPr lang="ru-RU" dirty="0" smtClean="0"/>
              <a:t> </a:t>
            </a:r>
            <a:r>
              <a:rPr lang="ru-RU" dirty="0"/>
              <a:t>является катализатором ряда химических процессов (например, полимеризации, реакции сшивания при вулканизации) и существенно влияет на окисляемость и устойчивость резин к старению. Каталитическая активность </a:t>
            </a:r>
            <a:r>
              <a:rPr lang="ru-RU" dirty="0" err="1"/>
              <a:t>техуглерода</a:t>
            </a:r>
            <a:r>
              <a:rPr lang="ru-RU" dirty="0"/>
              <a:t> обусловлена главным образом величиной и природой поверхности частиц. Таким образом, влияние природы поверхности </a:t>
            </a:r>
            <a:r>
              <a:rPr lang="ru-RU" dirty="0" err="1"/>
              <a:t>техуглерода</a:t>
            </a:r>
            <a:r>
              <a:rPr lang="ru-RU" dirty="0"/>
              <a:t> на химические процессы проявляется как при изготовлении, так и при эксплуатации резин.</a:t>
            </a:r>
            <a:endParaRPr lang="ru-RU" b="1" dirty="0"/>
          </a:p>
          <a:p>
            <a:endParaRPr lang="ru-RU" dirty="0"/>
          </a:p>
        </p:txBody>
      </p:sp>
      <p:pic>
        <p:nvPicPr>
          <p:cNvPr id="4" name="Picture 1" descr="C:\Users\PC\Desktop\Рисунок1.png"/>
          <p:cNvPicPr>
            <a:picLocks noChangeAspect="1" noChangeArrowheads="1"/>
          </p:cNvPicPr>
          <p:nvPr/>
        </p:nvPicPr>
        <p:blipFill>
          <a:blip r:embed="rId2" cstate="print"/>
          <a:srcRect/>
          <a:stretch>
            <a:fillRect/>
          </a:stretch>
        </p:blipFill>
        <p:spPr bwMode="auto">
          <a:xfrm>
            <a:off x="0" y="0"/>
            <a:ext cx="1311275" cy="1152525"/>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1089027"/>
            <a:ext cx="8401080" cy="5626121"/>
          </a:xfrm>
        </p:spPr>
        <p:txBody>
          <a:bodyPr>
            <a:noAutofit/>
          </a:bodyPr>
          <a:lstStyle/>
          <a:p>
            <a:pPr marL="87313" indent="0">
              <a:buNone/>
            </a:pPr>
            <a:r>
              <a:rPr lang="ru-RU" sz="2000" dirty="0" err="1" smtClean="0"/>
              <a:t>Техуглерод</a:t>
            </a:r>
            <a:r>
              <a:rPr lang="ru-RU" sz="2000" dirty="0" smtClean="0"/>
              <a:t>, используемый в резине, по их областям применения можно разделить на две основные группы :</a:t>
            </a:r>
            <a:endParaRPr lang="ru-RU" sz="2000" b="1" dirty="0" smtClean="0"/>
          </a:p>
          <a:p>
            <a:r>
              <a:rPr lang="ru-RU" sz="2000" b="1" i="1" dirty="0" err="1" smtClean="0"/>
              <a:t>полуусиливающий</a:t>
            </a:r>
            <a:r>
              <a:rPr lang="ru-RU" sz="2000" i="1" dirty="0" smtClean="0"/>
              <a:t> (каркасный, или мягкий) - </a:t>
            </a:r>
            <a:r>
              <a:rPr lang="ru-RU" sz="2000" dirty="0" smtClean="0"/>
              <a:t>марки, идентифицированные по </a:t>
            </a:r>
            <a:r>
              <a:rPr lang="en-US" sz="2000" dirty="0" smtClean="0"/>
              <a:t>ASTM D </a:t>
            </a:r>
            <a:r>
              <a:rPr lang="ru-RU" sz="2000" dirty="0" smtClean="0"/>
              <a:t>1765 под номерами серий 500, 600, и 700, </a:t>
            </a:r>
            <a:r>
              <a:rPr lang="ru-RU" sz="2000" dirty="0" err="1" smtClean="0"/>
              <a:t>техуглерод</a:t>
            </a:r>
            <a:r>
              <a:rPr lang="ru-RU" sz="2000" dirty="0" smtClean="0"/>
              <a:t> этих марок используется в резинах для улучшения динамических свойств - упруго-гистерезисных и </a:t>
            </a:r>
            <a:r>
              <a:rPr lang="ru-RU" sz="2000" dirty="0" err="1" smtClean="0"/>
              <a:t>усталостно-прочностных</a:t>
            </a:r>
            <a:r>
              <a:rPr lang="ru-RU" sz="2000" dirty="0" smtClean="0"/>
              <a:t>. </a:t>
            </a:r>
            <a:r>
              <a:rPr lang="ru-RU" sz="2000" dirty="0" err="1" smtClean="0"/>
              <a:t>Полуусиливающий</a:t>
            </a:r>
            <a:r>
              <a:rPr lang="ru-RU" sz="2000" dirty="0" smtClean="0"/>
              <a:t> </a:t>
            </a:r>
            <a:r>
              <a:rPr lang="ru-RU" sz="2000" dirty="0" err="1" smtClean="0"/>
              <a:t>техулерод</a:t>
            </a:r>
            <a:r>
              <a:rPr lang="ru-RU" sz="2000" dirty="0" smtClean="0"/>
              <a:t> улучшает сопротивление изгибу и герметичность по отношению к воздуху. Очень грубый </a:t>
            </a:r>
            <a:r>
              <a:rPr lang="ru-RU" sz="2000" dirty="0" err="1" smtClean="0"/>
              <a:t>техуглерод</a:t>
            </a:r>
            <a:r>
              <a:rPr lang="ru-RU" sz="2000" dirty="0" smtClean="0"/>
              <a:t> (</a:t>
            </a:r>
            <a:r>
              <a:rPr lang="ru-RU" sz="2000" dirty="0" err="1" smtClean="0"/>
              <a:t>низкоусиливающий</a:t>
            </a:r>
            <a:r>
              <a:rPr lang="ru-RU" sz="2000" dirty="0" smtClean="0"/>
              <a:t>, малоактивный) включают в резиновые смеси, которые обеспечивают хорошие свойства при экструзии;</a:t>
            </a:r>
            <a:endParaRPr lang="ru-RU" sz="2000" b="1" dirty="0" smtClean="0"/>
          </a:p>
          <a:p>
            <a:r>
              <a:rPr lang="ru-RU" sz="2000" b="1" i="1" dirty="0" smtClean="0"/>
              <a:t>усиливающий</a:t>
            </a:r>
            <a:r>
              <a:rPr lang="ru-RU" sz="2000" i="1" dirty="0" smtClean="0"/>
              <a:t> (твердый) - </a:t>
            </a:r>
            <a:r>
              <a:rPr lang="ru-RU" sz="2000" dirty="0" smtClean="0"/>
              <a:t>марки, идентифицированные по </a:t>
            </a:r>
            <a:r>
              <a:rPr lang="en-US" sz="2000" dirty="0" smtClean="0"/>
              <a:t>ASTM D </a:t>
            </a:r>
            <a:r>
              <a:rPr lang="ru-RU" sz="2000" dirty="0" smtClean="0"/>
              <a:t>1765 под номерами серий 100, 200 и 300,  используются в протекторах шин и изделиях (типа транспортерных лент) с высокой сопротивляемостью истиранию; </a:t>
            </a:r>
            <a:r>
              <a:rPr lang="ru-RU" sz="2000" dirty="0" err="1" smtClean="0"/>
              <a:t>техуглерод</a:t>
            </a:r>
            <a:r>
              <a:rPr lang="ru-RU" sz="2000" dirty="0" smtClean="0"/>
              <a:t> этих марок должен также обеспечивать хорошее сопротивление скольжению, износостойкость против истирания и высокое сцепление с дорогой.</a:t>
            </a:r>
            <a:endParaRPr lang="ru-RU" sz="2000" b="1" dirty="0" smtClean="0"/>
          </a:p>
          <a:p>
            <a:endParaRPr lang="ru-RU" sz="2000" dirty="0"/>
          </a:p>
        </p:txBody>
      </p:sp>
      <p:pic>
        <p:nvPicPr>
          <p:cNvPr id="4" name="Picture 1" descr="C:\Users\PC\Desktop\Рисунок1.png"/>
          <p:cNvPicPr>
            <a:picLocks noChangeAspect="1" noChangeArrowheads="1"/>
          </p:cNvPicPr>
          <p:nvPr/>
        </p:nvPicPr>
        <p:blipFill>
          <a:blip r:embed="rId2" cstate="print"/>
          <a:srcRect/>
          <a:stretch>
            <a:fillRect/>
          </a:stretch>
        </p:blipFill>
        <p:spPr bwMode="auto">
          <a:xfrm>
            <a:off x="0" y="0"/>
            <a:ext cx="1311275" cy="1152525"/>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14414" y="504812"/>
            <a:ext cx="7586658" cy="1066800"/>
          </a:xfrm>
        </p:spPr>
        <p:txBody>
          <a:bodyPr>
            <a:normAutofit/>
          </a:bodyPr>
          <a:lstStyle/>
          <a:p>
            <a:pPr algn="ctr"/>
            <a:r>
              <a:rPr lang="ru-RU" sz="2800" dirty="0">
                <a:latin typeface="+mn-lt"/>
              </a:rPr>
              <a:t>Области применения и особенности свойств мягкого </a:t>
            </a:r>
            <a:r>
              <a:rPr lang="ru-RU" sz="2800" dirty="0" err="1">
                <a:latin typeface="+mn-lt"/>
              </a:rPr>
              <a:t>техуглерода</a:t>
            </a:r>
            <a:endParaRPr lang="ru-RU" sz="2800" dirty="0">
              <a:latin typeface="+mn-lt"/>
            </a:endParaRPr>
          </a:p>
        </p:txBody>
      </p:sp>
      <p:graphicFrame>
        <p:nvGraphicFramePr>
          <p:cNvPr id="4" name="Содержимое 3"/>
          <p:cNvGraphicFramePr>
            <a:graphicFrameLocks noGrp="1"/>
          </p:cNvGraphicFramePr>
          <p:nvPr>
            <p:ph idx="1"/>
          </p:nvPr>
        </p:nvGraphicFramePr>
        <p:xfrm>
          <a:off x="457200" y="1500174"/>
          <a:ext cx="8229600" cy="5247640"/>
        </p:xfrm>
        <a:graphic>
          <a:graphicData uri="http://schemas.openxmlformats.org/drawingml/2006/table">
            <a:tbl>
              <a:tblPr firstRow="1" bandRow="1">
                <a:tableStyleId>{5C22544A-7EE6-4342-B048-85BDC9FD1C3A}</a:tableStyleId>
              </a:tblPr>
              <a:tblGrid>
                <a:gridCol w="2743200"/>
                <a:gridCol w="2657484"/>
                <a:gridCol w="2828916"/>
              </a:tblGrid>
              <a:tr h="370840">
                <a:tc>
                  <a:txBody>
                    <a:bodyPr/>
                    <a:lstStyle/>
                    <a:p>
                      <a:pPr indent="139700" algn="just">
                        <a:lnSpc>
                          <a:spcPts val="1150"/>
                        </a:lnSpc>
                        <a:spcAft>
                          <a:spcPts val="0"/>
                        </a:spcAft>
                      </a:pPr>
                      <a:r>
                        <a:rPr lang="ru-RU" sz="1100" b="0" dirty="0">
                          <a:latin typeface="+mn-lt"/>
                          <a:ea typeface="Tahoma"/>
                        </a:rPr>
                        <a:t>Марка </a:t>
                      </a:r>
                      <a:r>
                        <a:rPr lang="ru-RU" sz="1100" b="0" dirty="0" err="1">
                          <a:latin typeface="+mn-lt"/>
                          <a:ea typeface="Tahoma"/>
                        </a:rPr>
                        <a:t>техуглерода</a:t>
                      </a:r>
                      <a:endParaRPr lang="ru-RU" sz="1100" b="1" dirty="0">
                        <a:latin typeface="+mn-lt"/>
                        <a:ea typeface="Tahoma"/>
                      </a:endParaRPr>
                    </a:p>
                  </a:txBody>
                  <a:tcPr marL="68580" marR="68580" marT="0" marB="0" anchor="ctr"/>
                </a:tc>
                <a:tc>
                  <a:txBody>
                    <a:bodyPr/>
                    <a:lstStyle/>
                    <a:p>
                      <a:pPr indent="139700" algn="just">
                        <a:lnSpc>
                          <a:spcPts val="1150"/>
                        </a:lnSpc>
                        <a:spcAft>
                          <a:spcPts val="0"/>
                        </a:spcAft>
                      </a:pPr>
                      <a:r>
                        <a:rPr lang="ru-RU" sz="1100" b="0" dirty="0">
                          <a:latin typeface="+mn-lt"/>
                          <a:ea typeface="Tahoma"/>
                        </a:rPr>
                        <a:t>Свойства, придаваемые резинам</a:t>
                      </a:r>
                      <a:endParaRPr lang="ru-RU" sz="1100" b="1" dirty="0">
                        <a:latin typeface="+mn-lt"/>
                        <a:ea typeface="Tahoma"/>
                      </a:endParaRPr>
                    </a:p>
                  </a:txBody>
                  <a:tcPr marL="68580" marR="68580" marT="0" marB="0" anchor="ctr"/>
                </a:tc>
                <a:tc>
                  <a:txBody>
                    <a:bodyPr/>
                    <a:lstStyle/>
                    <a:p>
                      <a:pPr indent="139700" algn="just">
                        <a:lnSpc>
                          <a:spcPts val="1150"/>
                        </a:lnSpc>
                        <a:spcAft>
                          <a:spcPts val="0"/>
                        </a:spcAft>
                      </a:pPr>
                      <a:r>
                        <a:rPr lang="ru-RU" sz="1100" b="0" dirty="0">
                          <a:latin typeface="+mn-lt"/>
                          <a:ea typeface="Tahoma"/>
                        </a:rPr>
                        <a:t>Область применения</a:t>
                      </a:r>
                      <a:endParaRPr lang="ru-RU" sz="1100" b="1" dirty="0">
                        <a:latin typeface="+mn-lt"/>
                        <a:ea typeface="Tahoma"/>
                      </a:endParaRPr>
                    </a:p>
                  </a:txBody>
                  <a:tcPr marL="68580" marR="68580" marT="0" marB="0" anchor="ctr"/>
                </a:tc>
              </a:tr>
              <a:tr h="370840">
                <a:tc>
                  <a:txBody>
                    <a:bodyPr/>
                    <a:lstStyle/>
                    <a:p>
                      <a:pPr indent="139700" algn="just">
                        <a:lnSpc>
                          <a:spcPts val="1150"/>
                        </a:lnSpc>
                        <a:spcAft>
                          <a:spcPts val="0"/>
                        </a:spcAft>
                      </a:pPr>
                      <a:endParaRPr lang="en-US" sz="1100" b="0" dirty="0" smtClean="0">
                        <a:latin typeface="+mn-lt"/>
                        <a:ea typeface="Tahoma"/>
                      </a:endParaRPr>
                    </a:p>
                    <a:p>
                      <a:pPr indent="139700" algn="just">
                        <a:lnSpc>
                          <a:spcPts val="1150"/>
                        </a:lnSpc>
                        <a:spcAft>
                          <a:spcPts val="0"/>
                        </a:spcAft>
                      </a:pPr>
                      <a:r>
                        <a:rPr lang="en-US" sz="1100" b="0" dirty="0" smtClean="0">
                          <a:latin typeface="+mn-lt"/>
                          <a:ea typeface="Tahoma"/>
                        </a:rPr>
                        <a:t>N550</a:t>
                      </a:r>
                      <a:endParaRPr lang="ru-RU" sz="1100" b="1" dirty="0">
                        <a:latin typeface="+mn-lt"/>
                        <a:ea typeface="Tahoma"/>
                      </a:endParaRPr>
                    </a:p>
                  </a:txBody>
                  <a:tcPr marL="68580" marR="68580" marT="0" marB="0"/>
                </a:tc>
                <a:tc>
                  <a:txBody>
                    <a:bodyPr/>
                    <a:lstStyle/>
                    <a:p>
                      <a:pPr indent="139700" algn="just">
                        <a:lnSpc>
                          <a:spcPts val="1150"/>
                        </a:lnSpc>
                        <a:spcAft>
                          <a:spcPts val="0"/>
                        </a:spcAft>
                      </a:pPr>
                      <a:endParaRPr lang="en-US" sz="1100" b="0" dirty="0" smtClean="0">
                        <a:latin typeface="+mn-lt"/>
                        <a:ea typeface="Tahoma"/>
                      </a:endParaRPr>
                    </a:p>
                    <a:p>
                      <a:pPr indent="139700" algn="just">
                        <a:lnSpc>
                          <a:spcPts val="1150"/>
                        </a:lnSpc>
                        <a:spcAft>
                          <a:spcPts val="0"/>
                        </a:spcAft>
                      </a:pPr>
                      <a:r>
                        <a:rPr lang="ru-RU" sz="1100" b="0" dirty="0" smtClean="0">
                          <a:latin typeface="+mn-lt"/>
                          <a:ea typeface="Tahoma"/>
                        </a:rPr>
                        <a:t>Среднее </a:t>
                      </a:r>
                      <a:r>
                        <a:rPr lang="ru-RU" sz="1100" b="0" dirty="0">
                          <a:latin typeface="+mn-lt"/>
                          <a:ea typeface="Tahoma"/>
                        </a:rPr>
                        <a:t>сопротивление истиранию, высокие модуль и твердость, низкое набухание, гладкая поверхность при </a:t>
                      </a:r>
                      <a:r>
                        <a:rPr lang="ru-RU" sz="1100" b="0" dirty="0" smtClean="0">
                          <a:latin typeface="+mn-lt"/>
                          <a:ea typeface="Tahoma"/>
                        </a:rPr>
                        <a:t>экструзии</a:t>
                      </a:r>
                      <a:endParaRPr lang="en-US" sz="1100" b="0" dirty="0" smtClean="0">
                        <a:latin typeface="+mn-lt"/>
                        <a:ea typeface="Tahoma"/>
                      </a:endParaRPr>
                    </a:p>
                    <a:p>
                      <a:pPr indent="139700" algn="just">
                        <a:lnSpc>
                          <a:spcPts val="1150"/>
                        </a:lnSpc>
                        <a:spcAft>
                          <a:spcPts val="0"/>
                        </a:spcAft>
                      </a:pPr>
                      <a:endParaRPr lang="ru-RU" sz="1100" b="1" dirty="0">
                        <a:latin typeface="+mn-lt"/>
                        <a:ea typeface="Tahoma"/>
                      </a:endParaRPr>
                    </a:p>
                  </a:txBody>
                  <a:tcPr marL="68580" marR="68580" marT="0" marB="0"/>
                </a:tc>
                <a:tc>
                  <a:txBody>
                    <a:bodyPr/>
                    <a:lstStyle/>
                    <a:p>
                      <a:pPr indent="139700" algn="just">
                        <a:lnSpc>
                          <a:spcPts val="1150"/>
                        </a:lnSpc>
                        <a:spcAft>
                          <a:spcPts val="0"/>
                        </a:spcAft>
                      </a:pPr>
                      <a:endParaRPr lang="en-US" sz="1100" b="0" spc="0" dirty="0" smtClean="0">
                        <a:solidFill>
                          <a:srgbClr val="000000"/>
                        </a:solidFill>
                        <a:latin typeface="+mn-lt"/>
                        <a:ea typeface="Tahoma"/>
                        <a:cs typeface="Tahoma"/>
                      </a:endParaRPr>
                    </a:p>
                    <a:p>
                      <a:pPr indent="139700" algn="just">
                        <a:lnSpc>
                          <a:spcPts val="1150"/>
                        </a:lnSpc>
                        <a:spcAft>
                          <a:spcPts val="0"/>
                        </a:spcAft>
                      </a:pPr>
                      <a:r>
                        <a:rPr lang="ru-RU" sz="1100" b="0" spc="0" dirty="0" err="1" smtClean="0">
                          <a:solidFill>
                            <a:srgbClr val="000000"/>
                          </a:solidFill>
                          <a:latin typeface="+mn-lt"/>
                          <a:ea typeface="Tahoma"/>
                          <a:cs typeface="Tahoma"/>
                        </a:rPr>
                        <a:t>Брекер</a:t>
                      </a:r>
                      <a:r>
                        <a:rPr lang="ru-RU" sz="1100" b="0" spc="0" dirty="0">
                          <a:solidFill>
                            <a:srgbClr val="000000"/>
                          </a:solidFill>
                          <a:latin typeface="+mn-lt"/>
                          <a:ea typeface="Tahoma"/>
                          <a:cs typeface="Tahoma"/>
                        </a:rPr>
                        <a:t>, боковина, каркас шин; кабели, шланги, гладкие (</a:t>
                      </a:r>
                      <a:r>
                        <a:rPr lang="ru-RU" sz="1100" b="0" spc="0" dirty="0" err="1">
                          <a:solidFill>
                            <a:srgbClr val="000000"/>
                          </a:solidFill>
                          <a:latin typeface="+mn-lt"/>
                          <a:ea typeface="Tahoma"/>
                          <a:cs typeface="Tahoma"/>
                        </a:rPr>
                        <a:t>экструзионные</a:t>
                      </a:r>
                      <a:r>
                        <a:rPr lang="ru-RU" sz="1100" b="0" spc="0" dirty="0">
                          <a:solidFill>
                            <a:srgbClr val="000000"/>
                          </a:solidFill>
                          <a:latin typeface="+mn-lt"/>
                          <a:ea typeface="Tahoma"/>
                          <a:cs typeface="Tahoma"/>
                        </a:rPr>
                        <a:t>) изделия, ленты</a:t>
                      </a:r>
                      <a:endParaRPr lang="ru-RU" sz="1100" b="1" dirty="0">
                        <a:latin typeface="+mn-lt"/>
                        <a:ea typeface="Tahoma"/>
                      </a:endParaRPr>
                    </a:p>
                  </a:txBody>
                  <a:tcPr marL="68580" marR="68580" marT="0" marB="0"/>
                </a:tc>
              </a:tr>
              <a:tr h="370840">
                <a:tc>
                  <a:txBody>
                    <a:bodyPr/>
                    <a:lstStyle/>
                    <a:p>
                      <a:pPr indent="139700" algn="just">
                        <a:lnSpc>
                          <a:spcPts val="1150"/>
                        </a:lnSpc>
                        <a:spcAft>
                          <a:spcPts val="0"/>
                        </a:spcAft>
                      </a:pPr>
                      <a:endParaRPr lang="en-US" sz="1100" b="0" spc="0" dirty="0" smtClean="0">
                        <a:solidFill>
                          <a:srgbClr val="000000"/>
                        </a:solidFill>
                        <a:latin typeface="+mn-lt"/>
                        <a:ea typeface="Tahoma"/>
                        <a:cs typeface="Tahoma"/>
                      </a:endParaRPr>
                    </a:p>
                    <a:p>
                      <a:pPr indent="139700" algn="just">
                        <a:lnSpc>
                          <a:spcPts val="1150"/>
                        </a:lnSpc>
                        <a:spcAft>
                          <a:spcPts val="0"/>
                        </a:spcAft>
                      </a:pPr>
                      <a:r>
                        <a:rPr lang="en-US" sz="1100" b="0" spc="0" dirty="0" smtClean="0">
                          <a:solidFill>
                            <a:srgbClr val="000000"/>
                          </a:solidFill>
                          <a:latin typeface="+mn-lt"/>
                          <a:ea typeface="Tahoma"/>
                          <a:cs typeface="Tahoma"/>
                        </a:rPr>
                        <a:t>N650</a:t>
                      </a:r>
                      <a:endParaRPr lang="ru-RU" sz="1100" b="1" dirty="0">
                        <a:latin typeface="+mn-lt"/>
                        <a:ea typeface="Tahoma"/>
                      </a:endParaRPr>
                    </a:p>
                  </a:txBody>
                  <a:tcPr marL="68580" marR="68580" marT="0" marB="0"/>
                </a:tc>
                <a:tc>
                  <a:txBody>
                    <a:bodyPr/>
                    <a:lstStyle/>
                    <a:p>
                      <a:pPr indent="139700" algn="just">
                        <a:lnSpc>
                          <a:spcPts val="1150"/>
                        </a:lnSpc>
                        <a:spcAft>
                          <a:spcPts val="0"/>
                        </a:spcAft>
                      </a:pPr>
                      <a:endParaRPr lang="en-US" sz="1100" b="0" spc="0" dirty="0" smtClean="0">
                        <a:solidFill>
                          <a:srgbClr val="000000"/>
                        </a:solidFill>
                        <a:latin typeface="+mn-lt"/>
                        <a:ea typeface="Tahoma"/>
                        <a:cs typeface="Tahoma"/>
                      </a:endParaRPr>
                    </a:p>
                    <a:p>
                      <a:pPr indent="139700" algn="just">
                        <a:lnSpc>
                          <a:spcPts val="1150"/>
                        </a:lnSpc>
                        <a:spcAft>
                          <a:spcPts val="0"/>
                        </a:spcAft>
                      </a:pPr>
                      <a:r>
                        <a:rPr lang="ru-RU" sz="1100" b="0" spc="0" dirty="0" smtClean="0">
                          <a:solidFill>
                            <a:srgbClr val="000000"/>
                          </a:solidFill>
                          <a:latin typeface="+mn-lt"/>
                          <a:ea typeface="Tahoma"/>
                          <a:cs typeface="Tahoma"/>
                        </a:rPr>
                        <a:t>Умеренное </a:t>
                      </a:r>
                      <a:r>
                        <a:rPr lang="ru-RU" sz="1100" b="0" spc="0" dirty="0">
                          <a:solidFill>
                            <a:srgbClr val="000000"/>
                          </a:solidFill>
                          <a:latin typeface="+mn-lt"/>
                          <a:ea typeface="Tahoma"/>
                          <a:cs typeface="Tahoma"/>
                        </a:rPr>
                        <a:t>усиление, высокий модуль, высокая твердость, низкое набухание, гладкая поверхность при </a:t>
                      </a:r>
                      <a:r>
                        <a:rPr lang="ru-RU" sz="1100" b="0" spc="0" dirty="0" smtClean="0">
                          <a:solidFill>
                            <a:srgbClr val="000000"/>
                          </a:solidFill>
                          <a:latin typeface="+mn-lt"/>
                          <a:ea typeface="Tahoma"/>
                          <a:cs typeface="Tahoma"/>
                        </a:rPr>
                        <a:t>экструзии</a:t>
                      </a:r>
                      <a:endParaRPr lang="en-US" sz="1100" b="0" spc="0" dirty="0" smtClean="0">
                        <a:solidFill>
                          <a:srgbClr val="000000"/>
                        </a:solidFill>
                        <a:latin typeface="+mn-lt"/>
                        <a:ea typeface="Tahoma"/>
                        <a:cs typeface="Tahoma"/>
                      </a:endParaRPr>
                    </a:p>
                    <a:p>
                      <a:pPr indent="139700" algn="just">
                        <a:lnSpc>
                          <a:spcPts val="1150"/>
                        </a:lnSpc>
                        <a:spcAft>
                          <a:spcPts val="0"/>
                        </a:spcAft>
                      </a:pPr>
                      <a:endParaRPr lang="ru-RU" sz="1100" b="1" dirty="0">
                        <a:latin typeface="+mn-lt"/>
                        <a:ea typeface="Tahoma"/>
                      </a:endParaRPr>
                    </a:p>
                  </a:txBody>
                  <a:tcPr marL="68580" marR="68580" marT="0" marB="0"/>
                </a:tc>
                <a:tc>
                  <a:txBody>
                    <a:bodyPr/>
                    <a:lstStyle/>
                    <a:p>
                      <a:pPr indent="139700" algn="just">
                        <a:lnSpc>
                          <a:spcPts val="1150"/>
                        </a:lnSpc>
                        <a:spcAft>
                          <a:spcPts val="0"/>
                        </a:spcAft>
                      </a:pPr>
                      <a:endParaRPr lang="en-US" sz="1100" b="0" spc="0" dirty="0" smtClean="0">
                        <a:solidFill>
                          <a:srgbClr val="000000"/>
                        </a:solidFill>
                        <a:latin typeface="+mn-lt"/>
                        <a:ea typeface="Tahoma"/>
                        <a:cs typeface="Tahoma"/>
                      </a:endParaRPr>
                    </a:p>
                    <a:p>
                      <a:pPr indent="139700" algn="just">
                        <a:lnSpc>
                          <a:spcPts val="1150"/>
                        </a:lnSpc>
                        <a:spcAft>
                          <a:spcPts val="0"/>
                        </a:spcAft>
                      </a:pPr>
                      <a:r>
                        <a:rPr lang="ru-RU" sz="1100" b="0" spc="0" dirty="0" smtClean="0">
                          <a:solidFill>
                            <a:srgbClr val="000000"/>
                          </a:solidFill>
                          <a:latin typeface="+mn-lt"/>
                          <a:ea typeface="Tahoma"/>
                          <a:cs typeface="Tahoma"/>
                        </a:rPr>
                        <a:t>Каркас </a:t>
                      </a:r>
                      <a:r>
                        <a:rPr lang="ru-RU" sz="1100" b="0" spc="0" dirty="0">
                          <a:solidFill>
                            <a:srgbClr val="000000"/>
                          </a:solidFill>
                          <a:latin typeface="+mn-lt"/>
                          <a:ea typeface="Tahoma"/>
                          <a:cs typeface="Tahoma"/>
                        </a:rPr>
                        <a:t>шин, транспортерные ленты, шланги, защитные покрытия, кровля, краситель, фрикционные смазки</a:t>
                      </a:r>
                      <a:endParaRPr lang="ru-RU" sz="1100" b="1" dirty="0">
                        <a:latin typeface="+mn-lt"/>
                        <a:ea typeface="Tahoma"/>
                      </a:endParaRPr>
                    </a:p>
                  </a:txBody>
                  <a:tcPr marL="68580" marR="68580" marT="0" marB="0"/>
                </a:tc>
              </a:tr>
              <a:tr h="370840">
                <a:tc>
                  <a:txBody>
                    <a:bodyPr/>
                    <a:lstStyle/>
                    <a:p>
                      <a:pPr indent="139700" algn="just">
                        <a:lnSpc>
                          <a:spcPts val="1150"/>
                        </a:lnSpc>
                        <a:spcAft>
                          <a:spcPts val="0"/>
                        </a:spcAft>
                      </a:pPr>
                      <a:r>
                        <a:rPr lang="en-US" sz="1100" b="0" spc="0" dirty="0" smtClean="0">
                          <a:solidFill>
                            <a:srgbClr val="000000"/>
                          </a:solidFill>
                          <a:latin typeface="+mn-lt"/>
                          <a:ea typeface="Tahoma"/>
                          <a:cs typeface="Tahoma"/>
                        </a:rPr>
                        <a:t>\</a:t>
                      </a:r>
                    </a:p>
                    <a:p>
                      <a:pPr indent="139700" algn="just">
                        <a:lnSpc>
                          <a:spcPts val="1150"/>
                        </a:lnSpc>
                        <a:spcAft>
                          <a:spcPts val="0"/>
                        </a:spcAft>
                      </a:pPr>
                      <a:r>
                        <a:rPr lang="en-US" sz="1100" b="0" spc="0" dirty="0" smtClean="0">
                          <a:solidFill>
                            <a:srgbClr val="000000"/>
                          </a:solidFill>
                          <a:latin typeface="+mn-lt"/>
                          <a:ea typeface="Tahoma"/>
                          <a:cs typeface="Tahoma"/>
                        </a:rPr>
                        <a:t>N660</a:t>
                      </a:r>
                      <a:endParaRPr lang="ru-RU" sz="1100" b="1" dirty="0">
                        <a:latin typeface="+mn-lt"/>
                        <a:ea typeface="Tahoma"/>
                      </a:endParaRPr>
                    </a:p>
                  </a:txBody>
                  <a:tcPr marL="68580" marR="68580" marT="0" marB="0"/>
                </a:tc>
                <a:tc>
                  <a:txBody>
                    <a:bodyPr/>
                    <a:lstStyle/>
                    <a:p>
                      <a:pPr indent="139700" algn="just">
                        <a:lnSpc>
                          <a:spcPts val="1150"/>
                        </a:lnSpc>
                        <a:spcAft>
                          <a:spcPts val="0"/>
                        </a:spcAft>
                      </a:pPr>
                      <a:endParaRPr lang="en-US" sz="1100" b="0" spc="0" dirty="0" smtClean="0">
                        <a:solidFill>
                          <a:srgbClr val="000000"/>
                        </a:solidFill>
                        <a:latin typeface="+mn-lt"/>
                        <a:ea typeface="Tahoma"/>
                        <a:cs typeface="Tahoma"/>
                      </a:endParaRPr>
                    </a:p>
                    <a:p>
                      <a:pPr indent="139700" algn="just">
                        <a:lnSpc>
                          <a:spcPts val="1150"/>
                        </a:lnSpc>
                        <a:spcAft>
                          <a:spcPts val="0"/>
                        </a:spcAft>
                      </a:pPr>
                      <a:r>
                        <a:rPr lang="ru-RU" sz="1100" b="0" spc="0" dirty="0" smtClean="0">
                          <a:solidFill>
                            <a:srgbClr val="000000"/>
                          </a:solidFill>
                          <a:latin typeface="+mn-lt"/>
                          <a:ea typeface="Tahoma"/>
                          <a:cs typeface="Tahoma"/>
                        </a:rPr>
                        <a:t>То </a:t>
                      </a:r>
                      <a:r>
                        <a:rPr lang="ru-RU" sz="1100" b="0" spc="0" dirty="0">
                          <a:solidFill>
                            <a:srgbClr val="000000"/>
                          </a:solidFill>
                          <a:latin typeface="+mn-lt"/>
                          <a:ea typeface="Tahoma"/>
                          <a:cs typeface="Tahoma"/>
                        </a:rPr>
                        <a:t>же</a:t>
                      </a:r>
                      <a:endParaRPr lang="ru-RU" sz="1100" b="1" dirty="0">
                        <a:latin typeface="+mn-lt"/>
                        <a:ea typeface="Tahoma"/>
                      </a:endParaRPr>
                    </a:p>
                  </a:txBody>
                  <a:tcPr marL="68580" marR="68580" marT="0" marB="0"/>
                </a:tc>
                <a:tc>
                  <a:txBody>
                    <a:bodyPr/>
                    <a:lstStyle/>
                    <a:p>
                      <a:pPr indent="139700" algn="just">
                        <a:lnSpc>
                          <a:spcPts val="1150"/>
                        </a:lnSpc>
                        <a:spcAft>
                          <a:spcPts val="0"/>
                        </a:spcAft>
                      </a:pPr>
                      <a:endParaRPr lang="en-US" sz="1100" b="0" spc="0" dirty="0" smtClean="0">
                        <a:solidFill>
                          <a:srgbClr val="000000"/>
                        </a:solidFill>
                        <a:latin typeface="+mn-lt"/>
                        <a:ea typeface="Tahoma"/>
                        <a:cs typeface="Tahoma"/>
                      </a:endParaRPr>
                    </a:p>
                    <a:p>
                      <a:pPr indent="139700" algn="just">
                        <a:lnSpc>
                          <a:spcPts val="1150"/>
                        </a:lnSpc>
                        <a:spcAft>
                          <a:spcPts val="0"/>
                        </a:spcAft>
                      </a:pPr>
                      <a:r>
                        <a:rPr lang="ru-RU" sz="1100" b="0" spc="0" dirty="0" smtClean="0">
                          <a:solidFill>
                            <a:srgbClr val="000000"/>
                          </a:solidFill>
                          <a:latin typeface="+mn-lt"/>
                          <a:ea typeface="Tahoma"/>
                          <a:cs typeface="Tahoma"/>
                        </a:rPr>
                        <a:t>Корпус</a:t>
                      </a:r>
                      <a:r>
                        <a:rPr lang="ru-RU" sz="1100" b="0" spc="0" dirty="0">
                          <a:solidFill>
                            <a:srgbClr val="000000"/>
                          </a:solidFill>
                          <a:latin typeface="+mn-lt"/>
                          <a:ea typeface="Tahoma"/>
                          <a:cs typeface="Tahoma"/>
                        </a:rPr>
                        <a:t>, боковина шин, покрытия, кабель, краситель, </a:t>
                      </a:r>
                      <a:r>
                        <a:rPr lang="ru-RU" sz="1100" b="0" spc="0" dirty="0" smtClean="0">
                          <a:solidFill>
                            <a:srgbClr val="000000"/>
                          </a:solidFill>
                          <a:latin typeface="+mn-lt"/>
                          <a:ea typeface="Tahoma"/>
                          <a:cs typeface="Tahoma"/>
                        </a:rPr>
                        <a:t>рукава</a:t>
                      </a:r>
                      <a:endParaRPr lang="en-US" sz="1100" b="0" spc="0" dirty="0" smtClean="0">
                        <a:solidFill>
                          <a:srgbClr val="000000"/>
                        </a:solidFill>
                        <a:latin typeface="+mn-lt"/>
                        <a:ea typeface="Tahoma"/>
                        <a:cs typeface="Tahoma"/>
                      </a:endParaRPr>
                    </a:p>
                    <a:p>
                      <a:pPr indent="139700" algn="just">
                        <a:lnSpc>
                          <a:spcPts val="1150"/>
                        </a:lnSpc>
                        <a:spcAft>
                          <a:spcPts val="0"/>
                        </a:spcAft>
                      </a:pPr>
                      <a:endParaRPr lang="ru-RU" sz="1100" b="1" dirty="0">
                        <a:latin typeface="+mn-lt"/>
                        <a:ea typeface="Tahoma"/>
                      </a:endParaRPr>
                    </a:p>
                  </a:txBody>
                  <a:tcPr marL="68580" marR="68580" marT="0" marB="0"/>
                </a:tc>
              </a:tr>
              <a:tr h="805510">
                <a:tc>
                  <a:txBody>
                    <a:bodyPr/>
                    <a:lstStyle/>
                    <a:p>
                      <a:pPr indent="139700" algn="just">
                        <a:lnSpc>
                          <a:spcPts val="1150"/>
                        </a:lnSpc>
                        <a:spcAft>
                          <a:spcPts val="0"/>
                        </a:spcAft>
                      </a:pPr>
                      <a:endParaRPr lang="en-US" sz="1100" b="0" spc="0" dirty="0" smtClean="0">
                        <a:solidFill>
                          <a:srgbClr val="000000"/>
                        </a:solidFill>
                        <a:latin typeface="+mn-lt"/>
                        <a:ea typeface="Tahoma"/>
                        <a:cs typeface="Tahoma"/>
                      </a:endParaRPr>
                    </a:p>
                    <a:p>
                      <a:pPr indent="139700" algn="just">
                        <a:lnSpc>
                          <a:spcPts val="1150"/>
                        </a:lnSpc>
                        <a:spcAft>
                          <a:spcPts val="0"/>
                        </a:spcAft>
                      </a:pPr>
                      <a:r>
                        <a:rPr lang="en-US" sz="1100" b="0" spc="0" dirty="0" smtClean="0">
                          <a:solidFill>
                            <a:srgbClr val="000000"/>
                          </a:solidFill>
                          <a:latin typeface="+mn-lt"/>
                          <a:ea typeface="Tahoma"/>
                          <a:cs typeface="Tahoma"/>
                        </a:rPr>
                        <a:t>N762</a:t>
                      </a:r>
                      <a:endParaRPr lang="ru-RU" sz="1100" b="1" dirty="0">
                        <a:latin typeface="+mn-lt"/>
                        <a:ea typeface="Tahoma"/>
                      </a:endParaRPr>
                    </a:p>
                  </a:txBody>
                  <a:tcPr marL="68580" marR="68580" marT="0" marB="0"/>
                </a:tc>
                <a:tc>
                  <a:txBody>
                    <a:bodyPr/>
                    <a:lstStyle/>
                    <a:p>
                      <a:pPr indent="139700" algn="just">
                        <a:lnSpc>
                          <a:spcPts val="1150"/>
                        </a:lnSpc>
                        <a:spcAft>
                          <a:spcPts val="0"/>
                        </a:spcAft>
                      </a:pPr>
                      <a:endParaRPr lang="en-US" sz="1100" b="0" spc="0" dirty="0" smtClean="0">
                        <a:solidFill>
                          <a:srgbClr val="000000"/>
                        </a:solidFill>
                        <a:latin typeface="+mn-lt"/>
                        <a:ea typeface="Tahoma"/>
                        <a:cs typeface="Tahoma"/>
                      </a:endParaRPr>
                    </a:p>
                    <a:p>
                      <a:pPr indent="139700" algn="just">
                        <a:lnSpc>
                          <a:spcPts val="1150"/>
                        </a:lnSpc>
                        <a:spcAft>
                          <a:spcPts val="0"/>
                        </a:spcAft>
                      </a:pPr>
                      <a:r>
                        <a:rPr lang="ru-RU" sz="1100" b="0" spc="0" dirty="0" smtClean="0">
                          <a:solidFill>
                            <a:srgbClr val="000000"/>
                          </a:solidFill>
                          <a:latin typeface="+mn-lt"/>
                          <a:ea typeface="Tahoma"/>
                          <a:cs typeface="Tahoma"/>
                        </a:rPr>
                        <a:t>Умеренное </a:t>
                      </a:r>
                      <a:r>
                        <a:rPr lang="ru-RU" sz="1100" b="0" spc="0" dirty="0">
                          <a:solidFill>
                            <a:srgbClr val="000000"/>
                          </a:solidFill>
                          <a:latin typeface="+mn-lt"/>
                          <a:ea typeface="Tahoma"/>
                          <a:cs typeface="Tahoma"/>
                        </a:rPr>
                        <a:t>усиление, высокие удлинение и упругость, низкое сопротивление сжатию</a:t>
                      </a:r>
                      <a:endParaRPr lang="ru-RU" sz="1100" b="1" dirty="0">
                        <a:latin typeface="+mn-lt"/>
                        <a:ea typeface="Tahoma"/>
                      </a:endParaRPr>
                    </a:p>
                  </a:txBody>
                  <a:tcPr marL="68580" marR="68580" marT="0" marB="0"/>
                </a:tc>
                <a:tc>
                  <a:txBody>
                    <a:bodyPr/>
                    <a:lstStyle/>
                    <a:p>
                      <a:pPr indent="139700" algn="just">
                        <a:lnSpc>
                          <a:spcPts val="1150"/>
                        </a:lnSpc>
                        <a:spcAft>
                          <a:spcPts val="0"/>
                        </a:spcAft>
                      </a:pPr>
                      <a:endParaRPr lang="en-US" sz="1100" b="0" spc="0" dirty="0" smtClean="0">
                        <a:solidFill>
                          <a:srgbClr val="000000"/>
                        </a:solidFill>
                        <a:latin typeface="+mn-lt"/>
                        <a:ea typeface="Tahoma"/>
                        <a:cs typeface="Tahoma"/>
                      </a:endParaRPr>
                    </a:p>
                    <a:p>
                      <a:pPr indent="139700" algn="just">
                        <a:lnSpc>
                          <a:spcPts val="1150"/>
                        </a:lnSpc>
                        <a:spcAft>
                          <a:spcPts val="0"/>
                        </a:spcAft>
                      </a:pPr>
                      <a:r>
                        <a:rPr lang="ru-RU" sz="1100" b="0" spc="0" dirty="0" smtClean="0">
                          <a:solidFill>
                            <a:srgbClr val="000000"/>
                          </a:solidFill>
                          <a:latin typeface="+mn-lt"/>
                          <a:ea typeface="Tahoma"/>
                          <a:cs typeface="Tahoma"/>
                        </a:rPr>
                        <a:t>Детали </a:t>
                      </a:r>
                      <a:r>
                        <a:rPr lang="ru-RU" sz="1100" b="0" spc="0" dirty="0">
                          <a:solidFill>
                            <a:srgbClr val="000000"/>
                          </a:solidFill>
                          <a:latin typeface="+mn-lt"/>
                          <a:ea typeface="Tahoma"/>
                          <a:cs typeface="Tahoma"/>
                        </a:rPr>
                        <a:t>шин, механические изделия, ленты, рукава, обувь, полые трубы, коврики, краситель для пластмасс, </a:t>
                      </a:r>
                      <a:r>
                        <a:rPr lang="ru-RU" sz="1100" b="0" spc="0" dirty="0" smtClean="0">
                          <a:solidFill>
                            <a:srgbClr val="000000"/>
                          </a:solidFill>
                          <a:latin typeface="+mn-lt"/>
                          <a:ea typeface="Tahoma"/>
                          <a:cs typeface="Tahoma"/>
                        </a:rPr>
                        <a:t>концентраты</a:t>
                      </a:r>
                      <a:endParaRPr lang="en-US" sz="1100" b="0" spc="0" dirty="0" smtClean="0">
                        <a:solidFill>
                          <a:srgbClr val="000000"/>
                        </a:solidFill>
                        <a:latin typeface="+mn-lt"/>
                        <a:ea typeface="Tahoma"/>
                        <a:cs typeface="Tahoma"/>
                      </a:endParaRPr>
                    </a:p>
                    <a:p>
                      <a:pPr indent="139700" algn="just">
                        <a:lnSpc>
                          <a:spcPts val="1150"/>
                        </a:lnSpc>
                        <a:spcAft>
                          <a:spcPts val="0"/>
                        </a:spcAft>
                      </a:pPr>
                      <a:endParaRPr lang="ru-RU" sz="1100" b="1" dirty="0">
                        <a:latin typeface="+mn-lt"/>
                        <a:ea typeface="Tahoma"/>
                      </a:endParaRPr>
                    </a:p>
                  </a:txBody>
                  <a:tcPr marL="68580" marR="68580" marT="0" marB="0"/>
                </a:tc>
              </a:tr>
              <a:tr h="370840">
                <a:tc>
                  <a:txBody>
                    <a:bodyPr/>
                    <a:lstStyle/>
                    <a:p>
                      <a:pPr indent="139700" algn="just">
                        <a:lnSpc>
                          <a:spcPts val="1150"/>
                        </a:lnSpc>
                        <a:spcAft>
                          <a:spcPts val="0"/>
                        </a:spcAft>
                      </a:pPr>
                      <a:endParaRPr lang="en-US" sz="1100" b="0" spc="0" dirty="0" smtClean="0">
                        <a:solidFill>
                          <a:srgbClr val="000000"/>
                        </a:solidFill>
                        <a:latin typeface="+mn-lt"/>
                        <a:ea typeface="Tahoma"/>
                        <a:cs typeface="Tahoma"/>
                      </a:endParaRPr>
                    </a:p>
                    <a:p>
                      <a:pPr indent="139700" algn="just">
                        <a:lnSpc>
                          <a:spcPts val="1150"/>
                        </a:lnSpc>
                        <a:spcAft>
                          <a:spcPts val="0"/>
                        </a:spcAft>
                      </a:pPr>
                      <a:r>
                        <a:rPr lang="en-US" sz="1100" b="0" spc="0" dirty="0" smtClean="0">
                          <a:solidFill>
                            <a:srgbClr val="000000"/>
                          </a:solidFill>
                          <a:latin typeface="+mn-lt"/>
                          <a:ea typeface="Tahoma"/>
                          <a:cs typeface="Tahoma"/>
                        </a:rPr>
                        <a:t>N772</a:t>
                      </a:r>
                      <a:endParaRPr lang="ru-RU" sz="1100" b="1" dirty="0">
                        <a:latin typeface="+mn-lt"/>
                        <a:ea typeface="Tahoma"/>
                      </a:endParaRPr>
                    </a:p>
                  </a:txBody>
                  <a:tcPr marL="68580" marR="68580" marT="0" marB="0"/>
                </a:tc>
                <a:tc>
                  <a:txBody>
                    <a:bodyPr/>
                    <a:lstStyle/>
                    <a:p>
                      <a:pPr indent="139700" algn="just">
                        <a:lnSpc>
                          <a:spcPts val="1150"/>
                        </a:lnSpc>
                        <a:spcAft>
                          <a:spcPts val="0"/>
                        </a:spcAft>
                      </a:pPr>
                      <a:endParaRPr lang="en-US" sz="1100" b="0" spc="0" dirty="0" smtClean="0">
                        <a:solidFill>
                          <a:srgbClr val="000000"/>
                        </a:solidFill>
                        <a:latin typeface="+mn-lt"/>
                        <a:ea typeface="Tahoma"/>
                        <a:cs typeface="Tahoma"/>
                      </a:endParaRPr>
                    </a:p>
                    <a:p>
                      <a:pPr indent="139700" algn="just">
                        <a:lnSpc>
                          <a:spcPts val="1150"/>
                        </a:lnSpc>
                        <a:spcAft>
                          <a:spcPts val="0"/>
                        </a:spcAft>
                      </a:pPr>
                      <a:r>
                        <a:rPr lang="ru-RU" sz="1100" b="0" spc="0" dirty="0" smtClean="0">
                          <a:solidFill>
                            <a:srgbClr val="000000"/>
                          </a:solidFill>
                          <a:latin typeface="+mn-lt"/>
                          <a:ea typeface="Tahoma"/>
                          <a:cs typeface="Tahoma"/>
                        </a:rPr>
                        <a:t>Умеренное </a:t>
                      </a:r>
                      <a:r>
                        <a:rPr lang="ru-RU" sz="1100" b="0" spc="0" dirty="0">
                          <a:solidFill>
                            <a:srgbClr val="000000"/>
                          </a:solidFill>
                          <a:latin typeface="+mn-lt"/>
                          <a:ea typeface="Tahoma"/>
                          <a:cs typeface="Tahoma"/>
                        </a:rPr>
                        <a:t>усиление, высокая упругость, </a:t>
                      </a:r>
                      <a:r>
                        <a:rPr lang="ru-RU" sz="1100" b="0" spc="0" dirty="0" smtClean="0">
                          <a:solidFill>
                            <a:srgbClr val="000000"/>
                          </a:solidFill>
                          <a:latin typeface="+mn-lt"/>
                          <a:ea typeface="Tahoma"/>
                          <a:cs typeface="Tahoma"/>
                        </a:rPr>
                        <a:t>пре­восходные</a:t>
                      </a:r>
                      <a:endParaRPr lang="en-US" sz="1100" b="0" spc="0" dirty="0" smtClean="0">
                        <a:solidFill>
                          <a:srgbClr val="000000"/>
                        </a:solidFill>
                        <a:latin typeface="+mn-lt"/>
                        <a:ea typeface="Tahoma"/>
                        <a:cs typeface="Tahoma"/>
                      </a:endParaRPr>
                    </a:p>
                    <a:p>
                      <a:pPr indent="139700" algn="just">
                        <a:lnSpc>
                          <a:spcPts val="1150"/>
                        </a:lnSpc>
                        <a:spcAft>
                          <a:spcPts val="0"/>
                        </a:spcAft>
                      </a:pPr>
                      <a:endParaRPr lang="ru-RU" sz="1100" b="1" dirty="0">
                        <a:latin typeface="+mn-lt"/>
                        <a:ea typeface="Tahoma"/>
                      </a:endParaRPr>
                    </a:p>
                  </a:txBody>
                  <a:tcPr marL="68580" marR="68580" marT="0" marB="0"/>
                </a:tc>
                <a:tc>
                  <a:txBody>
                    <a:bodyPr/>
                    <a:lstStyle/>
                    <a:p>
                      <a:pPr indent="139700" algn="just">
                        <a:lnSpc>
                          <a:spcPts val="1150"/>
                        </a:lnSpc>
                        <a:spcAft>
                          <a:spcPts val="0"/>
                        </a:spcAft>
                      </a:pPr>
                      <a:endParaRPr lang="en-US" sz="1100" b="0" spc="0" dirty="0" smtClean="0">
                        <a:solidFill>
                          <a:srgbClr val="000000"/>
                        </a:solidFill>
                        <a:latin typeface="+mn-lt"/>
                        <a:ea typeface="Tahoma"/>
                        <a:cs typeface="Tahoma"/>
                      </a:endParaRPr>
                    </a:p>
                    <a:p>
                      <a:pPr indent="139700" algn="just">
                        <a:lnSpc>
                          <a:spcPts val="1150"/>
                        </a:lnSpc>
                        <a:spcAft>
                          <a:spcPts val="0"/>
                        </a:spcAft>
                      </a:pPr>
                      <a:r>
                        <a:rPr lang="ru-RU" sz="1100" b="0" spc="0" dirty="0" smtClean="0">
                          <a:solidFill>
                            <a:srgbClr val="000000"/>
                          </a:solidFill>
                          <a:latin typeface="+mn-lt"/>
                          <a:ea typeface="Tahoma"/>
                          <a:cs typeface="Tahoma"/>
                        </a:rPr>
                        <a:t>Детали </a:t>
                      </a:r>
                      <a:r>
                        <a:rPr lang="ru-RU" sz="1100" b="0" spc="0" dirty="0">
                          <a:solidFill>
                            <a:srgbClr val="000000"/>
                          </a:solidFill>
                          <a:latin typeface="+mn-lt"/>
                          <a:ea typeface="Tahoma"/>
                          <a:cs typeface="Tahoma"/>
                        </a:rPr>
                        <a:t>шин, комплектующие детали, шланги</a:t>
                      </a:r>
                      <a:endParaRPr lang="ru-RU" sz="1100" b="1" dirty="0">
                        <a:latin typeface="+mn-lt"/>
                        <a:ea typeface="Tahoma"/>
                      </a:endParaRPr>
                    </a:p>
                  </a:txBody>
                  <a:tcPr marL="68580" marR="68580" marT="0" marB="0"/>
                </a:tc>
              </a:tr>
              <a:tr h="370840">
                <a:tc>
                  <a:txBody>
                    <a:bodyPr/>
                    <a:lstStyle/>
                    <a:p>
                      <a:pPr indent="139700" algn="just">
                        <a:lnSpc>
                          <a:spcPts val="1150"/>
                        </a:lnSpc>
                        <a:spcAft>
                          <a:spcPts val="0"/>
                        </a:spcAft>
                      </a:pPr>
                      <a:endParaRPr lang="en-US" sz="1100" b="0" spc="0" dirty="0" smtClean="0">
                        <a:solidFill>
                          <a:srgbClr val="000000"/>
                        </a:solidFill>
                        <a:latin typeface="+mn-lt"/>
                        <a:ea typeface="Tahoma"/>
                        <a:cs typeface="Tahoma"/>
                      </a:endParaRPr>
                    </a:p>
                    <a:p>
                      <a:pPr indent="139700" algn="just">
                        <a:lnSpc>
                          <a:spcPts val="1150"/>
                        </a:lnSpc>
                        <a:spcAft>
                          <a:spcPts val="0"/>
                        </a:spcAft>
                      </a:pPr>
                      <a:r>
                        <a:rPr lang="en-US" sz="1100" b="0" spc="0" dirty="0" smtClean="0">
                          <a:solidFill>
                            <a:srgbClr val="000000"/>
                          </a:solidFill>
                          <a:latin typeface="+mn-lt"/>
                          <a:ea typeface="Tahoma"/>
                          <a:cs typeface="Tahoma"/>
                        </a:rPr>
                        <a:t>N774</a:t>
                      </a:r>
                      <a:endParaRPr lang="ru-RU" sz="1100" b="1" dirty="0">
                        <a:latin typeface="+mn-lt"/>
                        <a:ea typeface="Tahoma"/>
                      </a:endParaRPr>
                    </a:p>
                  </a:txBody>
                  <a:tcPr marL="68580" marR="68580" marT="0" marB="0"/>
                </a:tc>
                <a:tc>
                  <a:txBody>
                    <a:bodyPr/>
                    <a:lstStyle/>
                    <a:p>
                      <a:pPr indent="139700" algn="just">
                        <a:lnSpc>
                          <a:spcPts val="1150"/>
                        </a:lnSpc>
                        <a:spcAft>
                          <a:spcPts val="0"/>
                        </a:spcAft>
                      </a:pPr>
                      <a:r>
                        <a:rPr lang="en-US" sz="1100" b="0" spc="0" dirty="0" smtClean="0">
                          <a:solidFill>
                            <a:srgbClr val="000000"/>
                          </a:solidFill>
                          <a:latin typeface="+mn-lt"/>
                          <a:ea typeface="Tahoma"/>
                          <a:cs typeface="Tahoma"/>
                        </a:rPr>
                        <a:t>\</a:t>
                      </a:r>
                    </a:p>
                    <a:p>
                      <a:pPr indent="139700" algn="just">
                        <a:lnSpc>
                          <a:spcPts val="1150"/>
                        </a:lnSpc>
                        <a:spcAft>
                          <a:spcPts val="0"/>
                        </a:spcAft>
                      </a:pPr>
                      <a:r>
                        <a:rPr lang="ru-RU" sz="1100" b="0" spc="0" dirty="0" smtClean="0">
                          <a:solidFill>
                            <a:srgbClr val="000000"/>
                          </a:solidFill>
                          <a:latin typeface="+mn-lt"/>
                          <a:ea typeface="Tahoma"/>
                          <a:cs typeface="Tahoma"/>
                        </a:rPr>
                        <a:t>Умеренное </a:t>
                      </a:r>
                      <a:r>
                        <a:rPr lang="ru-RU" sz="1100" b="0" spc="0" dirty="0">
                          <a:solidFill>
                            <a:srgbClr val="000000"/>
                          </a:solidFill>
                          <a:latin typeface="+mn-lt"/>
                          <a:ea typeface="Tahoma"/>
                          <a:cs typeface="Tahoma"/>
                        </a:rPr>
                        <a:t>усиление, высокая упругость, превосходные динамические свойства, низкий </a:t>
                      </a:r>
                      <a:r>
                        <a:rPr lang="ru-RU" sz="1100" b="0" spc="0" dirty="0" smtClean="0">
                          <a:solidFill>
                            <a:srgbClr val="000000"/>
                          </a:solidFill>
                          <a:latin typeface="+mn-lt"/>
                          <a:ea typeface="Tahoma"/>
                          <a:cs typeface="Tahoma"/>
                        </a:rPr>
                        <a:t>гистерезис</a:t>
                      </a:r>
                      <a:endParaRPr lang="en-US" sz="1100" b="0" spc="0" dirty="0" smtClean="0">
                        <a:solidFill>
                          <a:srgbClr val="000000"/>
                        </a:solidFill>
                        <a:latin typeface="+mn-lt"/>
                        <a:ea typeface="Tahoma"/>
                        <a:cs typeface="Tahoma"/>
                      </a:endParaRPr>
                    </a:p>
                    <a:p>
                      <a:pPr indent="139700" algn="just">
                        <a:lnSpc>
                          <a:spcPts val="1150"/>
                        </a:lnSpc>
                        <a:spcAft>
                          <a:spcPts val="0"/>
                        </a:spcAft>
                      </a:pPr>
                      <a:endParaRPr lang="ru-RU" sz="1100" b="1" dirty="0">
                        <a:latin typeface="+mn-lt"/>
                        <a:ea typeface="Tahoma"/>
                      </a:endParaRPr>
                    </a:p>
                  </a:txBody>
                  <a:tcPr marL="68580" marR="68580" marT="0" marB="0"/>
                </a:tc>
                <a:tc>
                  <a:txBody>
                    <a:bodyPr/>
                    <a:lstStyle/>
                    <a:p>
                      <a:pPr indent="139700" algn="just">
                        <a:lnSpc>
                          <a:spcPts val="1150"/>
                        </a:lnSpc>
                        <a:spcAft>
                          <a:spcPts val="0"/>
                        </a:spcAft>
                      </a:pPr>
                      <a:endParaRPr lang="en-US" sz="1100" b="0" spc="0" dirty="0" smtClean="0">
                        <a:solidFill>
                          <a:srgbClr val="000000"/>
                        </a:solidFill>
                        <a:latin typeface="+mn-lt"/>
                        <a:ea typeface="Tahoma"/>
                        <a:cs typeface="Tahoma"/>
                      </a:endParaRPr>
                    </a:p>
                    <a:p>
                      <a:pPr indent="139700" algn="just">
                        <a:lnSpc>
                          <a:spcPts val="1150"/>
                        </a:lnSpc>
                        <a:spcAft>
                          <a:spcPts val="0"/>
                        </a:spcAft>
                      </a:pPr>
                      <a:r>
                        <a:rPr lang="ru-RU" sz="1100" b="0" spc="0" dirty="0" smtClean="0">
                          <a:solidFill>
                            <a:srgbClr val="000000"/>
                          </a:solidFill>
                          <a:latin typeface="+mn-lt"/>
                          <a:ea typeface="Tahoma"/>
                          <a:cs typeface="Tahoma"/>
                        </a:rPr>
                        <a:t>Детали </a:t>
                      </a:r>
                      <a:r>
                        <a:rPr lang="ru-RU" sz="1100" b="0" spc="0" dirty="0">
                          <a:solidFill>
                            <a:srgbClr val="000000"/>
                          </a:solidFill>
                          <a:latin typeface="+mn-lt"/>
                          <a:ea typeface="Tahoma"/>
                          <a:cs typeface="Tahoma"/>
                        </a:rPr>
                        <a:t>шин, комплектующие детали, шланги, гладкие (</a:t>
                      </a:r>
                      <a:r>
                        <a:rPr lang="ru-RU" sz="1100" b="0" spc="0" dirty="0" err="1">
                          <a:solidFill>
                            <a:srgbClr val="000000"/>
                          </a:solidFill>
                          <a:latin typeface="+mn-lt"/>
                          <a:ea typeface="Tahoma"/>
                          <a:cs typeface="Tahoma"/>
                        </a:rPr>
                        <a:t>экструзионные</a:t>
                      </a:r>
                      <a:r>
                        <a:rPr lang="ru-RU" sz="1100" b="0" spc="0" dirty="0">
                          <a:solidFill>
                            <a:srgbClr val="000000"/>
                          </a:solidFill>
                          <a:latin typeface="+mn-lt"/>
                          <a:ea typeface="Tahoma"/>
                          <a:cs typeface="Tahoma"/>
                        </a:rPr>
                        <a:t>) изделия</a:t>
                      </a:r>
                      <a:endParaRPr lang="ru-RU" sz="1100" b="1" dirty="0">
                        <a:latin typeface="+mn-lt"/>
                        <a:ea typeface="Tahoma"/>
                      </a:endParaRPr>
                    </a:p>
                  </a:txBody>
                  <a:tcPr marL="68580" marR="68580" marT="0" marB="0"/>
                </a:tc>
              </a:tr>
            </a:tbl>
          </a:graphicData>
        </a:graphic>
      </p:graphicFrame>
      <p:pic>
        <p:nvPicPr>
          <p:cNvPr id="5" name="Picture 1" descr="C:\Users\PC\Desktop\Рисунок1.png"/>
          <p:cNvPicPr>
            <a:picLocks noChangeAspect="1" noChangeArrowheads="1"/>
          </p:cNvPicPr>
          <p:nvPr/>
        </p:nvPicPr>
        <p:blipFill>
          <a:blip r:embed="rId2" cstate="print"/>
          <a:srcRect/>
          <a:stretch>
            <a:fillRect/>
          </a:stretch>
        </p:blipFill>
        <p:spPr bwMode="auto">
          <a:xfrm>
            <a:off x="0" y="0"/>
            <a:ext cx="1311275" cy="1152525"/>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2976" y="433374"/>
            <a:ext cx="7529522" cy="1066800"/>
          </a:xfrm>
        </p:spPr>
        <p:txBody>
          <a:bodyPr>
            <a:normAutofit/>
          </a:bodyPr>
          <a:lstStyle/>
          <a:p>
            <a:pPr algn="ctr"/>
            <a:r>
              <a:rPr lang="ru-RU" sz="2800" dirty="0">
                <a:latin typeface="+mn-lt"/>
              </a:rPr>
              <a:t>Области применения и особенности свойств твердого </a:t>
            </a:r>
            <a:r>
              <a:rPr lang="ru-RU" sz="2800" dirty="0" err="1">
                <a:latin typeface="+mn-lt"/>
              </a:rPr>
              <a:t>техуглерода</a:t>
            </a:r>
            <a:endParaRPr lang="ru-RU" sz="2800" dirty="0">
              <a:latin typeface="+mn-lt"/>
            </a:endParaRPr>
          </a:p>
        </p:txBody>
      </p:sp>
      <p:graphicFrame>
        <p:nvGraphicFramePr>
          <p:cNvPr id="4" name="Содержимое 3"/>
          <p:cNvGraphicFramePr>
            <a:graphicFrameLocks noGrp="1"/>
          </p:cNvGraphicFramePr>
          <p:nvPr>
            <p:ph idx="1"/>
          </p:nvPr>
        </p:nvGraphicFramePr>
        <p:xfrm>
          <a:off x="442898" y="1428736"/>
          <a:ext cx="8229600" cy="5181600"/>
        </p:xfrm>
        <a:graphic>
          <a:graphicData uri="http://schemas.openxmlformats.org/drawingml/2006/table">
            <a:tbl>
              <a:tblPr firstRow="1" bandRow="1">
                <a:tableStyleId>{5C22544A-7EE6-4342-B048-85BDC9FD1C3A}</a:tableStyleId>
              </a:tblPr>
              <a:tblGrid>
                <a:gridCol w="2686040"/>
                <a:gridCol w="2800360"/>
                <a:gridCol w="2743200"/>
              </a:tblGrid>
              <a:tr h="370840">
                <a:tc>
                  <a:txBody>
                    <a:bodyPr/>
                    <a:lstStyle/>
                    <a:p>
                      <a:pPr indent="139700" algn="just">
                        <a:lnSpc>
                          <a:spcPts val="1150"/>
                        </a:lnSpc>
                        <a:spcAft>
                          <a:spcPts val="0"/>
                        </a:spcAft>
                      </a:pPr>
                      <a:endParaRPr lang="en-US" sz="1100" b="0" dirty="0" smtClean="0">
                        <a:latin typeface="+mn-lt"/>
                        <a:ea typeface="Tahoma"/>
                      </a:endParaRPr>
                    </a:p>
                    <a:p>
                      <a:pPr indent="139700" algn="just">
                        <a:lnSpc>
                          <a:spcPts val="1150"/>
                        </a:lnSpc>
                        <a:spcAft>
                          <a:spcPts val="0"/>
                        </a:spcAft>
                      </a:pPr>
                      <a:r>
                        <a:rPr lang="ru-RU" sz="1100" b="0" dirty="0" smtClean="0">
                          <a:latin typeface="+mn-lt"/>
                          <a:ea typeface="Tahoma"/>
                        </a:rPr>
                        <a:t>Марка </a:t>
                      </a:r>
                      <a:r>
                        <a:rPr lang="ru-RU" sz="1100" b="0" dirty="0" err="1" smtClean="0">
                          <a:latin typeface="+mn-lt"/>
                          <a:ea typeface="Tahoma"/>
                        </a:rPr>
                        <a:t>техуглерода</a:t>
                      </a:r>
                      <a:endParaRPr lang="en-US" sz="1100" b="0" dirty="0" smtClean="0">
                        <a:latin typeface="+mn-lt"/>
                        <a:ea typeface="Tahoma"/>
                      </a:endParaRPr>
                    </a:p>
                    <a:p>
                      <a:pPr indent="139700" algn="just">
                        <a:lnSpc>
                          <a:spcPts val="1150"/>
                        </a:lnSpc>
                        <a:spcAft>
                          <a:spcPts val="0"/>
                        </a:spcAft>
                      </a:pPr>
                      <a:endParaRPr lang="ru-RU" sz="1100" b="1" dirty="0">
                        <a:latin typeface="+mn-lt"/>
                        <a:ea typeface="Tahoma"/>
                      </a:endParaRPr>
                    </a:p>
                  </a:txBody>
                  <a:tcPr marL="68580" marR="68580" marT="0" marB="0" anchor="ctr"/>
                </a:tc>
                <a:tc>
                  <a:txBody>
                    <a:bodyPr/>
                    <a:lstStyle/>
                    <a:p>
                      <a:pPr indent="139700" algn="just">
                        <a:lnSpc>
                          <a:spcPts val="1150"/>
                        </a:lnSpc>
                        <a:spcAft>
                          <a:spcPts val="0"/>
                        </a:spcAft>
                      </a:pPr>
                      <a:r>
                        <a:rPr lang="ru-RU" sz="1100" b="0">
                          <a:latin typeface="+mn-lt"/>
                          <a:ea typeface="Tahoma"/>
                        </a:rPr>
                        <a:t>Свойства, придаваемые резинам</a:t>
                      </a:r>
                      <a:endParaRPr lang="ru-RU" sz="1100" b="1">
                        <a:latin typeface="+mn-lt"/>
                        <a:ea typeface="Tahoma"/>
                      </a:endParaRPr>
                    </a:p>
                  </a:txBody>
                  <a:tcPr marL="68580" marR="68580" marT="0" marB="0" anchor="ctr"/>
                </a:tc>
                <a:tc>
                  <a:txBody>
                    <a:bodyPr/>
                    <a:lstStyle/>
                    <a:p>
                      <a:pPr indent="139700" algn="just">
                        <a:lnSpc>
                          <a:spcPts val="1150"/>
                        </a:lnSpc>
                        <a:spcAft>
                          <a:spcPts val="0"/>
                        </a:spcAft>
                      </a:pPr>
                      <a:r>
                        <a:rPr lang="ru-RU" sz="1100" b="0">
                          <a:latin typeface="+mn-lt"/>
                          <a:ea typeface="Tahoma"/>
                        </a:rPr>
                        <a:t>Область применения</a:t>
                      </a:r>
                      <a:endParaRPr lang="ru-RU" sz="1100" b="1">
                        <a:latin typeface="+mn-lt"/>
                        <a:ea typeface="Tahoma"/>
                      </a:endParaRPr>
                    </a:p>
                  </a:txBody>
                  <a:tcPr marL="68580" marR="68580" marT="0" marB="0" anchor="ctr"/>
                </a:tc>
              </a:tr>
              <a:tr h="532886">
                <a:tc>
                  <a:txBody>
                    <a:bodyPr/>
                    <a:lstStyle/>
                    <a:p>
                      <a:pPr indent="139700" algn="just">
                        <a:lnSpc>
                          <a:spcPts val="1150"/>
                        </a:lnSpc>
                        <a:spcAft>
                          <a:spcPts val="0"/>
                        </a:spcAft>
                      </a:pPr>
                      <a:endParaRPr lang="en-US" sz="1100" b="0" spc="0" dirty="0" smtClean="0">
                        <a:solidFill>
                          <a:srgbClr val="000000"/>
                        </a:solidFill>
                        <a:latin typeface="+mn-lt"/>
                        <a:ea typeface="Tahoma"/>
                        <a:cs typeface="Tahoma"/>
                      </a:endParaRPr>
                    </a:p>
                    <a:p>
                      <a:pPr indent="139700" algn="just">
                        <a:lnSpc>
                          <a:spcPts val="1150"/>
                        </a:lnSpc>
                        <a:spcAft>
                          <a:spcPts val="0"/>
                        </a:spcAft>
                      </a:pPr>
                      <a:r>
                        <a:rPr lang="en-US" sz="1100" b="0" spc="0" dirty="0" smtClean="0">
                          <a:solidFill>
                            <a:srgbClr val="000000"/>
                          </a:solidFill>
                          <a:latin typeface="+mn-lt"/>
                          <a:ea typeface="Tahoma"/>
                          <a:cs typeface="Tahoma"/>
                        </a:rPr>
                        <a:t>N110</a:t>
                      </a:r>
                      <a:endParaRPr lang="ru-RU" sz="1100" b="1" dirty="0">
                        <a:latin typeface="+mn-lt"/>
                        <a:ea typeface="Tahoma"/>
                      </a:endParaRPr>
                    </a:p>
                  </a:txBody>
                  <a:tcPr marL="68580" marR="68580" marT="0" marB="0"/>
                </a:tc>
                <a:tc>
                  <a:txBody>
                    <a:bodyPr/>
                    <a:lstStyle/>
                    <a:p>
                      <a:pPr indent="139700" algn="just">
                        <a:lnSpc>
                          <a:spcPts val="1150"/>
                        </a:lnSpc>
                        <a:spcAft>
                          <a:spcPts val="0"/>
                        </a:spcAft>
                      </a:pPr>
                      <a:endParaRPr lang="en-US" sz="1100" b="0" spc="0" dirty="0" smtClean="0">
                        <a:solidFill>
                          <a:srgbClr val="000000"/>
                        </a:solidFill>
                        <a:latin typeface="+mn-lt"/>
                        <a:ea typeface="Tahoma"/>
                        <a:cs typeface="Tahoma"/>
                      </a:endParaRPr>
                    </a:p>
                    <a:p>
                      <a:pPr indent="139700" algn="just">
                        <a:lnSpc>
                          <a:spcPts val="1150"/>
                        </a:lnSpc>
                        <a:spcAft>
                          <a:spcPts val="0"/>
                        </a:spcAft>
                      </a:pPr>
                      <a:r>
                        <a:rPr lang="ru-RU" sz="1100" b="0" spc="0" dirty="0" smtClean="0">
                          <a:solidFill>
                            <a:srgbClr val="000000"/>
                          </a:solidFill>
                          <a:latin typeface="+mn-lt"/>
                          <a:ea typeface="Tahoma"/>
                          <a:cs typeface="Tahoma"/>
                        </a:rPr>
                        <a:t>Максимальное </a:t>
                      </a:r>
                      <a:r>
                        <a:rPr lang="ru-RU" sz="1100" b="0" spc="0" dirty="0">
                          <a:solidFill>
                            <a:srgbClr val="000000"/>
                          </a:solidFill>
                          <a:latin typeface="+mn-lt"/>
                          <a:ea typeface="Tahoma"/>
                          <a:cs typeface="Tahoma"/>
                        </a:rPr>
                        <a:t>сопротивление трению, повышенные усиление и прочность при растяжении</a:t>
                      </a:r>
                      <a:endParaRPr lang="ru-RU" sz="1100" b="1" dirty="0">
                        <a:latin typeface="+mn-lt"/>
                        <a:ea typeface="Tahoma"/>
                      </a:endParaRPr>
                    </a:p>
                  </a:txBody>
                  <a:tcPr marL="68580" marR="68580" marT="0" marB="0"/>
                </a:tc>
                <a:tc>
                  <a:txBody>
                    <a:bodyPr/>
                    <a:lstStyle/>
                    <a:p>
                      <a:pPr indent="139700" algn="just">
                        <a:lnSpc>
                          <a:spcPts val="1150"/>
                        </a:lnSpc>
                        <a:spcAft>
                          <a:spcPts val="0"/>
                        </a:spcAft>
                      </a:pPr>
                      <a:endParaRPr lang="en-US" sz="1100" b="0" spc="0" dirty="0" smtClean="0">
                        <a:solidFill>
                          <a:srgbClr val="000000"/>
                        </a:solidFill>
                        <a:latin typeface="+mn-lt"/>
                        <a:ea typeface="Tahoma"/>
                        <a:cs typeface="Tahoma"/>
                      </a:endParaRPr>
                    </a:p>
                    <a:p>
                      <a:pPr indent="139700" algn="just">
                        <a:lnSpc>
                          <a:spcPts val="1150"/>
                        </a:lnSpc>
                        <a:spcAft>
                          <a:spcPts val="0"/>
                        </a:spcAft>
                      </a:pPr>
                      <a:r>
                        <a:rPr lang="ru-RU" sz="1100" b="0" spc="0" dirty="0" smtClean="0">
                          <a:solidFill>
                            <a:srgbClr val="000000"/>
                          </a:solidFill>
                          <a:latin typeface="+mn-lt"/>
                          <a:ea typeface="Tahoma"/>
                          <a:cs typeface="Tahoma"/>
                        </a:rPr>
                        <a:t>Грузовые </a:t>
                      </a:r>
                      <a:r>
                        <a:rPr lang="ru-RU" sz="1100" b="0" spc="0" dirty="0">
                          <a:solidFill>
                            <a:srgbClr val="000000"/>
                          </a:solidFill>
                          <a:latin typeface="+mn-lt"/>
                          <a:ea typeface="Tahoma"/>
                          <a:cs typeface="Tahoma"/>
                        </a:rPr>
                        <a:t>шины, шины для </a:t>
                      </a:r>
                      <a:r>
                        <a:rPr lang="ru-RU" sz="1100" b="0" spc="0" dirty="0" err="1">
                          <a:solidFill>
                            <a:srgbClr val="000000"/>
                          </a:solidFill>
                          <a:latin typeface="+mn-lt"/>
                          <a:ea typeface="Tahoma"/>
                          <a:cs typeface="Tahoma"/>
                        </a:rPr>
                        <a:t>внедорожной</a:t>
                      </a:r>
                      <a:r>
                        <a:rPr lang="ru-RU" sz="1100" b="0" spc="0" dirty="0">
                          <a:solidFill>
                            <a:srgbClr val="000000"/>
                          </a:solidFill>
                          <a:latin typeface="+mn-lt"/>
                          <a:ea typeface="Tahoma"/>
                          <a:cs typeface="Tahoma"/>
                        </a:rPr>
                        <a:t> техники, конвейерные ленты, тяжелогруженое оборудование</a:t>
                      </a:r>
                      <a:endParaRPr lang="ru-RU" sz="1100" b="1" dirty="0">
                        <a:latin typeface="+mn-lt"/>
                        <a:ea typeface="Tahoma"/>
                      </a:endParaRPr>
                    </a:p>
                  </a:txBody>
                  <a:tcPr marL="68580" marR="68580" marT="0" marB="0"/>
                </a:tc>
              </a:tr>
              <a:tr h="370840">
                <a:tc>
                  <a:txBody>
                    <a:bodyPr/>
                    <a:lstStyle/>
                    <a:p>
                      <a:pPr indent="139700" algn="just">
                        <a:lnSpc>
                          <a:spcPts val="1150"/>
                        </a:lnSpc>
                        <a:spcAft>
                          <a:spcPts val="0"/>
                        </a:spcAft>
                      </a:pPr>
                      <a:endParaRPr lang="en-US" sz="1100" b="0" i="0" u="none" strike="noStrike" spc="0" dirty="0" smtClean="0">
                        <a:solidFill>
                          <a:srgbClr val="000000"/>
                        </a:solidFill>
                        <a:latin typeface="+mn-lt"/>
                        <a:ea typeface="Arial Narrow"/>
                        <a:cs typeface="Arial Narrow"/>
                      </a:endParaRPr>
                    </a:p>
                    <a:p>
                      <a:pPr indent="139700" algn="just">
                        <a:lnSpc>
                          <a:spcPts val="1150"/>
                        </a:lnSpc>
                        <a:spcAft>
                          <a:spcPts val="0"/>
                        </a:spcAft>
                      </a:pPr>
                      <a:r>
                        <a:rPr lang="ru-RU" sz="1100" b="0" i="0" u="none" strike="noStrike" spc="0" dirty="0" smtClean="0">
                          <a:solidFill>
                            <a:srgbClr val="000000"/>
                          </a:solidFill>
                          <a:latin typeface="+mn-lt"/>
                          <a:ea typeface="Arial Narrow"/>
                          <a:cs typeface="Arial Narrow"/>
                        </a:rPr>
                        <a:t>N121</a:t>
                      </a:r>
                      <a:endParaRPr lang="ru-RU" sz="1100" b="1" dirty="0">
                        <a:latin typeface="+mn-lt"/>
                        <a:ea typeface="Tahoma"/>
                      </a:endParaRPr>
                    </a:p>
                  </a:txBody>
                  <a:tcPr marL="68580" marR="68580" marT="0" marB="0"/>
                </a:tc>
                <a:tc>
                  <a:txBody>
                    <a:bodyPr/>
                    <a:lstStyle/>
                    <a:p>
                      <a:pPr indent="139700" algn="just">
                        <a:lnSpc>
                          <a:spcPts val="1150"/>
                        </a:lnSpc>
                        <a:spcAft>
                          <a:spcPts val="0"/>
                        </a:spcAft>
                      </a:pPr>
                      <a:endParaRPr lang="en-US" sz="1100" b="0" spc="0" dirty="0" smtClean="0">
                        <a:solidFill>
                          <a:srgbClr val="000000"/>
                        </a:solidFill>
                        <a:latin typeface="+mn-lt"/>
                        <a:ea typeface="Tahoma"/>
                        <a:cs typeface="Tahoma"/>
                      </a:endParaRPr>
                    </a:p>
                    <a:p>
                      <a:pPr indent="139700" algn="just">
                        <a:lnSpc>
                          <a:spcPts val="1150"/>
                        </a:lnSpc>
                        <a:spcAft>
                          <a:spcPts val="0"/>
                        </a:spcAft>
                      </a:pPr>
                      <a:r>
                        <a:rPr lang="ru-RU" sz="1100" b="0" spc="0" dirty="0" smtClean="0">
                          <a:solidFill>
                            <a:srgbClr val="000000"/>
                          </a:solidFill>
                          <a:latin typeface="+mn-lt"/>
                          <a:ea typeface="Tahoma"/>
                          <a:cs typeface="Tahoma"/>
                        </a:rPr>
                        <a:t>Максимальное </a:t>
                      </a:r>
                      <a:r>
                        <a:rPr lang="ru-RU" sz="1100" b="0" spc="0" dirty="0">
                          <a:solidFill>
                            <a:srgbClr val="000000"/>
                          </a:solidFill>
                          <a:latin typeface="+mn-lt"/>
                          <a:ea typeface="Tahoma"/>
                          <a:cs typeface="Tahoma"/>
                        </a:rPr>
                        <a:t>сопротивление трению с улучшенным распределением</a:t>
                      </a:r>
                      <a:endParaRPr lang="ru-RU" sz="1100" b="1" dirty="0">
                        <a:latin typeface="+mn-lt"/>
                        <a:ea typeface="Tahoma"/>
                      </a:endParaRPr>
                    </a:p>
                  </a:txBody>
                  <a:tcPr marL="68580" marR="68580" marT="0" marB="0"/>
                </a:tc>
                <a:tc>
                  <a:txBody>
                    <a:bodyPr/>
                    <a:lstStyle/>
                    <a:p>
                      <a:pPr indent="139700" algn="just">
                        <a:lnSpc>
                          <a:spcPts val="1150"/>
                        </a:lnSpc>
                        <a:spcAft>
                          <a:spcPts val="0"/>
                        </a:spcAft>
                      </a:pPr>
                      <a:endParaRPr lang="en-US" sz="1100" b="0" spc="0" dirty="0" smtClean="0">
                        <a:solidFill>
                          <a:srgbClr val="000000"/>
                        </a:solidFill>
                        <a:latin typeface="+mn-lt"/>
                        <a:ea typeface="Tahoma"/>
                        <a:cs typeface="Tahoma"/>
                      </a:endParaRPr>
                    </a:p>
                    <a:p>
                      <a:pPr indent="139700" algn="just">
                        <a:lnSpc>
                          <a:spcPts val="1150"/>
                        </a:lnSpc>
                        <a:spcAft>
                          <a:spcPts val="0"/>
                        </a:spcAft>
                      </a:pPr>
                      <a:r>
                        <a:rPr lang="ru-RU" sz="1100" b="0" spc="0" dirty="0" smtClean="0">
                          <a:solidFill>
                            <a:srgbClr val="000000"/>
                          </a:solidFill>
                          <a:latin typeface="+mn-lt"/>
                          <a:ea typeface="Tahoma"/>
                          <a:cs typeface="Tahoma"/>
                        </a:rPr>
                        <a:t>Грузовые </a:t>
                      </a:r>
                      <a:r>
                        <a:rPr lang="ru-RU" sz="1100" b="0" spc="0" dirty="0">
                          <a:solidFill>
                            <a:srgbClr val="000000"/>
                          </a:solidFill>
                          <a:latin typeface="+mn-lt"/>
                          <a:ea typeface="Tahoma"/>
                          <a:cs typeface="Tahoma"/>
                        </a:rPr>
                        <a:t>шины, шины для </a:t>
                      </a:r>
                      <a:r>
                        <a:rPr lang="ru-RU" sz="1100" b="0" spc="0" dirty="0" err="1">
                          <a:solidFill>
                            <a:srgbClr val="000000"/>
                          </a:solidFill>
                          <a:latin typeface="+mn-lt"/>
                          <a:ea typeface="Tahoma"/>
                          <a:cs typeface="Tahoma"/>
                        </a:rPr>
                        <a:t>внедорожной</a:t>
                      </a:r>
                      <a:r>
                        <a:rPr lang="ru-RU" sz="1100" b="0" spc="0" dirty="0">
                          <a:solidFill>
                            <a:srgbClr val="000000"/>
                          </a:solidFill>
                          <a:latin typeface="+mn-lt"/>
                          <a:ea typeface="Tahoma"/>
                          <a:cs typeface="Tahoma"/>
                        </a:rPr>
                        <a:t> техники повышенного качества, комплектующие </a:t>
                      </a:r>
                      <a:r>
                        <a:rPr lang="ru-RU" sz="1100" b="0" spc="0" dirty="0" smtClean="0">
                          <a:solidFill>
                            <a:srgbClr val="000000"/>
                          </a:solidFill>
                          <a:latin typeface="+mn-lt"/>
                          <a:ea typeface="Tahoma"/>
                          <a:cs typeface="Tahoma"/>
                        </a:rPr>
                        <a:t>детали</a:t>
                      </a:r>
                      <a:endParaRPr lang="en-US" sz="1100" b="0" spc="0" dirty="0" smtClean="0">
                        <a:solidFill>
                          <a:srgbClr val="000000"/>
                        </a:solidFill>
                        <a:latin typeface="+mn-lt"/>
                        <a:ea typeface="Tahoma"/>
                        <a:cs typeface="Tahoma"/>
                      </a:endParaRPr>
                    </a:p>
                    <a:p>
                      <a:pPr indent="139700" algn="just">
                        <a:lnSpc>
                          <a:spcPts val="1150"/>
                        </a:lnSpc>
                        <a:spcAft>
                          <a:spcPts val="0"/>
                        </a:spcAft>
                      </a:pPr>
                      <a:endParaRPr lang="ru-RU" sz="1100" b="1" dirty="0">
                        <a:latin typeface="+mn-lt"/>
                        <a:ea typeface="Tahoma"/>
                      </a:endParaRPr>
                    </a:p>
                  </a:txBody>
                  <a:tcPr marL="68580" marR="68580" marT="0" marB="0"/>
                </a:tc>
              </a:tr>
              <a:tr h="370840">
                <a:tc>
                  <a:txBody>
                    <a:bodyPr/>
                    <a:lstStyle/>
                    <a:p>
                      <a:pPr indent="139700" algn="just">
                        <a:lnSpc>
                          <a:spcPts val="1150"/>
                        </a:lnSpc>
                        <a:spcAft>
                          <a:spcPts val="0"/>
                        </a:spcAft>
                      </a:pPr>
                      <a:endParaRPr lang="en-US" sz="1100" b="0" spc="0" dirty="0" smtClean="0">
                        <a:solidFill>
                          <a:srgbClr val="000000"/>
                        </a:solidFill>
                        <a:latin typeface="+mn-lt"/>
                        <a:ea typeface="Tahoma"/>
                        <a:cs typeface="Tahoma"/>
                      </a:endParaRPr>
                    </a:p>
                    <a:p>
                      <a:pPr indent="139700" algn="just">
                        <a:lnSpc>
                          <a:spcPts val="1150"/>
                        </a:lnSpc>
                        <a:spcAft>
                          <a:spcPts val="0"/>
                        </a:spcAft>
                      </a:pPr>
                      <a:r>
                        <a:rPr lang="en-US" sz="1100" b="0" spc="0" dirty="0" smtClean="0">
                          <a:solidFill>
                            <a:srgbClr val="000000"/>
                          </a:solidFill>
                          <a:latin typeface="+mn-lt"/>
                          <a:ea typeface="Tahoma"/>
                          <a:cs typeface="Tahoma"/>
                        </a:rPr>
                        <a:t>N</a:t>
                      </a:r>
                      <a:r>
                        <a:rPr lang="ru-RU" sz="1100" b="0" spc="0" dirty="0">
                          <a:solidFill>
                            <a:srgbClr val="000000"/>
                          </a:solidFill>
                          <a:latin typeface="+mn-lt"/>
                          <a:ea typeface="Tahoma"/>
                          <a:cs typeface="Tahoma"/>
                        </a:rPr>
                        <a:t>134</a:t>
                      </a:r>
                      <a:endParaRPr lang="ru-RU" sz="1100" b="1" dirty="0">
                        <a:latin typeface="+mn-lt"/>
                        <a:ea typeface="Tahoma"/>
                      </a:endParaRPr>
                    </a:p>
                  </a:txBody>
                  <a:tcPr marL="68580" marR="68580" marT="0" marB="0"/>
                </a:tc>
                <a:tc>
                  <a:txBody>
                    <a:bodyPr/>
                    <a:lstStyle/>
                    <a:p>
                      <a:pPr indent="139700" algn="just">
                        <a:lnSpc>
                          <a:spcPts val="1150"/>
                        </a:lnSpc>
                        <a:spcAft>
                          <a:spcPts val="0"/>
                        </a:spcAft>
                      </a:pPr>
                      <a:endParaRPr lang="en-US" sz="1100" b="0" spc="0" dirty="0" smtClean="0">
                        <a:solidFill>
                          <a:srgbClr val="000000"/>
                        </a:solidFill>
                        <a:latin typeface="+mn-lt"/>
                        <a:ea typeface="Tahoma"/>
                        <a:cs typeface="Tahoma"/>
                      </a:endParaRPr>
                    </a:p>
                    <a:p>
                      <a:pPr indent="139700" algn="just">
                        <a:lnSpc>
                          <a:spcPts val="1150"/>
                        </a:lnSpc>
                        <a:spcAft>
                          <a:spcPts val="0"/>
                        </a:spcAft>
                      </a:pPr>
                      <a:r>
                        <a:rPr lang="ru-RU" sz="1100" b="0" spc="0" dirty="0" smtClean="0">
                          <a:solidFill>
                            <a:srgbClr val="000000"/>
                          </a:solidFill>
                          <a:latin typeface="+mn-lt"/>
                          <a:ea typeface="Tahoma"/>
                          <a:cs typeface="Tahoma"/>
                        </a:rPr>
                        <a:t>Сверхвысокое </a:t>
                      </a:r>
                      <a:r>
                        <a:rPr lang="ru-RU" sz="1100" b="0" spc="0" dirty="0">
                          <a:solidFill>
                            <a:srgbClr val="000000"/>
                          </a:solidFill>
                          <a:latin typeface="+mn-lt"/>
                          <a:ea typeface="Tahoma"/>
                          <a:cs typeface="Tahoma"/>
                        </a:rPr>
                        <a:t>сопротивление </a:t>
                      </a:r>
                      <a:r>
                        <a:rPr lang="ru-RU" sz="1100" b="0" spc="0" dirty="0" smtClean="0">
                          <a:solidFill>
                            <a:srgbClr val="000000"/>
                          </a:solidFill>
                          <a:latin typeface="+mn-lt"/>
                          <a:ea typeface="Tahoma"/>
                          <a:cs typeface="Tahoma"/>
                        </a:rPr>
                        <a:t>истиранию</a:t>
                      </a:r>
                      <a:endParaRPr lang="en-US" sz="1100" b="0" spc="0" dirty="0" smtClean="0">
                        <a:solidFill>
                          <a:srgbClr val="000000"/>
                        </a:solidFill>
                        <a:latin typeface="+mn-lt"/>
                        <a:ea typeface="Tahoma"/>
                        <a:cs typeface="Tahoma"/>
                      </a:endParaRPr>
                    </a:p>
                    <a:p>
                      <a:pPr indent="139700" algn="just">
                        <a:lnSpc>
                          <a:spcPts val="1150"/>
                        </a:lnSpc>
                        <a:spcAft>
                          <a:spcPts val="0"/>
                        </a:spcAft>
                      </a:pPr>
                      <a:endParaRPr lang="ru-RU" sz="1100" b="1" dirty="0">
                        <a:latin typeface="+mn-lt"/>
                        <a:ea typeface="Tahoma"/>
                      </a:endParaRPr>
                    </a:p>
                  </a:txBody>
                  <a:tcPr marL="68580" marR="68580" marT="0" marB="0"/>
                </a:tc>
                <a:tc>
                  <a:txBody>
                    <a:bodyPr/>
                    <a:lstStyle/>
                    <a:p>
                      <a:pPr indent="139700" algn="just">
                        <a:lnSpc>
                          <a:spcPts val="1150"/>
                        </a:lnSpc>
                        <a:spcAft>
                          <a:spcPts val="0"/>
                        </a:spcAft>
                      </a:pPr>
                      <a:endParaRPr lang="en-US" sz="1100" b="0" spc="0" dirty="0" smtClean="0">
                        <a:solidFill>
                          <a:srgbClr val="000000"/>
                        </a:solidFill>
                        <a:latin typeface="+mn-lt"/>
                        <a:ea typeface="Tahoma"/>
                        <a:cs typeface="Tahoma"/>
                      </a:endParaRPr>
                    </a:p>
                    <a:p>
                      <a:pPr indent="139700" algn="just">
                        <a:lnSpc>
                          <a:spcPts val="1150"/>
                        </a:lnSpc>
                        <a:spcAft>
                          <a:spcPts val="0"/>
                        </a:spcAft>
                      </a:pPr>
                      <a:r>
                        <a:rPr lang="ru-RU" sz="1100" b="0" spc="0" dirty="0" smtClean="0">
                          <a:solidFill>
                            <a:srgbClr val="000000"/>
                          </a:solidFill>
                          <a:latin typeface="+mn-lt"/>
                          <a:ea typeface="Tahoma"/>
                          <a:cs typeface="Tahoma"/>
                        </a:rPr>
                        <a:t>Грузовые </a:t>
                      </a:r>
                      <a:r>
                        <a:rPr lang="ru-RU" sz="1100" b="0" spc="0" dirty="0">
                          <a:solidFill>
                            <a:srgbClr val="000000"/>
                          </a:solidFill>
                          <a:latin typeface="+mn-lt"/>
                          <a:ea typeface="Tahoma"/>
                          <a:cs typeface="Tahoma"/>
                        </a:rPr>
                        <a:t>шины, шины повышенного качества, комплектующие детали</a:t>
                      </a:r>
                      <a:endParaRPr lang="ru-RU" sz="1100" b="1" dirty="0">
                        <a:latin typeface="+mn-lt"/>
                        <a:ea typeface="Tahoma"/>
                      </a:endParaRPr>
                    </a:p>
                  </a:txBody>
                  <a:tcPr marL="68580" marR="68580" marT="0" marB="0"/>
                </a:tc>
              </a:tr>
              <a:tr h="370840">
                <a:tc>
                  <a:txBody>
                    <a:bodyPr/>
                    <a:lstStyle/>
                    <a:p>
                      <a:pPr indent="139700" algn="just">
                        <a:lnSpc>
                          <a:spcPts val="1150"/>
                        </a:lnSpc>
                        <a:spcAft>
                          <a:spcPts val="0"/>
                        </a:spcAft>
                      </a:pPr>
                      <a:endParaRPr lang="en-US" sz="1100" b="0" spc="0" dirty="0" smtClean="0">
                        <a:solidFill>
                          <a:srgbClr val="000000"/>
                        </a:solidFill>
                        <a:latin typeface="+mn-lt"/>
                        <a:ea typeface="Tahoma"/>
                        <a:cs typeface="Tahoma"/>
                      </a:endParaRPr>
                    </a:p>
                    <a:p>
                      <a:pPr indent="139700" algn="just">
                        <a:lnSpc>
                          <a:spcPts val="1150"/>
                        </a:lnSpc>
                        <a:spcAft>
                          <a:spcPts val="0"/>
                        </a:spcAft>
                      </a:pPr>
                      <a:r>
                        <a:rPr lang="en-US" sz="1100" b="0" spc="0" dirty="0" smtClean="0">
                          <a:solidFill>
                            <a:srgbClr val="000000"/>
                          </a:solidFill>
                          <a:latin typeface="+mn-lt"/>
                          <a:ea typeface="Tahoma"/>
                          <a:cs typeface="Tahoma"/>
                        </a:rPr>
                        <a:t>N2</a:t>
                      </a:r>
                      <a:r>
                        <a:rPr lang="ru-RU" sz="1100" b="0" spc="0" dirty="0">
                          <a:solidFill>
                            <a:srgbClr val="000000"/>
                          </a:solidFill>
                          <a:latin typeface="+mn-lt"/>
                          <a:ea typeface="Tahoma"/>
                          <a:cs typeface="Tahoma"/>
                        </a:rPr>
                        <a:t>20</a:t>
                      </a:r>
                      <a:endParaRPr lang="ru-RU" sz="1100" b="1" dirty="0">
                        <a:latin typeface="+mn-lt"/>
                        <a:ea typeface="Tahoma"/>
                      </a:endParaRPr>
                    </a:p>
                  </a:txBody>
                  <a:tcPr marL="68580" marR="68580" marT="0" marB="0"/>
                </a:tc>
                <a:tc>
                  <a:txBody>
                    <a:bodyPr/>
                    <a:lstStyle/>
                    <a:p>
                      <a:pPr indent="139700" algn="just">
                        <a:lnSpc>
                          <a:spcPts val="1150"/>
                        </a:lnSpc>
                        <a:spcAft>
                          <a:spcPts val="0"/>
                        </a:spcAft>
                      </a:pPr>
                      <a:endParaRPr lang="en-US" sz="1100" b="0" spc="0" dirty="0" smtClean="0">
                        <a:solidFill>
                          <a:srgbClr val="000000"/>
                        </a:solidFill>
                        <a:latin typeface="+mn-lt"/>
                        <a:ea typeface="Tahoma"/>
                        <a:cs typeface="Tahoma"/>
                      </a:endParaRPr>
                    </a:p>
                    <a:p>
                      <a:pPr indent="139700" algn="just">
                        <a:lnSpc>
                          <a:spcPts val="1150"/>
                        </a:lnSpc>
                        <a:spcAft>
                          <a:spcPts val="0"/>
                        </a:spcAft>
                      </a:pPr>
                      <a:r>
                        <a:rPr lang="ru-RU" sz="1100" b="0" spc="0" dirty="0" smtClean="0">
                          <a:solidFill>
                            <a:srgbClr val="000000"/>
                          </a:solidFill>
                          <a:latin typeface="+mn-lt"/>
                          <a:ea typeface="Tahoma"/>
                          <a:cs typeface="Tahoma"/>
                        </a:rPr>
                        <a:t>Превосходное </a:t>
                      </a:r>
                      <a:r>
                        <a:rPr lang="ru-RU" sz="1100" b="0" spc="0" dirty="0">
                          <a:solidFill>
                            <a:srgbClr val="000000"/>
                          </a:solidFill>
                          <a:latin typeface="+mn-lt"/>
                          <a:ea typeface="Tahoma"/>
                          <a:cs typeface="Tahoma"/>
                        </a:rPr>
                        <a:t>сопротивление истиранию, высокая прочность при растяжении, хорошее сопротивление </a:t>
                      </a:r>
                      <a:r>
                        <a:rPr lang="ru-RU" sz="1100" b="0" spc="0" dirty="0" err="1" smtClean="0">
                          <a:solidFill>
                            <a:srgbClr val="000000"/>
                          </a:solidFill>
                          <a:latin typeface="+mn-lt"/>
                          <a:ea typeface="Tahoma"/>
                          <a:cs typeface="Tahoma"/>
                        </a:rPr>
                        <a:t>раздиру</a:t>
                      </a:r>
                      <a:endParaRPr lang="en-US" sz="1100" b="0" spc="0" dirty="0" smtClean="0">
                        <a:solidFill>
                          <a:srgbClr val="000000"/>
                        </a:solidFill>
                        <a:latin typeface="+mn-lt"/>
                        <a:ea typeface="Tahoma"/>
                        <a:cs typeface="Tahoma"/>
                      </a:endParaRPr>
                    </a:p>
                    <a:p>
                      <a:pPr indent="139700" algn="just">
                        <a:lnSpc>
                          <a:spcPts val="1150"/>
                        </a:lnSpc>
                        <a:spcAft>
                          <a:spcPts val="0"/>
                        </a:spcAft>
                      </a:pPr>
                      <a:endParaRPr lang="ru-RU" sz="1100" b="1" dirty="0">
                        <a:latin typeface="+mn-lt"/>
                        <a:ea typeface="Tahoma"/>
                      </a:endParaRPr>
                    </a:p>
                  </a:txBody>
                  <a:tcPr marL="68580" marR="68580" marT="0" marB="0"/>
                </a:tc>
                <a:tc>
                  <a:txBody>
                    <a:bodyPr/>
                    <a:lstStyle/>
                    <a:p>
                      <a:pPr indent="139700" algn="just">
                        <a:lnSpc>
                          <a:spcPts val="1150"/>
                        </a:lnSpc>
                        <a:spcAft>
                          <a:spcPts val="0"/>
                        </a:spcAft>
                      </a:pPr>
                      <a:endParaRPr lang="en-US" sz="1100" b="0" spc="0" dirty="0" smtClean="0">
                        <a:solidFill>
                          <a:srgbClr val="000000"/>
                        </a:solidFill>
                        <a:latin typeface="+mn-lt"/>
                        <a:ea typeface="Tahoma"/>
                        <a:cs typeface="Tahoma"/>
                      </a:endParaRPr>
                    </a:p>
                    <a:p>
                      <a:pPr indent="139700" algn="just">
                        <a:lnSpc>
                          <a:spcPts val="1150"/>
                        </a:lnSpc>
                        <a:spcAft>
                          <a:spcPts val="0"/>
                        </a:spcAft>
                      </a:pPr>
                      <a:r>
                        <a:rPr lang="ru-RU" sz="1100" b="0" spc="0" dirty="0" smtClean="0">
                          <a:solidFill>
                            <a:srgbClr val="000000"/>
                          </a:solidFill>
                          <a:latin typeface="+mn-lt"/>
                          <a:ea typeface="Tahoma"/>
                          <a:cs typeface="Tahoma"/>
                        </a:rPr>
                        <a:t>Грузовые </a:t>
                      </a:r>
                      <a:r>
                        <a:rPr lang="ru-RU" sz="1100" b="0" spc="0" dirty="0">
                          <a:solidFill>
                            <a:srgbClr val="000000"/>
                          </a:solidFill>
                          <a:latin typeface="+mn-lt"/>
                          <a:ea typeface="Tahoma"/>
                          <a:cs typeface="Tahoma"/>
                        </a:rPr>
                        <a:t>шины, шины повышенного качества, комплектующие детали, транспортерные ленты</a:t>
                      </a:r>
                      <a:endParaRPr lang="ru-RU" sz="1100" b="1" dirty="0">
                        <a:latin typeface="+mn-lt"/>
                        <a:ea typeface="Tahoma"/>
                      </a:endParaRPr>
                    </a:p>
                  </a:txBody>
                  <a:tcPr marL="68580" marR="68580" marT="0" marB="0"/>
                </a:tc>
              </a:tr>
              <a:tr h="901272">
                <a:tc>
                  <a:txBody>
                    <a:bodyPr/>
                    <a:lstStyle/>
                    <a:p>
                      <a:pPr indent="139700" algn="just">
                        <a:lnSpc>
                          <a:spcPts val="1150"/>
                        </a:lnSpc>
                        <a:spcAft>
                          <a:spcPts val="0"/>
                        </a:spcAft>
                      </a:pPr>
                      <a:endParaRPr lang="en-US" sz="1100" b="0" spc="0" dirty="0" smtClean="0">
                        <a:solidFill>
                          <a:srgbClr val="000000"/>
                        </a:solidFill>
                        <a:latin typeface="+mn-lt"/>
                        <a:ea typeface="Tahoma"/>
                        <a:cs typeface="Tahoma"/>
                      </a:endParaRPr>
                    </a:p>
                    <a:p>
                      <a:pPr indent="139700" algn="just">
                        <a:lnSpc>
                          <a:spcPts val="1150"/>
                        </a:lnSpc>
                        <a:spcAft>
                          <a:spcPts val="0"/>
                        </a:spcAft>
                      </a:pPr>
                      <a:r>
                        <a:rPr lang="en-US" sz="1100" b="0" spc="0" dirty="0" smtClean="0">
                          <a:solidFill>
                            <a:srgbClr val="000000"/>
                          </a:solidFill>
                          <a:latin typeface="+mn-lt"/>
                          <a:ea typeface="Tahoma"/>
                          <a:cs typeface="Tahoma"/>
                        </a:rPr>
                        <a:t>N2</a:t>
                      </a:r>
                      <a:r>
                        <a:rPr lang="ru-RU" sz="1100" b="0" spc="0" dirty="0">
                          <a:solidFill>
                            <a:srgbClr val="000000"/>
                          </a:solidFill>
                          <a:latin typeface="+mn-lt"/>
                          <a:ea typeface="Tahoma"/>
                          <a:cs typeface="Tahoma"/>
                        </a:rPr>
                        <a:t>34</a:t>
                      </a:r>
                      <a:endParaRPr lang="ru-RU" sz="1100" b="1" dirty="0">
                        <a:latin typeface="+mn-lt"/>
                        <a:ea typeface="Tahoma"/>
                      </a:endParaRPr>
                    </a:p>
                  </a:txBody>
                  <a:tcPr marL="68580" marR="68580" marT="0" marB="0"/>
                </a:tc>
                <a:tc>
                  <a:txBody>
                    <a:bodyPr/>
                    <a:lstStyle/>
                    <a:p>
                      <a:pPr indent="139700" algn="just">
                        <a:lnSpc>
                          <a:spcPts val="1150"/>
                        </a:lnSpc>
                        <a:spcAft>
                          <a:spcPts val="0"/>
                        </a:spcAft>
                      </a:pPr>
                      <a:endParaRPr lang="en-US" sz="1100" b="0" spc="0" dirty="0" smtClean="0">
                        <a:solidFill>
                          <a:srgbClr val="000000"/>
                        </a:solidFill>
                        <a:latin typeface="+mn-lt"/>
                        <a:ea typeface="Tahoma"/>
                        <a:cs typeface="Tahoma"/>
                      </a:endParaRPr>
                    </a:p>
                    <a:p>
                      <a:pPr indent="139700" algn="just">
                        <a:lnSpc>
                          <a:spcPts val="1150"/>
                        </a:lnSpc>
                        <a:spcAft>
                          <a:spcPts val="0"/>
                        </a:spcAft>
                      </a:pPr>
                      <a:r>
                        <a:rPr lang="ru-RU" sz="1100" b="0" spc="0" dirty="0" smtClean="0">
                          <a:solidFill>
                            <a:srgbClr val="000000"/>
                          </a:solidFill>
                          <a:latin typeface="+mn-lt"/>
                          <a:ea typeface="Tahoma"/>
                          <a:cs typeface="Tahoma"/>
                        </a:rPr>
                        <a:t>Сверхвысокое </a:t>
                      </a:r>
                      <a:r>
                        <a:rPr lang="ru-RU" sz="1100" b="0" spc="0" dirty="0">
                          <a:solidFill>
                            <a:srgbClr val="000000"/>
                          </a:solidFill>
                          <a:latin typeface="+mn-lt"/>
                          <a:ea typeface="Tahoma"/>
                          <a:cs typeface="Tahoma"/>
                        </a:rPr>
                        <a:t>сопротивление истиранию, превосходные износостойкость и способность к </a:t>
                      </a:r>
                      <a:r>
                        <a:rPr lang="ru-RU" sz="1100" b="0" spc="0" dirty="0" smtClean="0">
                          <a:solidFill>
                            <a:srgbClr val="000000"/>
                          </a:solidFill>
                          <a:latin typeface="+mn-lt"/>
                          <a:ea typeface="Tahoma"/>
                          <a:cs typeface="Tahoma"/>
                        </a:rPr>
                        <a:t>экструзии</a:t>
                      </a:r>
                      <a:endParaRPr lang="en-US" sz="1100" b="0" spc="0" dirty="0" smtClean="0">
                        <a:solidFill>
                          <a:srgbClr val="000000"/>
                        </a:solidFill>
                        <a:latin typeface="+mn-lt"/>
                        <a:ea typeface="Tahoma"/>
                        <a:cs typeface="Tahoma"/>
                      </a:endParaRPr>
                    </a:p>
                    <a:p>
                      <a:pPr indent="139700" algn="just">
                        <a:lnSpc>
                          <a:spcPts val="1150"/>
                        </a:lnSpc>
                        <a:spcAft>
                          <a:spcPts val="0"/>
                        </a:spcAft>
                      </a:pPr>
                      <a:endParaRPr lang="en-US" sz="1100" b="0" spc="0" dirty="0" smtClean="0">
                        <a:solidFill>
                          <a:srgbClr val="000000"/>
                        </a:solidFill>
                        <a:latin typeface="+mn-lt"/>
                        <a:ea typeface="Tahoma"/>
                        <a:cs typeface="Tahoma"/>
                      </a:endParaRPr>
                    </a:p>
                    <a:p>
                      <a:pPr indent="139700" algn="just">
                        <a:lnSpc>
                          <a:spcPts val="1150"/>
                        </a:lnSpc>
                        <a:spcAft>
                          <a:spcPts val="0"/>
                        </a:spcAft>
                      </a:pPr>
                      <a:endParaRPr lang="ru-RU" sz="1100" b="1" dirty="0">
                        <a:latin typeface="+mn-lt"/>
                        <a:ea typeface="Tahoma"/>
                      </a:endParaRPr>
                    </a:p>
                  </a:txBody>
                  <a:tcPr marL="68580" marR="68580" marT="0" marB="0"/>
                </a:tc>
                <a:tc>
                  <a:txBody>
                    <a:bodyPr/>
                    <a:lstStyle/>
                    <a:p>
                      <a:pPr indent="139700" algn="just">
                        <a:lnSpc>
                          <a:spcPts val="1150"/>
                        </a:lnSpc>
                        <a:spcAft>
                          <a:spcPts val="0"/>
                        </a:spcAft>
                      </a:pPr>
                      <a:endParaRPr lang="en-US" sz="1100" b="0" spc="0" dirty="0" smtClean="0">
                        <a:solidFill>
                          <a:srgbClr val="000000"/>
                        </a:solidFill>
                        <a:latin typeface="+mn-lt"/>
                        <a:ea typeface="Tahoma"/>
                        <a:cs typeface="Tahoma"/>
                      </a:endParaRPr>
                    </a:p>
                    <a:p>
                      <a:pPr indent="139700" algn="just">
                        <a:lnSpc>
                          <a:spcPts val="1150"/>
                        </a:lnSpc>
                        <a:spcAft>
                          <a:spcPts val="0"/>
                        </a:spcAft>
                      </a:pPr>
                      <a:r>
                        <a:rPr lang="ru-RU" sz="1100" b="0" spc="0" dirty="0" smtClean="0">
                          <a:solidFill>
                            <a:srgbClr val="000000"/>
                          </a:solidFill>
                          <a:latin typeface="+mn-lt"/>
                          <a:ea typeface="Tahoma"/>
                          <a:cs typeface="Tahoma"/>
                        </a:rPr>
                        <a:t>Протекторы </a:t>
                      </a:r>
                      <a:r>
                        <a:rPr lang="ru-RU" sz="1100" b="0" spc="0" dirty="0">
                          <a:solidFill>
                            <a:srgbClr val="000000"/>
                          </a:solidFill>
                          <a:latin typeface="+mn-lt"/>
                          <a:ea typeface="Tahoma"/>
                          <a:cs typeface="Tahoma"/>
                        </a:rPr>
                        <a:t>легковых и грузовых, авиационных шин и для </a:t>
                      </a:r>
                      <a:r>
                        <a:rPr lang="ru-RU" sz="1100" b="0" spc="0" dirty="0" err="1">
                          <a:solidFill>
                            <a:srgbClr val="000000"/>
                          </a:solidFill>
                          <a:latin typeface="+mn-lt"/>
                          <a:ea typeface="Tahoma"/>
                          <a:cs typeface="Tahoma"/>
                        </a:rPr>
                        <a:t>внедорожной</a:t>
                      </a:r>
                      <a:r>
                        <a:rPr lang="ru-RU" sz="1100" b="0" spc="0" dirty="0">
                          <a:solidFill>
                            <a:srgbClr val="000000"/>
                          </a:solidFill>
                          <a:latin typeface="+mn-lt"/>
                          <a:ea typeface="Tahoma"/>
                          <a:cs typeface="Tahoma"/>
                        </a:rPr>
                        <a:t> </a:t>
                      </a:r>
                      <a:r>
                        <a:rPr lang="ru-RU" sz="1100" b="0" spc="0" dirty="0" smtClean="0">
                          <a:solidFill>
                            <a:srgbClr val="000000"/>
                          </a:solidFill>
                          <a:latin typeface="+mn-lt"/>
                          <a:ea typeface="Tahoma"/>
                          <a:cs typeface="Tahoma"/>
                        </a:rPr>
                        <a:t>техники</a:t>
                      </a:r>
                      <a:endParaRPr lang="en-US" sz="1100" b="0" spc="0" dirty="0" smtClean="0">
                        <a:solidFill>
                          <a:srgbClr val="000000"/>
                        </a:solidFill>
                        <a:latin typeface="+mn-lt"/>
                        <a:ea typeface="Tahoma"/>
                        <a:cs typeface="Tahoma"/>
                      </a:endParaRPr>
                    </a:p>
                    <a:p>
                      <a:pPr indent="139700" algn="just">
                        <a:lnSpc>
                          <a:spcPts val="1150"/>
                        </a:lnSpc>
                        <a:spcAft>
                          <a:spcPts val="0"/>
                        </a:spcAft>
                      </a:pPr>
                      <a:endParaRPr lang="ru-RU" sz="1100" b="1" dirty="0">
                        <a:latin typeface="+mn-lt"/>
                        <a:ea typeface="Tahoma"/>
                      </a:endParaRPr>
                    </a:p>
                  </a:txBody>
                  <a:tcPr marL="68580" marR="68580" marT="0" marB="0"/>
                </a:tc>
              </a:tr>
              <a:tr h="370840">
                <a:tc>
                  <a:txBody>
                    <a:bodyPr/>
                    <a:lstStyle/>
                    <a:p>
                      <a:pPr indent="139700" algn="just">
                        <a:lnSpc>
                          <a:spcPts val="1150"/>
                        </a:lnSpc>
                        <a:spcAft>
                          <a:spcPts val="0"/>
                        </a:spcAft>
                      </a:pPr>
                      <a:endParaRPr lang="en-US" sz="1100" b="0" spc="0" dirty="0" smtClean="0">
                        <a:solidFill>
                          <a:srgbClr val="000000"/>
                        </a:solidFill>
                        <a:latin typeface="+mn-lt"/>
                        <a:ea typeface="Tahoma"/>
                        <a:cs typeface="Tahoma"/>
                      </a:endParaRPr>
                    </a:p>
                    <a:p>
                      <a:pPr indent="139700" algn="just">
                        <a:lnSpc>
                          <a:spcPts val="1150"/>
                        </a:lnSpc>
                        <a:spcAft>
                          <a:spcPts val="0"/>
                        </a:spcAft>
                      </a:pPr>
                      <a:r>
                        <a:rPr lang="en-US" sz="1100" b="0" spc="0" dirty="0" smtClean="0">
                          <a:solidFill>
                            <a:srgbClr val="000000"/>
                          </a:solidFill>
                          <a:latin typeface="+mn-lt"/>
                          <a:ea typeface="Tahoma"/>
                          <a:cs typeface="Tahoma"/>
                        </a:rPr>
                        <a:t>N</a:t>
                      </a:r>
                      <a:r>
                        <a:rPr lang="ru-RU" sz="1100" b="0" spc="0" dirty="0">
                          <a:solidFill>
                            <a:srgbClr val="000000"/>
                          </a:solidFill>
                          <a:latin typeface="+mn-lt"/>
                          <a:ea typeface="Tahoma"/>
                          <a:cs typeface="Tahoma"/>
                        </a:rPr>
                        <a:t>299</a:t>
                      </a:r>
                      <a:endParaRPr lang="ru-RU" sz="1100" b="1" dirty="0">
                        <a:latin typeface="+mn-lt"/>
                        <a:ea typeface="Tahoma"/>
                      </a:endParaRPr>
                    </a:p>
                  </a:txBody>
                  <a:tcPr marL="68580" marR="68580" marT="0" marB="0"/>
                </a:tc>
                <a:tc>
                  <a:txBody>
                    <a:bodyPr/>
                    <a:lstStyle/>
                    <a:p>
                      <a:pPr indent="139700" algn="just">
                        <a:lnSpc>
                          <a:spcPts val="1150"/>
                        </a:lnSpc>
                        <a:spcAft>
                          <a:spcPts val="0"/>
                        </a:spcAft>
                      </a:pPr>
                      <a:endParaRPr lang="en-US" sz="1100" b="0" spc="0" dirty="0" smtClean="0">
                        <a:solidFill>
                          <a:srgbClr val="000000"/>
                        </a:solidFill>
                        <a:latin typeface="+mn-lt"/>
                        <a:ea typeface="Tahoma"/>
                        <a:cs typeface="Tahoma"/>
                      </a:endParaRPr>
                    </a:p>
                    <a:p>
                      <a:pPr indent="139700" algn="just">
                        <a:lnSpc>
                          <a:spcPts val="1150"/>
                        </a:lnSpc>
                        <a:spcAft>
                          <a:spcPts val="0"/>
                        </a:spcAft>
                      </a:pPr>
                      <a:r>
                        <a:rPr lang="ru-RU" sz="1100" b="0" spc="0" dirty="0" smtClean="0">
                          <a:solidFill>
                            <a:srgbClr val="000000"/>
                          </a:solidFill>
                          <a:latin typeface="+mn-lt"/>
                          <a:ea typeface="Tahoma"/>
                          <a:cs typeface="Tahoma"/>
                        </a:rPr>
                        <a:t>Хорошее </a:t>
                      </a:r>
                      <a:r>
                        <a:rPr lang="ru-RU" sz="1100" b="0" spc="0" dirty="0">
                          <a:solidFill>
                            <a:srgbClr val="000000"/>
                          </a:solidFill>
                          <a:latin typeface="+mn-lt"/>
                          <a:ea typeface="Tahoma"/>
                          <a:cs typeface="Tahoma"/>
                        </a:rPr>
                        <a:t>сопротивление истиранию, хорошее сопротивление </a:t>
                      </a:r>
                      <a:r>
                        <a:rPr lang="ru-RU" sz="1100" b="0" spc="0" dirty="0" err="1">
                          <a:solidFill>
                            <a:srgbClr val="000000"/>
                          </a:solidFill>
                          <a:latin typeface="+mn-lt"/>
                          <a:ea typeface="Tahoma"/>
                          <a:cs typeface="Tahoma"/>
                        </a:rPr>
                        <a:t>раздиру</a:t>
                      </a:r>
                      <a:r>
                        <a:rPr lang="ru-RU" sz="1100" b="0" spc="0" dirty="0">
                          <a:solidFill>
                            <a:srgbClr val="000000"/>
                          </a:solidFill>
                          <a:latin typeface="+mn-lt"/>
                          <a:ea typeface="Tahoma"/>
                          <a:cs typeface="Tahoma"/>
                        </a:rPr>
                        <a:t>, повышенная прочность при </a:t>
                      </a:r>
                      <a:r>
                        <a:rPr lang="ru-RU" sz="1100" b="0" spc="0" dirty="0" smtClean="0">
                          <a:solidFill>
                            <a:srgbClr val="000000"/>
                          </a:solidFill>
                          <a:latin typeface="+mn-lt"/>
                          <a:ea typeface="Tahoma"/>
                          <a:cs typeface="Tahoma"/>
                        </a:rPr>
                        <a:t>растяжении</a:t>
                      </a:r>
                      <a:endParaRPr lang="en-US" sz="1100" b="0" spc="0" dirty="0" smtClean="0">
                        <a:solidFill>
                          <a:srgbClr val="000000"/>
                        </a:solidFill>
                        <a:latin typeface="+mn-lt"/>
                        <a:ea typeface="Tahoma"/>
                        <a:cs typeface="Tahoma"/>
                      </a:endParaRPr>
                    </a:p>
                    <a:p>
                      <a:pPr indent="139700" algn="just">
                        <a:lnSpc>
                          <a:spcPts val="1150"/>
                        </a:lnSpc>
                        <a:spcAft>
                          <a:spcPts val="0"/>
                        </a:spcAft>
                      </a:pPr>
                      <a:endParaRPr lang="ru-RU" sz="1100" b="1" dirty="0">
                        <a:latin typeface="+mn-lt"/>
                        <a:ea typeface="Tahoma"/>
                      </a:endParaRPr>
                    </a:p>
                  </a:txBody>
                  <a:tcPr marL="68580" marR="68580" marT="0" marB="0"/>
                </a:tc>
                <a:tc>
                  <a:txBody>
                    <a:bodyPr/>
                    <a:lstStyle/>
                    <a:p>
                      <a:pPr indent="139700" algn="just">
                        <a:lnSpc>
                          <a:spcPts val="1150"/>
                        </a:lnSpc>
                        <a:spcAft>
                          <a:spcPts val="0"/>
                        </a:spcAft>
                      </a:pPr>
                      <a:endParaRPr lang="en-US" sz="1100" b="0" spc="0" dirty="0" smtClean="0">
                        <a:solidFill>
                          <a:srgbClr val="000000"/>
                        </a:solidFill>
                        <a:latin typeface="+mn-lt"/>
                        <a:ea typeface="Tahoma"/>
                        <a:cs typeface="Tahoma"/>
                      </a:endParaRPr>
                    </a:p>
                    <a:p>
                      <a:pPr indent="139700" algn="just">
                        <a:lnSpc>
                          <a:spcPts val="1150"/>
                        </a:lnSpc>
                        <a:spcAft>
                          <a:spcPts val="0"/>
                        </a:spcAft>
                      </a:pPr>
                      <a:r>
                        <a:rPr lang="ru-RU" sz="1100" b="0" spc="0" dirty="0" smtClean="0">
                          <a:solidFill>
                            <a:srgbClr val="000000"/>
                          </a:solidFill>
                          <a:latin typeface="+mn-lt"/>
                          <a:ea typeface="Tahoma"/>
                          <a:cs typeface="Tahoma"/>
                        </a:rPr>
                        <a:t>Легковые </a:t>
                      </a:r>
                      <a:r>
                        <a:rPr lang="ru-RU" sz="1100" b="0" spc="0" dirty="0">
                          <a:solidFill>
                            <a:srgbClr val="000000"/>
                          </a:solidFill>
                          <a:latin typeface="+mn-lt"/>
                          <a:ea typeface="Tahoma"/>
                          <a:cs typeface="Tahoma"/>
                        </a:rPr>
                        <a:t>и грузовые шины, комплектующие детали</a:t>
                      </a:r>
                      <a:endParaRPr lang="ru-RU" sz="1100" b="1" dirty="0">
                        <a:latin typeface="+mn-lt"/>
                        <a:ea typeface="Tahoma"/>
                      </a:endParaRPr>
                    </a:p>
                  </a:txBody>
                  <a:tcPr marL="68580" marR="68580" marT="0" marB="0"/>
                </a:tc>
              </a:tr>
            </a:tbl>
          </a:graphicData>
        </a:graphic>
      </p:graphicFrame>
      <p:pic>
        <p:nvPicPr>
          <p:cNvPr id="5" name="Picture 1" descr="C:\Users\PC\Desktop\Рисунок1.png"/>
          <p:cNvPicPr>
            <a:picLocks noChangeAspect="1" noChangeArrowheads="1"/>
          </p:cNvPicPr>
          <p:nvPr/>
        </p:nvPicPr>
        <p:blipFill>
          <a:blip r:embed="rId2" cstate="print"/>
          <a:srcRect/>
          <a:stretch>
            <a:fillRect/>
          </a:stretch>
        </p:blipFill>
        <p:spPr bwMode="auto">
          <a:xfrm>
            <a:off x="0" y="0"/>
            <a:ext cx="1311275" cy="1152525"/>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00100" y="857232"/>
            <a:ext cx="7686700" cy="1066800"/>
          </a:xfrm>
        </p:spPr>
        <p:txBody>
          <a:bodyPr>
            <a:normAutofit fontScale="90000"/>
          </a:bodyPr>
          <a:lstStyle/>
          <a:p>
            <a:pPr algn="ctr"/>
            <a:r>
              <a:rPr lang="ru-RU" sz="3100" dirty="0">
                <a:latin typeface="+mn-lt"/>
              </a:rPr>
              <a:t>Смешение технического углерода с каучуком</a:t>
            </a:r>
            <a:r>
              <a:rPr lang="ru-RU" b="1" dirty="0"/>
              <a:t/>
            </a:r>
            <a:br>
              <a:rPr lang="ru-RU" b="1" dirty="0"/>
            </a:br>
            <a:endParaRPr lang="ru-RU" dirty="0"/>
          </a:p>
        </p:txBody>
      </p:sp>
      <p:sp>
        <p:nvSpPr>
          <p:cNvPr id="3" name="Содержимое 2"/>
          <p:cNvSpPr>
            <a:spLocks noGrp="1"/>
          </p:cNvSpPr>
          <p:nvPr>
            <p:ph idx="1"/>
          </p:nvPr>
        </p:nvSpPr>
        <p:spPr>
          <a:xfrm>
            <a:off x="457200" y="1643050"/>
            <a:ext cx="8229600" cy="4325112"/>
          </a:xfrm>
        </p:spPr>
        <p:txBody>
          <a:bodyPr>
            <a:normAutofit fontScale="70000" lnSpcReduction="20000"/>
          </a:bodyPr>
          <a:lstStyle/>
          <a:p>
            <a:r>
              <a:rPr lang="ru-RU" dirty="0"/>
              <a:t>Одним из условий усиливающего действия технического углерода является его </a:t>
            </a:r>
            <a:r>
              <a:rPr lang="ru-RU" i="1" dirty="0"/>
              <a:t>максимальное диспергирование</a:t>
            </a:r>
            <a:r>
              <a:rPr lang="ru-RU" dirty="0"/>
              <a:t> в резиновой смеси. Улучшение диспергирования оказывает благоприятное действие на эластичность и прочность </a:t>
            </a:r>
            <a:r>
              <a:rPr lang="ru-RU" dirty="0" err="1"/>
              <a:t>вулканизатов</a:t>
            </a:r>
            <a:r>
              <a:rPr lang="ru-RU" dirty="0"/>
              <a:t> при растяжении, а также на сопротивление истиранию. Чем он лучше </a:t>
            </a:r>
            <a:r>
              <a:rPr lang="ru-RU" dirty="0" err="1"/>
              <a:t>диспергирован</a:t>
            </a:r>
            <a:r>
              <a:rPr lang="ru-RU" dirty="0"/>
              <a:t>, тем больше его поверхность контакта с каучуком и тем сильнее взаимодействие между ними, приводящее к усилению.</a:t>
            </a:r>
          </a:p>
          <a:p>
            <a:r>
              <a:rPr lang="ru-RU" dirty="0"/>
              <a:t>Однако практически технический углерод можно </a:t>
            </a:r>
            <a:r>
              <a:rPr lang="ru-RU" dirty="0" err="1"/>
              <a:t>диспергировать</a:t>
            </a:r>
            <a:r>
              <a:rPr lang="ru-RU" dirty="0"/>
              <a:t> до определенного предела. Под предельным диспергированием понимают распределение технического углерода в смеси в виде частиц или первичных агрегатов при полном разрушении вторичных агрегатов. В промышленных смесях часть технического углерода находится в виде комочков и, следовательно, реальная площадь контакта меньше его удельной поверхности.</a:t>
            </a:r>
          </a:p>
          <a:p>
            <a:endParaRPr lang="ru-RU" dirty="0"/>
          </a:p>
        </p:txBody>
      </p:sp>
      <p:pic>
        <p:nvPicPr>
          <p:cNvPr id="4" name="Picture 1" descr="C:\Users\PC\Desktop\Рисунок1.png"/>
          <p:cNvPicPr>
            <a:picLocks noChangeAspect="1" noChangeArrowheads="1"/>
          </p:cNvPicPr>
          <p:nvPr/>
        </p:nvPicPr>
        <p:blipFill>
          <a:blip r:embed="rId2" cstate="print"/>
          <a:srcRect/>
          <a:stretch>
            <a:fillRect/>
          </a:stretch>
        </p:blipFill>
        <p:spPr bwMode="auto">
          <a:xfrm>
            <a:off x="0" y="0"/>
            <a:ext cx="1311275" cy="1152525"/>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71538" y="714332"/>
            <a:ext cx="8015286" cy="6143668"/>
          </a:xfrm>
        </p:spPr>
        <p:txBody>
          <a:bodyPr>
            <a:normAutofit fontScale="85000" lnSpcReduction="20000"/>
          </a:bodyPr>
          <a:lstStyle/>
          <a:p>
            <a:r>
              <a:rPr lang="ru-RU" dirty="0"/>
              <a:t>В процессе смешения технического углерода с каучуком основное время расходуется на его диспергирование в смеси. Различают период введения его в смесь и период диспергирования </a:t>
            </a:r>
            <a:r>
              <a:rPr lang="ru-RU" dirty="0" err="1"/>
              <a:t>несмоченных</a:t>
            </a:r>
            <a:r>
              <a:rPr lang="ru-RU" dirty="0"/>
              <a:t> агломератов технического углерода в смеси.</a:t>
            </a:r>
          </a:p>
          <a:p>
            <a:r>
              <a:rPr lang="ru-RU" dirty="0"/>
              <a:t>Основным фактором, обусловливающим скорость введения технического углерода в каучук, является степень его уплотнения. Чем больше дисперсность технического углерода, тем медленнее он вводится в смесь. Более структурные марки вводятся легче, чем менее структурные, но той же дисперсности.</a:t>
            </a:r>
          </a:p>
          <a:p>
            <a:r>
              <a:rPr lang="ru-RU" dirty="0"/>
              <a:t>Скорости диспергирования различных марок технического углерода существенно различаются. Чем больше степень дисперсности технического углерода, тем труднее он </a:t>
            </a:r>
            <a:r>
              <a:rPr lang="ru-RU" dirty="0" err="1"/>
              <a:t>диспергируется</a:t>
            </a:r>
            <a:r>
              <a:rPr lang="ru-RU" dirty="0"/>
              <a:t>. </a:t>
            </a:r>
            <a:r>
              <a:rPr lang="ru-RU" dirty="0" err="1"/>
              <a:t>Высокоструктурные</a:t>
            </a:r>
            <a:r>
              <a:rPr lang="ru-RU" dirty="0"/>
              <a:t> марки </a:t>
            </a:r>
            <a:r>
              <a:rPr lang="ru-RU" dirty="0" err="1"/>
              <a:t>диспергируются</a:t>
            </a:r>
            <a:r>
              <a:rPr lang="ru-RU" dirty="0"/>
              <a:t> легче, чем </a:t>
            </a:r>
            <a:r>
              <a:rPr lang="ru-RU" dirty="0" err="1"/>
              <a:t>низкоструктурные</a:t>
            </a:r>
            <a:r>
              <a:rPr lang="ru-RU" dirty="0"/>
              <a:t>. Скорость диспергирования тем выше, чем больше жесткость смеси.</a:t>
            </a:r>
          </a:p>
          <a:p>
            <a:endParaRPr lang="ru-RU" dirty="0"/>
          </a:p>
        </p:txBody>
      </p:sp>
      <p:pic>
        <p:nvPicPr>
          <p:cNvPr id="4" name="Picture 1" descr="C:\Users\PC\Desktop\Рисунок1.png"/>
          <p:cNvPicPr>
            <a:picLocks noChangeAspect="1" noChangeArrowheads="1"/>
          </p:cNvPicPr>
          <p:nvPr/>
        </p:nvPicPr>
        <p:blipFill>
          <a:blip r:embed="rId2" cstate="print"/>
          <a:srcRect/>
          <a:stretch>
            <a:fillRect/>
          </a:stretch>
        </p:blipFill>
        <p:spPr bwMode="auto">
          <a:xfrm>
            <a:off x="0" y="0"/>
            <a:ext cx="1311275" cy="1152525"/>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Объект 2"/>
          <p:cNvSpPr>
            <a:spLocks noGrp="1"/>
          </p:cNvSpPr>
          <p:nvPr>
            <p:ph idx="1"/>
          </p:nvPr>
        </p:nvSpPr>
        <p:spPr>
          <a:xfrm>
            <a:off x="392877" y="1309150"/>
            <a:ext cx="8501122" cy="833966"/>
          </a:xfrm>
        </p:spPr>
        <p:txBody>
          <a:bodyPr>
            <a:normAutofit fontScale="70000" lnSpcReduction="20000"/>
          </a:bodyPr>
          <a:lstStyle/>
          <a:p>
            <a:r>
              <a:rPr lang="ru-RU" b="1" i="1" dirty="0" err="1" smtClean="0"/>
              <a:t>Эластомерный</a:t>
            </a:r>
            <a:r>
              <a:rPr lang="ru-RU" b="1" i="1" dirty="0" smtClean="0"/>
              <a:t> </a:t>
            </a:r>
            <a:r>
              <a:rPr lang="ru-RU" b="1" i="1" dirty="0" err="1" smtClean="0"/>
              <a:t>нанокомпозит</a:t>
            </a:r>
            <a:r>
              <a:rPr lang="ru-RU" b="1" i="1" dirty="0" smtClean="0"/>
              <a:t> (ЭН) </a:t>
            </a:r>
            <a:r>
              <a:rPr lang="ru-RU" dirty="0" smtClean="0"/>
              <a:t>- каучуки, резины, термопласты, олигомерные </a:t>
            </a:r>
            <a:r>
              <a:rPr lang="ru-RU" dirty="0" err="1" smtClean="0"/>
              <a:t>эластомерные</a:t>
            </a:r>
            <a:r>
              <a:rPr lang="ru-RU" dirty="0" smtClean="0"/>
              <a:t> материалы, которые содержат </a:t>
            </a:r>
            <a:r>
              <a:rPr lang="ru-RU" dirty="0" err="1" smtClean="0"/>
              <a:t>гетерофазу</a:t>
            </a:r>
            <a:r>
              <a:rPr lang="ru-RU" dirty="0" smtClean="0"/>
              <a:t> размером порядка 20-100 нм.</a:t>
            </a:r>
          </a:p>
          <a:p>
            <a:endParaRPr lang="ru-RU" dirty="0"/>
          </a:p>
        </p:txBody>
      </p:sp>
      <p:graphicFrame>
        <p:nvGraphicFramePr>
          <p:cNvPr id="6" name="Объект 3"/>
          <p:cNvGraphicFramePr>
            <a:graphicFrameLocks/>
          </p:cNvGraphicFramePr>
          <p:nvPr>
            <p:extLst>
              <p:ext uri="{D42A27DB-BD31-4B8C-83A1-F6EECF244321}">
                <p14:modId xmlns:p14="http://schemas.microsoft.com/office/powerpoint/2010/main" xmlns="" val="738353841"/>
              </p:ext>
            </p:extLst>
          </p:nvPr>
        </p:nvGraphicFramePr>
        <p:xfrm>
          <a:off x="392877" y="2357430"/>
          <a:ext cx="8501122" cy="3205480"/>
        </p:xfrm>
        <a:graphic>
          <a:graphicData uri="http://schemas.openxmlformats.org/drawingml/2006/table">
            <a:tbl>
              <a:tblPr firstRow="1" bandRow="1">
                <a:tableStyleId>{5C22544A-7EE6-4342-B048-85BDC9FD1C3A}</a:tableStyleId>
              </a:tblPr>
              <a:tblGrid>
                <a:gridCol w="4250561"/>
                <a:gridCol w="4250561"/>
              </a:tblGrid>
              <a:tr h="370840">
                <a:tc>
                  <a:txBody>
                    <a:bodyPr/>
                    <a:lstStyle/>
                    <a:p>
                      <a:r>
                        <a:rPr lang="ru-RU" dirty="0" smtClean="0"/>
                        <a:t>«Старые» ЭН</a:t>
                      </a:r>
                      <a:endParaRPr lang="ru-RU" dirty="0"/>
                    </a:p>
                  </a:txBody>
                  <a:tcPr/>
                </a:tc>
                <a:tc>
                  <a:txBody>
                    <a:bodyPr/>
                    <a:lstStyle/>
                    <a:p>
                      <a:r>
                        <a:rPr lang="ru-RU" dirty="0" smtClean="0"/>
                        <a:t>«Новые» ЭН</a:t>
                      </a:r>
                      <a:endParaRPr lang="ru-RU" dirty="0"/>
                    </a:p>
                  </a:txBody>
                  <a:tcPr/>
                </a:tc>
              </a:tr>
              <a:tr h="370840">
                <a:tc>
                  <a:txBody>
                    <a:bodyPr/>
                    <a:lstStyle/>
                    <a:p>
                      <a:r>
                        <a:rPr lang="ru-RU" sz="1800" kern="1200" dirty="0" smtClean="0">
                          <a:solidFill>
                            <a:schemeClr val="dk1"/>
                          </a:solidFill>
                          <a:effectLst/>
                          <a:latin typeface="+mn-lt"/>
                          <a:ea typeface="+mn-ea"/>
                          <a:cs typeface="+mn-cs"/>
                        </a:rPr>
                        <a:t>Саженаполненные </a:t>
                      </a:r>
                      <a:r>
                        <a:rPr lang="ru-RU" sz="1800" kern="1200" dirty="0" err="1" smtClean="0">
                          <a:solidFill>
                            <a:schemeClr val="dk1"/>
                          </a:solidFill>
                          <a:effectLst/>
                          <a:latin typeface="+mn-lt"/>
                          <a:ea typeface="+mn-ea"/>
                          <a:cs typeface="+mn-cs"/>
                        </a:rPr>
                        <a:t>вулканизаты</a:t>
                      </a:r>
                      <a:r>
                        <a:rPr lang="ru-RU" sz="1800" kern="1200" dirty="0" smtClean="0">
                          <a:solidFill>
                            <a:schemeClr val="dk1"/>
                          </a:solidFill>
                          <a:effectLst/>
                          <a:latin typeface="+mn-lt"/>
                          <a:ea typeface="+mn-ea"/>
                          <a:cs typeface="+mn-cs"/>
                        </a:rPr>
                        <a:t>, кристаллизующиеся каучуки и резины, термоэластопласты – трех и многоблочные эластомеры и динамические </a:t>
                      </a:r>
                      <a:r>
                        <a:rPr lang="ru-RU" sz="1800" kern="1200" dirty="0" err="1" smtClean="0">
                          <a:solidFill>
                            <a:schemeClr val="dk1"/>
                          </a:solidFill>
                          <a:effectLst/>
                          <a:latin typeface="+mn-lt"/>
                          <a:ea typeface="+mn-ea"/>
                          <a:cs typeface="+mn-cs"/>
                        </a:rPr>
                        <a:t>вулканизаты</a:t>
                      </a:r>
                      <a:r>
                        <a:rPr lang="ru-RU" sz="1800" kern="1200" dirty="0" smtClean="0">
                          <a:solidFill>
                            <a:schemeClr val="dk1"/>
                          </a:solidFill>
                          <a:effectLst/>
                          <a:latin typeface="+mn-lt"/>
                          <a:ea typeface="+mn-ea"/>
                          <a:cs typeface="+mn-cs"/>
                        </a:rPr>
                        <a:t>, а также </a:t>
                      </a:r>
                      <a:r>
                        <a:rPr lang="ru-RU" sz="1800" kern="1200" dirty="0" err="1" smtClean="0">
                          <a:solidFill>
                            <a:schemeClr val="dk1"/>
                          </a:solidFill>
                          <a:effectLst/>
                          <a:latin typeface="+mn-lt"/>
                          <a:ea typeface="+mn-ea"/>
                          <a:cs typeface="+mn-cs"/>
                        </a:rPr>
                        <a:t>вулканизаты</a:t>
                      </a:r>
                      <a:r>
                        <a:rPr lang="ru-RU" sz="1800" kern="1200" dirty="0" smtClean="0">
                          <a:solidFill>
                            <a:schemeClr val="dk1"/>
                          </a:solidFill>
                          <a:effectLst/>
                          <a:latin typeface="+mn-lt"/>
                          <a:ea typeface="+mn-ea"/>
                          <a:cs typeface="+mn-cs"/>
                        </a:rPr>
                        <a:t> функционально активных эластомеров и продукты гетерогенной вулканизации солями непредельных кислот, </a:t>
                      </a:r>
                      <a:r>
                        <a:rPr lang="ru-RU" sz="1800" kern="1200" dirty="0" err="1" smtClean="0">
                          <a:solidFill>
                            <a:schemeClr val="dk1"/>
                          </a:solidFill>
                          <a:effectLst/>
                          <a:latin typeface="+mn-lt"/>
                          <a:ea typeface="+mn-ea"/>
                          <a:cs typeface="+mn-cs"/>
                        </a:rPr>
                        <a:t>олигоэфиракрилатами</a:t>
                      </a:r>
                      <a:r>
                        <a:rPr lang="ru-RU" sz="1800" kern="1200" dirty="0" smtClean="0">
                          <a:solidFill>
                            <a:schemeClr val="dk1"/>
                          </a:solidFill>
                          <a:effectLst/>
                          <a:latin typeface="+mn-lt"/>
                          <a:ea typeface="+mn-ea"/>
                          <a:cs typeface="+mn-cs"/>
                        </a:rPr>
                        <a:t> и смолами. </a:t>
                      </a:r>
                      <a:endParaRPr lang="ru-RU" dirty="0"/>
                    </a:p>
                  </a:txBody>
                  <a:tcPr/>
                </a:tc>
                <a:tc>
                  <a:txBody>
                    <a:bodyPr/>
                    <a:lstStyle/>
                    <a:p>
                      <a:r>
                        <a:rPr lang="ru-RU" sz="1800" kern="1200" dirty="0" smtClean="0">
                          <a:solidFill>
                            <a:schemeClr val="dk1"/>
                          </a:solidFill>
                          <a:effectLst/>
                          <a:latin typeface="+mn-lt"/>
                          <a:ea typeface="+mn-ea"/>
                          <a:cs typeface="+mn-cs"/>
                        </a:rPr>
                        <a:t>Исключительно композиции эластомеров с глинами, монтмориллонитом (ММТ), </a:t>
                      </a:r>
                      <a:r>
                        <a:rPr lang="ru-RU" sz="1800" kern="1200" dirty="0" err="1" smtClean="0">
                          <a:solidFill>
                            <a:schemeClr val="dk1"/>
                          </a:solidFill>
                          <a:effectLst/>
                          <a:latin typeface="+mn-lt"/>
                          <a:ea typeface="+mn-ea"/>
                          <a:cs typeface="+mn-cs"/>
                        </a:rPr>
                        <a:t>наноуглеродными</a:t>
                      </a:r>
                      <a:r>
                        <a:rPr lang="ru-RU" sz="1800" kern="1200" dirty="0" smtClean="0">
                          <a:solidFill>
                            <a:schemeClr val="dk1"/>
                          </a:solidFill>
                          <a:effectLst/>
                          <a:latin typeface="+mn-lt"/>
                          <a:ea typeface="+mn-ea"/>
                          <a:cs typeface="+mn-cs"/>
                        </a:rPr>
                        <a:t> наполнителями, </a:t>
                      </a:r>
                      <a:r>
                        <a:rPr lang="ru-RU" sz="1800" kern="1200" dirty="0" err="1" smtClean="0">
                          <a:solidFill>
                            <a:schemeClr val="dk1"/>
                          </a:solidFill>
                          <a:effectLst/>
                          <a:latin typeface="+mn-lt"/>
                          <a:ea typeface="+mn-ea"/>
                          <a:cs typeface="+mn-cs"/>
                        </a:rPr>
                        <a:t>наноорганикой</a:t>
                      </a:r>
                      <a:r>
                        <a:rPr lang="ru-RU" sz="1800" kern="1200" dirty="0" smtClean="0">
                          <a:solidFill>
                            <a:schemeClr val="dk1"/>
                          </a:solidFill>
                          <a:effectLst/>
                          <a:latin typeface="+mn-lt"/>
                          <a:ea typeface="+mn-ea"/>
                          <a:cs typeface="+mn-cs"/>
                        </a:rPr>
                        <a:t> и </a:t>
                      </a:r>
                      <a:r>
                        <a:rPr lang="ru-RU" sz="1800" kern="1200" dirty="0" err="1" smtClean="0">
                          <a:solidFill>
                            <a:schemeClr val="dk1"/>
                          </a:solidFill>
                          <a:effectLst/>
                          <a:latin typeface="+mn-lt"/>
                          <a:ea typeface="+mn-ea"/>
                          <a:cs typeface="+mn-cs"/>
                        </a:rPr>
                        <a:t>нанонеорганикой</a:t>
                      </a:r>
                      <a:r>
                        <a:rPr lang="ru-RU" sz="1800" kern="1200" dirty="0" smtClean="0">
                          <a:solidFill>
                            <a:schemeClr val="dk1"/>
                          </a:solidFill>
                          <a:effectLst/>
                          <a:latin typeface="+mn-lt"/>
                          <a:ea typeface="+mn-ea"/>
                          <a:cs typeface="+mn-cs"/>
                        </a:rPr>
                        <a:t> и т.д. </a:t>
                      </a:r>
                      <a:endParaRPr lang="ru-RU" dirty="0"/>
                    </a:p>
                  </a:txBody>
                  <a:tcPr/>
                </a:tc>
              </a:tr>
            </a:tbl>
          </a:graphicData>
        </a:graphic>
      </p:graphicFrame>
      <p:pic>
        <p:nvPicPr>
          <p:cNvPr id="4" name="Picture 1" descr="C:\Users\PC\Desktop\Рисунок1.png"/>
          <p:cNvPicPr>
            <a:picLocks noChangeAspect="1" noChangeArrowheads="1"/>
          </p:cNvPicPr>
          <p:nvPr/>
        </p:nvPicPr>
        <p:blipFill>
          <a:blip r:embed="rId2" cstate="print"/>
          <a:srcRect/>
          <a:stretch>
            <a:fillRect/>
          </a:stretch>
        </p:blipFill>
        <p:spPr bwMode="auto">
          <a:xfrm>
            <a:off x="0" y="0"/>
            <a:ext cx="1311275" cy="1152525"/>
          </a:xfrm>
          <a:prstGeom prst="rect">
            <a:avLst/>
          </a:prstGeom>
          <a:noFill/>
        </p:spPr>
      </p:pic>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14414" y="785794"/>
            <a:ext cx="7472386" cy="1066800"/>
          </a:xfrm>
        </p:spPr>
        <p:txBody>
          <a:bodyPr>
            <a:normAutofit fontScale="90000"/>
          </a:bodyPr>
          <a:lstStyle/>
          <a:p>
            <a:pPr algn="ctr"/>
            <a:r>
              <a:rPr lang="ru-RU" sz="3100" dirty="0">
                <a:latin typeface="+mn-lt"/>
              </a:rPr>
              <a:t>Влияние технического углерода на свойства резиновых смесей</a:t>
            </a:r>
            <a:r>
              <a:rPr lang="ru-RU" b="1" i="1" dirty="0"/>
              <a:t/>
            </a:r>
            <a:br>
              <a:rPr lang="ru-RU" b="1" i="1" dirty="0"/>
            </a:br>
            <a:endParaRPr lang="ru-RU" i="1" dirty="0"/>
          </a:p>
        </p:txBody>
      </p:sp>
      <p:sp>
        <p:nvSpPr>
          <p:cNvPr id="3" name="Содержимое 2"/>
          <p:cNvSpPr>
            <a:spLocks noGrp="1"/>
          </p:cNvSpPr>
          <p:nvPr>
            <p:ph idx="1"/>
          </p:nvPr>
        </p:nvSpPr>
        <p:spPr>
          <a:xfrm>
            <a:off x="457200" y="1571612"/>
            <a:ext cx="8115328" cy="4325112"/>
          </a:xfrm>
        </p:spPr>
        <p:txBody>
          <a:bodyPr>
            <a:normAutofit/>
          </a:bodyPr>
          <a:lstStyle/>
          <a:p>
            <a:r>
              <a:rPr lang="ru-RU" sz="2400" dirty="0"/>
              <a:t>При введении технического углерода в резиновые смеси их вязкость существенно увеличивается за счет гидродинамического эффекта, а также в результате взаимодействия эластомера с техническим углеродом. С увеличением дисперсности и структурности технического углерода вязкость смесей увеличивается. Влияние различных марок технического углерода на вязкость по </a:t>
            </a:r>
            <a:r>
              <a:rPr lang="ru-RU" sz="2400" dirty="0" err="1"/>
              <a:t>Муни</a:t>
            </a:r>
            <a:r>
              <a:rPr lang="ru-RU" sz="2400" dirty="0"/>
              <a:t> резиновых смесей на основе бутадиен-стирольного каучука. </a:t>
            </a:r>
          </a:p>
        </p:txBody>
      </p:sp>
      <p:pic>
        <p:nvPicPr>
          <p:cNvPr id="4" name="Picture 1" descr="C:\Users\PC\Desktop\Рисунок1.png"/>
          <p:cNvPicPr>
            <a:picLocks noChangeAspect="1" noChangeArrowheads="1"/>
          </p:cNvPicPr>
          <p:nvPr/>
        </p:nvPicPr>
        <p:blipFill>
          <a:blip r:embed="rId2" cstate="print"/>
          <a:srcRect/>
          <a:stretch>
            <a:fillRect/>
          </a:stretch>
        </p:blipFill>
        <p:spPr bwMode="auto">
          <a:xfrm>
            <a:off x="0" y="0"/>
            <a:ext cx="1311275" cy="1152525"/>
          </a:xfrm>
          <a:prstGeom prst="rect">
            <a:avLst/>
          </a:prstGeom>
          <a:noFill/>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00088" y="714356"/>
            <a:ext cx="7543824" cy="1154098"/>
          </a:xfrm>
        </p:spPr>
        <p:txBody>
          <a:bodyPr>
            <a:normAutofit fontScale="90000"/>
          </a:bodyPr>
          <a:lstStyle/>
          <a:p>
            <a:pPr algn="ctr"/>
            <a:r>
              <a:rPr lang="ru-RU" sz="2700" dirty="0" smtClean="0">
                <a:latin typeface="+mn-lt"/>
              </a:rPr>
              <a:t>Зависимость вязкости резиновой смеси от природы эластомера и от особенностей его взаимодействия с техническим углеродом</a:t>
            </a:r>
            <a:r>
              <a:rPr lang="ru-RU" sz="2200" dirty="0" smtClean="0"/>
              <a:t/>
            </a:r>
            <a:br>
              <a:rPr lang="ru-RU" sz="2200" dirty="0" smtClean="0"/>
            </a:br>
            <a:endParaRPr lang="ru-RU" sz="2200" dirty="0"/>
          </a:p>
        </p:txBody>
      </p:sp>
      <p:pic>
        <p:nvPicPr>
          <p:cNvPr id="4" name="Содержимое 3"/>
          <p:cNvPicPr>
            <a:picLocks noGrp="1"/>
          </p:cNvPicPr>
          <p:nvPr>
            <p:ph idx="1"/>
          </p:nvPr>
        </p:nvPicPr>
        <p:blipFill>
          <a:blip r:embed="rId2" cstate="print"/>
          <a:srcRect l="3120" r="7061" b="25313"/>
          <a:stretch>
            <a:fillRect/>
          </a:stretch>
        </p:blipFill>
        <p:spPr bwMode="auto">
          <a:xfrm>
            <a:off x="1071538" y="1857364"/>
            <a:ext cx="6715171" cy="2928958"/>
          </a:xfrm>
          <a:prstGeom prst="rect">
            <a:avLst/>
          </a:prstGeom>
          <a:noFill/>
          <a:ln w="9525">
            <a:noFill/>
            <a:miter lim="800000"/>
            <a:headEnd/>
            <a:tailEnd/>
          </a:ln>
        </p:spPr>
      </p:pic>
      <p:sp>
        <p:nvSpPr>
          <p:cNvPr id="25601" name="Rectangle 1"/>
          <p:cNvSpPr>
            <a:spLocks noChangeArrowheads="1"/>
          </p:cNvSpPr>
          <p:nvPr/>
        </p:nvSpPr>
        <p:spPr bwMode="auto">
          <a:xfrm>
            <a:off x="1071538" y="4830087"/>
            <a:ext cx="3429024"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400" i="0" u="none" strike="noStrike" cap="none" normalizeH="0" baseline="0" dirty="0" smtClean="0">
                <a:ln>
                  <a:noFill/>
                </a:ln>
                <a:solidFill>
                  <a:schemeClr val="tx1"/>
                </a:solidFill>
                <a:effectLst/>
                <a:ea typeface="Times New Roman" pitchFamily="18" charset="0"/>
                <a:cs typeface="Times New Roman" pitchFamily="18" charset="0"/>
              </a:rPr>
              <a:t>Зависимость вязкости по </a:t>
            </a:r>
            <a:r>
              <a:rPr kumimoji="0" lang="ru-RU" sz="1400" i="0" u="none" strike="noStrike" cap="none" normalizeH="0" baseline="0" dirty="0" err="1" smtClean="0">
                <a:ln>
                  <a:noFill/>
                </a:ln>
                <a:solidFill>
                  <a:schemeClr val="tx1"/>
                </a:solidFill>
                <a:effectLst/>
                <a:ea typeface="Times New Roman" pitchFamily="18" charset="0"/>
                <a:cs typeface="Times New Roman" pitchFamily="18" charset="0"/>
              </a:rPr>
              <a:t>Муни</a:t>
            </a:r>
            <a:r>
              <a:rPr kumimoji="0" lang="ru-RU" sz="1400" i="0" u="none" strike="noStrike" cap="none" normalizeH="0" baseline="0" dirty="0" smtClean="0">
                <a:ln>
                  <a:noFill/>
                </a:ln>
                <a:solidFill>
                  <a:schemeClr val="tx1"/>
                </a:solidFill>
                <a:effectLst/>
                <a:ea typeface="Times New Roman" pitchFamily="18" charset="0"/>
                <a:cs typeface="Times New Roman" pitchFamily="18" charset="0"/>
              </a:rPr>
              <a:t> при 100°С резиновых смесей на основе СКС-30АРК от содержания технического углерода различных марок: 1 – К-364; 2 – П-324; 3 – П-705; 4 – Т-900.</a:t>
            </a:r>
            <a:endParaRPr kumimoji="0" lang="ru-RU" sz="1400" i="0" u="none" strike="noStrike" cap="none" normalizeH="0" baseline="0" dirty="0" smtClean="0">
              <a:ln>
                <a:noFill/>
              </a:ln>
              <a:solidFill>
                <a:schemeClr val="tx1"/>
              </a:solidFill>
              <a:effectLst/>
              <a:cs typeface="Arial" pitchFamily="34" charset="0"/>
            </a:endParaRPr>
          </a:p>
        </p:txBody>
      </p:sp>
      <p:sp>
        <p:nvSpPr>
          <p:cNvPr id="5" name="Прямоугольник 4"/>
          <p:cNvSpPr/>
          <p:nvPr/>
        </p:nvSpPr>
        <p:spPr>
          <a:xfrm>
            <a:off x="4929190" y="4831217"/>
            <a:ext cx="3929090" cy="1169551"/>
          </a:xfrm>
          <a:prstGeom prst="rect">
            <a:avLst/>
          </a:prstGeom>
        </p:spPr>
        <p:txBody>
          <a:bodyPr wrap="square">
            <a:spAutoFit/>
          </a:bodyPr>
          <a:lstStyle/>
          <a:p>
            <a:pPr lvl="0" algn="just" eaLnBrk="0" fontAlgn="base" hangingPunct="0">
              <a:spcBef>
                <a:spcPct val="0"/>
              </a:spcBef>
              <a:spcAft>
                <a:spcPct val="0"/>
              </a:spcAft>
            </a:pPr>
            <a:r>
              <a:rPr lang="ru-RU" sz="1400" dirty="0" smtClean="0">
                <a:ea typeface="Times New Roman" pitchFamily="18" charset="0"/>
                <a:cs typeface="Times New Roman" pitchFamily="18" charset="0"/>
              </a:rPr>
              <a:t>Зависимость относительной вязкости резиновых смесей на основе различных каучуков от содержания в них технического углерода марки П-324: 1 – СКМС-30; 2 – СКД; 3 – СКЭПТ-40; 4 – бутилкаучук.</a:t>
            </a:r>
            <a:endParaRPr lang="ru-RU" sz="1400" dirty="0" smtClean="0">
              <a:cs typeface="Arial" pitchFamily="34" charset="0"/>
            </a:endParaRPr>
          </a:p>
        </p:txBody>
      </p:sp>
      <p:pic>
        <p:nvPicPr>
          <p:cNvPr id="6" name="Picture 1" descr="C:\Users\PC\Desktop\Рисунок1.png"/>
          <p:cNvPicPr>
            <a:picLocks noChangeAspect="1" noChangeArrowheads="1"/>
          </p:cNvPicPr>
          <p:nvPr/>
        </p:nvPicPr>
        <p:blipFill>
          <a:blip r:embed="rId3" cstate="print"/>
          <a:srcRect/>
          <a:stretch>
            <a:fillRect/>
          </a:stretch>
        </p:blipFill>
        <p:spPr bwMode="auto">
          <a:xfrm>
            <a:off x="0" y="0"/>
            <a:ext cx="1311275" cy="1152525"/>
          </a:xfrm>
          <a:prstGeom prst="rect">
            <a:avLst/>
          </a:prstGeom>
          <a:noFill/>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504812"/>
            <a:ext cx="8229600" cy="1066800"/>
          </a:xfrm>
        </p:spPr>
        <p:txBody>
          <a:bodyPr>
            <a:normAutofit fontScale="90000"/>
          </a:bodyPr>
          <a:lstStyle/>
          <a:p>
            <a:pPr algn="ctr"/>
            <a:r>
              <a:rPr lang="ru-RU" sz="3100" dirty="0" err="1">
                <a:latin typeface="+mn-lt"/>
              </a:rPr>
              <a:t>Пластоэластические</a:t>
            </a:r>
            <a:r>
              <a:rPr lang="ru-RU" sz="3100" dirty="0">
                <a:latin typeface="+mn-lt"/>
              </a:rPr>
              <a:t> свойства</a:t>
            </a:r>
            <a:r>
              <a:rPr lang="ru-RU" dirty="0"/>
              <a:t/>
            </a:r>
            <a:br>
              <a:rPr lang="ru-RU" dirty="0"/>
            </a:br>
            <a:endParaRPr lang="ru-RU" dirty="0"/>
          </a:p>
        </p:txBody>
      </p:sp>
      <p:sp>
        <p:nvSpPr>
          <p:cNvPr id="3" name="Содержимое 2"/>
          <p:cNvSpPr>
            <a:spLocks noGrp="1"/>
          </p:cNvSpPr>
          <p:nvPr>
            <p:ph idx="1"/>
          </p:nvPr>
        </p:nvSpPr>
        <p:spPr>
          <a:xfrm>
            <a:off x="500034" y="1142984"/>
            <a:ext cx="8186766" cy="5072097"/>
          </a:xfrm>
        </p:spPr>
        <p:txBody>
          <a:bodyPr>
            <a:normAutofit fontScale="25000" lnSpcReduction="20000"/>
          </a:bodyPr>
          <a:lstStyle/>
          <a:p>
            <a:r>
              <a:rPr lang="ru-RU" sz="7200" dirty="0"/>
              <a:t>Пластичность смеси находится в обратной зависимости от ее вязкости: чем выше вязкость смесей, тем меньше их </a:t>
            </a:r>
            <a:r>
              <a:rPr lang="ru-RU" sz="7200" dirty="0" smtClean="0"/>
              <a:t>пластичность.</a:t>
            </a:r>
          </a:p>
          <a:p>
            <a:r>
              <a:rPr lang="ru-RU" sz="7200" dirty="0" smtClean="0"/>
              <a:t>С </a:t>
            </a:r>
            <a:r>
              <a:rPr lang="ru-RU" sz="7200" dirty="0"/>
              <a:t>увеличением содержания технического углерода в смеси снижается ее эластическое восстановление и уменьшается усадка при </a:t>
            </a:r>
            <a:r>
              <a:rPr lang="ru-RU" sz="7200" dirty="0" err="1"/>
              <a:t>шприцевании</a:t>
            </a:r>
            <a:r>
              <a:rPr lang="ru-RU" sz="7200" dirty="0"/>
              <a:t> резиновых смесей, причем главным фактором, определяющим усадку резиновых смесей при </a:t>
            </a:r>
            <a:r>
              <a:rPr lang="ru-RU" sz="7200" dirty="0" err="1"/>
              <a:t>шприцевании</a:t>
            </a:r>
            <a:r>
              <a:rPr lang="ru-RU" sz="7200" dirty="0"/>
              <a:t> является структурность технического </a:t>
            </a:r>
            <a:r>
              <a:rPr lang="ru-RU" sz="7200" dirty="0" smtClean="0"/>
              <a:t>углерода.</a:t>
            </a:r>
          </a:p>
          <a:p>
            <a:r>
              <a:rPr lang="ru-RU" sz="7200" dirty="0" smtClean="0"/>
              <a:t>С </a:t>
            </a:r>
            <a:r>
              <a:rPr lang="ru-RU" sz="7200" dirty="0"/>
              <a:t>увеличением структурности, определенной по масляному числу, эластическое восстановление и усадка резиновых смесей уменьшаются. Снижению усадки резиновых смесей способствует образование непрерывной цепочечной структуры наполнителя, что особенно выражено для </a:t>
            </a:r>
            <a:r>
              <a:rPr lang="ru-RU" sz="7200" dirty="0" err="1"/>
              <a:t>высокоструктурных</a:t>
            </a:r>
            <a:r>
              <a:rPr lang="ru-RU" sz="7200" dirty="0"/>
              <a:t> марок технического углерода. Влияние технического углерода на вулканизацию резиновых смесей обусловливается значением </a:t>
            </a:r>
            <a:r>
              <a:rPr lang="ru-RU" sz="7200" dirty="0" err="1"/>
              <a:t>рН</a:t>
            </a:r>
            <a:r>
              <a:rPr lang="ru-RU" sz="7200" dirty="0"/>
              <a:t> водной суспензии. В зависимости от </a:t>
            </a:r>
            <a:r>
              <a:rPr lang="ru-RU" sz="7200" dirty="0" err="1"/>
              <a:t>рН</a:t>
            </a:r>
            <a:r>
              <a:rPr lang="ru-RU" sz="7200" dirty="0"/>
              <a:t> среды технический углерод может замедлить или ускорить процесс вулканизации эластомеров серой в присутствии различных ускорителей вулканизации. Кислая среда, </a:t>
            </a:r>
            <a:r>
              <a:rPr lang="ru-RU" sz="7200" dirty="0" smtClean="0"/>
              <a:t>создаваемая </a:t>
            </a:r>
            <a:r>
              <a:rPr lang="ru-RU" sz="7200" dirty="0"/>
              <a:t>техническим углеродом, полученным диффузионным способом, увеличивает время </a:t>
            </a:r>
            <a:r>
              <a:rPr lang="ru-RU" sz="7200" dirty="0" err="1"/>
              <a:t>подвулканизации</a:t>
            </a:r>
            <a:r>
              <a:rPr lang="ru-RU" sz="7200" dirty="0"/>
              <a:t> и время достижения оптимума вулканизации особенно в присутствии ускорителей основного характера. Технический углерод, полученный печным способом, имеющий на поверхности минеральные примеси и создающий щелочную среду, вызывают существенную опасность </a:t>
            </a:r>
            <a:r>
              <a:rPr lang="ru-RU" sz="7200" dirty="0" err="1" smtClean="0"/>
              <a:t>подвулканизации</a:t>
            </a:r>
            <a:r>
              <a:rPr lang="ru-RU" sz="7200" dirty="0" smtClean="0"/>
              <a:t> </a:t>
            </a:r>
            <a:r>
              <a:rPr lang="ru-RU" sz="7200" dirty="0"/>
              <a:t>резиновых смесей.</a:t>
            </a:r>
          </a:p>
          <a:p>
            <a:endParaRPr lang="ru-RU" dirty="0"/>
          </a:p>
        </p:txBody>
      </p:sp>
      <p:pic>
        <p:nvPicPr>
          <p:cNvPr id="4" name="Picture 1" descr="C:\Users\PC\Desktop\Рисунок1.png"/>
          <p:cNvPicPr>
            <a:picLocks noChangeAspect="1" noChangeArrowheads="1"/>
          </p:cNvPicPr>
          <p:nvPr/>
        </p:nvPicPr>
        <p:blipFill>
          <a:blip r:embed="rId2" cstate="print"/>
          <a:srcRect/>
          <a:stretch>
            <a:fillRect/>
          </a:stretch>
        </p:blipFill>
        <p:spPr bwMode="auto">
          <a:xfrm>
            <a:off x="0" y="0"/>
            <a:ext cx="1311275" cy="1152525"/>
          </a:xfrm>
          <a:prstGeom prst="rect">
            <a:avLst/>
          </a:prstGeom>
          <a:noFill/>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107141" y="3071810"/>
            <a:ext cx="8929718" cy="1643074"/>
          </a:xfrm>
        </p:spPr>
        <p:txBody>
          <a:bodyPr>
            <a:normAutofit/>
          </a:bodyPr>
          <a:lstStyle/>
          <a:p>
            <a:r>
              <a:rPr lang="ru-RU" sz="3600" b="1" dirty="0" smtClean="0">
                <a:solidFill>
                  <a:schemeClr val="bg1"/>
                </a:solidFill>
              </a:rPr>
              <a:t>Спасибо за внимание!</a:t>
            </a:r>
            <a:endParaRPr lang="ru-RU" sz="3600" b="1" dirty="0">
              <a:solidFill>
                <a:schemeClr val="bg1"/>
              </a:solidFill>
            </a:endParaRPr>
          </a:p>
        </p:txBody>
      </p:sp>
      <p:pic>
        <p:nvPicPr>
          <p:cNvPr id="9" name="Picture 2" descr="C:\Users\PC\Desktop\Рисунок1.png"/>
          <p:cNvPicPr>
            <a:picLocks noChangeAspect="1" noChangeArrowheads="1"/>
          </p:cNvPicPr>
          <p:nvPr/>
        </p:nvPicPr>
        <p:blipFill>
          <a:blip r:embed="rId2" cstate="print"/>
          <a:srcRect/>
          <a:stretch>
            <a:fillRect/>
          </a:stretch>
        </p:blipFill>
        <p:spPr bwMode="auto">
          <a:xfrm>
            <a:off x="323528" y="807763"/>
            <a:ext cx="2088232" cy="1835419"/>
          </a:xfrm>
          <a:prstGeom prst="rect">
            <a:avLst/>
          </a:prstGeom>
          <a:noFill/>
        </p:spPr>
      </p:pic>
      <p:sp>
        <p:nvSpPr>
          <p:cNvPr id="10" name="TextBox 9"/>
          <p:cNvSpPr txBox="1"/>
          <p:nvPr/>
        </p:nvSpPr>
        <p:spPr>
          <a:xfrm>
            <a:off x="2481535" y="548680"/>
            <a:ext cx="6662465" cy="2554545"/>
          </a:xfrm>
          <a:prstGeom prst="rect">
            <a:avLst/>
          </a:prstGeom>
          <a:noFill/>
        </p:spPr>
        <p:txBody>
          <a:bodyPr wrap="none" rtlCol="0">
            <a:spAutoFit/>
          </a:bodyPr>
          <a:lstStyle/>
          <a:p>
            <a:pPr algn="r"/>
            <a:r>
              <a:rPr lang="ru-RU" sz="4000" b="1" dirty="0" smtClean="0"/>
              <a:t>СЕВЕРО-ВОСТОЧНЫЙ </a:t>
            </a:r>
          </a:p>
          <a:p>
            <a:pPr algn="r"/>
            <a:r>
              <a:rPr lang="ru-RU" sz="4000" b="1" dirty="0" smtClean="0"/>
              <a:t>ФЕДЕРАЛЬНЫЙ </a:t>
            </a:r>
          </a:p>
          <a:p>
            <a:pPr algn="r"/>
            <a:r>
              <a:rPr lang="ru-RU" sz="4000" b="1" dirty="0" smtClean="0"/>
              <a:t>УНИВЕРСИТЕТ</a:t>
            </a:r>
          </a:p>
          <a:p>
            <a:pPr algn="r"/>
            <a:r>
              <a:rPr lang="ru-RU" sz="4000" b="1" dirty="0" smtClean="0"/>
              <a:t>им. М.К. АММОСОВА</a:t>
            </a:r>
            <a:endParaRPr lang="ru-RU" sz="4000" b="1" dirty="0"/>
          </a:p>
        </p:txBody>
      </p:sp>
    </p:spTree>
    <p:extLst>
      <p:ext uri="{BB962C8B-B14F-4D97-AF65-F5344CB8AC3E}">
        <p14:creationId xmlns:p14="http://schemas.microsoft.com/office/powerpoint/2010/main" xmlns="" val="1728044192"/>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1428736"/>
            <a:ext cx="8643998" cy="4929222"/>
          </a:xfrm>
        </p:spPr>
        <p:txBody>
          <a:bodyPr>
            <a:noAutofit/>
          </a:bodyPr>
          <a:lstStyle/>
          <a:p>
            <a:r>
              <a:rPr lang="ru-RU" sz="2000" dirty="0" smtClean="0"/>
              <a:t>Явление усиления каучуков углеродными сажами было открыто в 1904 г. С тех пор технический углерод является основным усиливающим наполнителем резиновой промышленности. </a:t>
            </a:r>
          </a:p>
          <a:p>
            <a:r>
              <a:rPr lang="ru-RU" sz="2000" dirty="0" smtClean="0"/>
              <a:t>Первичные </a:t>
            </a:r>
            <a:r>
              <a:rPr lang="ru-RU" sz="2000" dirty="0"/>
              <a:t>частицы </a:t>
            </a:r>
            <a:r>
              <a:rPr lang="ru-RU" sz="2000" dirty="0" err="1"/>
              <a:t>техуглерода</a:t>
            </a:r>
            <a:r>
              <a:rPr lang="ru-RU" sz="2000" dirty="0"/>
              <a:t> имеют размеры 10-100 нм и объединяются в прочные цепочечные структуры с развитой и химически активной поверхностью, многообразным способом взаимодействующей с макромолекулами </a:t>
            </a:r>
            <a:r>
              <a:rPr lang="ru-RU" sz="2000" dirty="0" smtClean="0"/>
              <a:t>каучуков.</a:t>
            </a:r>
          </a:p>
          <a:p>
            <a:r>
              <a:rPr lang="ru-RU" sz="2000" dirty="0" err="1" smtClean="0"/>
              <a:t>Ненаполненные</a:t>
            </a:r>
            <a:r>
              <a:rPr lang="ru-RU" sz="2000" dirty="0" smtClean="0"/>
              <a:t> </a:t>
            </a:r>
            <a:r>
              <a:rPr lang="ru-RU" sz="2000" dirty="0"/>
              <a:t>серные </a:t>
            </a:r>
            <a:r>
              <a:rPr lang="ru-RU" sz="2000" dirty="0" err="1"/>
              <a:t>вулканизаты</a:t>
            </a:r>
            <a:r>
              <a:rPr lang="ru-RU" sz="2000" dirty="0"/>
              <a:t> некристаллизующегося </a:t>
            </a:r>
            <a:r>
              <a:rPr lang="ru-RU" sz="2000" dirty="0" err="1"/>
              <a:t>бутадиенстирольного</a:t>
            </a:r>
            <a:r>
              <a:rPr lang="ru-RU" sz="2000" dirty="0"/>
              <a:t> каучука (например, СКС-30, АРКП) имеют прочность 2-3 МПа. Введение 30 </a:t>
            </a:r>
            <a:r>
              <a:rPr lang="ru-RU" sz="2000" dirty="0" err="1"/>
              <a:t>мас.ч</a:t>
            </a:r>
            <a:r>
              <a:rPr lang="ru-RU" sz="2000" dirty="0"/>
              <a:t>. </a:t>
            </a:r>
            <a:r>
              <a:rPr lang="ru-RU" sz="2000" dirty="0" err="1"/>
              <a:t>техуглерода</a:t>
            </a:r>
            <a:r>
              <a:rPr lang="ru-RU" sz="2000" dirty="0"/>
              <a:t> (например, марки </a:t>
            </a:r>
            <a:r>
              <a:rPr lang="en-US" sz="2000" dirty="0"/>
              <a:t>N</a:t>
            </a:r>
            <a:r>
              <a:rPr lang="ru-RU" sz="2000" dirty="0"/>
              <a:t>220) увеличивает его прочность на порядок – до </a:t>
            </a:r>
            <a:r>
              <a:rPr lang="ru-RU" sz="2000" dirty="0" smtClean="0"/>
              <a:t>30МПа.</a:t>
            </a:r>
          </a:p>
          <a:p>
            <a:r>
              <a:rPr lang="ru-RU" sz="2000" dirty="0" err="1" smtClean="0"/>
              <a:t>Техуглерод</a:t>
            </a:r>
            <a:r>
              <a:rPr lang="ru-RU" sz="2000" dirty="0" smtClean="0"/>
              <a:t> </a:t>
            </a:r>
            <a:r>
              <a:rPr lang="ru-RU" sz="2000" dirty="0"/>
              <a:t>представляет собой </a:t>
            </a:r>
            <a:r>
              <a:rPr lang="ru-RU" sz="2000" dirty="0" err="1"/>
              <a:t>нанонаполнитель</a:t>
            </a:r>
            <a:r>
              <a:rPr lang="ru-RU" sz="2000" dirty="0"/>
              <a:t>, а саженаполненные резины – ЭН. </a:t>
            </a:r>
          </a:p>
        </p:txBody>
      </p:sp>
      <p:pic>
        <p:nvPicPr>
          <p:cNvPr id="4" name="Picture 1" descr="C:\Users\PC\Desktop\Рисунок1.png"/>
          <p:cNvPicPr>
            <a:picLocks noChangeAspect="1" noChangeArrowheads="1"/>
          </p:cNvPicPr>
          <p:nvPr/>
        </p:nvPicPr>
        <p:blipFill>
          <a:blip r:embed="rId2" cstate="print"/>
          <a:srcRect/>
          <a:stretch>
            <a:fillRect/>
          </a:stretch>
        </p:blipFill>
        <p:spPr bwMode="auto">
          <a:xfrm>
            <a:off x="0" y="0"/>
            <a:ext cx="1311275" cy="1152525"/>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85762" y="1571612"/>
            <a:ext cx="8329642" cy="5197493"/>
          </a:xfrm>
        </p:spPr>
        <p:txBody>
          <a:bodyPr/>
          <a:lstStyle/>
          <a:p>
            <a:r>
              <a:rPr lang="ru-RU" sz="2400" dirty="0"/>
              <a:t>Рассмотрим структуру и свойства некоторых основных углеродсодержащих </a:t>
            </a:r>
            <a:r>
              <a:rPr lang="ru-RU" sz="2400" dirty="0" err="1"/>
              <a:t>нанонаполнителей</a:t>
            </a:r>
            <a:r>
              <a:rPr lang="ru-RU" sz="2400" dirty="0"/>
              <a:t>, широко используемых для модификации полимеров. Среди них наиболее важными (распространенными) являются технический углерод, фуллерены, </a:t>
            </a:r>
            <a:r>
              <a:rPr lang="ru-RU" sz="2400" dirty="0" err="1"/>
              <a:t>шунгиты</a:t>
            </a:r>
            <a:r>
              <a:rPr lang="ru-RU" sz="2400" dirty="0"/>
              <a:t>, графит.</a:t>
            </a:r>
          </a:p>
          <a:p>
            <a:endParaRPr lang="ru-RU" dirty="0"/>
          </a:p>
        </p:txBody>
      </p:sp>
      <p:pic>
        <p:nvPicPr>
          <p:cNvPr id="4" name="Picture 1" descr="C:\Users\PC\Desktop\Рисунок1.png"/>
          <p:cNvPicPr>
            <a:picLocks noChangeAspect="1" noChangeArrowheads="1"/>
          </p:cNvPicPr>
          <p:nvPr/>
        </p:nvPicPr>
        <p:blipFill>
          <a:blip r:embed="rId2" cstate="print"/>
          <a:srcRect/>
          <a:stretch>
            <a:fillRect/>
          </a:stretch>
        </p:blipFill>
        <p:spPr bwMode="auto">
          <a:xfrm>
            <a:off x="0" y="0"/>
            <a:ext cx="1311275" cy="1152525"/>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642918"/>
            <a:ext cx="8229600" cy="1066800"/>
          </a:xfrm>
        </p:spPr>
        <p:txBody>
          <a:bodyPr>
            <a:normAutofit/>
          </a:bodyPr>
          <a:lstStyle/>
          <a:p>
            <a:pPr algn="ctr"/>
            <a:r>
              <a:rPr lang="ru-RU" sz="2400" dirty="0" smtClean="0">
                <a:latin typeface="+mn-lt"/>
              </a:rPr>
              <a:t>Технический углерод</a:t>
            </a:r>
            <a:endParaRPr lang="ru-RU" sz="2400" dirty="0">
              <a:latin typeface="+mn-lt"/>
            </a:endParaRPr>
          </a:p>
        </p:txBody>
      </p:sp>
      <p:sp>
        <p:nvSpPr>
          <p:cNvPr id="3" name="Содержимое 2"/>
          <p:cNvSpPr>
            <a:spLocks noGrp="1"/>
          </p:cNvSpPr>
          <p:nvPr>
            <p:ph idx="1"/>
          </p:nvPr>
        </p:nvSpPr>
        <p:spPr>
          <a:xfrm>
            <a:off x="500034" y="1714488"/>
            <a:ext cx="8229600" cy="4325112"/>
          </a:xfrm>
        </p:spPr>
        <p:txBody>
          <a:bodyPr>
            <a:normAutofit/>
          </a:bodyPr>
          <a:lstStyle/>
          <a:p>
            <a:r>
              <a:rPr lang="ru-RU" sz="2200" dirty="0"/>
              <a:t>Технический углерод является основным усиливающим наполнителем резиновых смесей. При введении его в смеси увеличивается прочность резин, сопротивление истиранию и </a:t>
            </a:r>
            <a:r>
              <a:rPr lang="ru-RU" sz="2200" dirty="0" err="1"/>
              <a:t>раздиру</a:t>
            </a:r>
            <a:r>
              <a:rPr lang="ru-RU" sz="2200" dirty="0"/>
              <a:t>. В особенности велика роль технического углерода и других усилителей для </a:t>
            </a:r>
            <a:r>
              <a:rPr lang="ru-RU" sz="2200" dirty="0" err="1"/>
              <a:t>вулканизатов</a:t>
            </a:r>
            <a:r>
              <a:rPr lang="ru-RU" sz="2200" dirty="0"/>
              <a:t> на основе синтетических некристаллизующихся каучуков, которые без подобной модификации механических свойств не могли бы получить такого широкого применения.</a:t>
            </a:r>
          </a:p>
          <a:p>
            <a:endParaRPr lang="ru-RU" dirty="0"/>
          </a:p>
        </p:txBody>
      </p:sp>
      <p:pic>
        <p:nvPicPr>
          <p:cNvPr id="4" name="Picture 1" descr="C:\Users\PC\Desktop\Рисунок1.png"/>
          <p:cNvPicPr>
            <a:picLocks noChangeAspect="1" noChangeArrowheads="1"/>
          </p:cNvPicPr>
          <p:nvPr/>
        </p:nvPicPr>
        <p:blipFill>
          <a:blip r:embed="rId2" cstate="print"/>
          <a:srcRect/>
          <a:stretch>
            <a:fillRect/>
          </a:stretch>
        </p:blipFill>
        <p:spPr bwMode="auto">
          <a:xfrm>
            <a:off x="0" y="0"/>
            <a:ext cx="1311275" cy="1152525"/>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47688"/>
            <a:ext cx="8229600" cy="1066800"/>
          </a:xfrm>
        </p:spPr>
        <p:txBody>
          <a:bodyPr>
            <a:normAutofit/>
          </a:bodyPr>
          <a:lstStyle/>
          <a:p>
            <a:pPr algn="ctr"/>
            <a:r>
              <a:rPr lang="ru-RU" sz="2400" dirty="0" smtClean="0">
                <a:latin typeface="+mn-lt"/>
              </a:rPr>
              <a:t>Структура технического углерода</a:t>
            </a:r>
            <a:endParaRPr lang="ru-RU" sz="2400" dirty="0">
              <a:latin typeface="+mn-lt"/>
            </a:endParaRPr>
          </a:p>
        </p:txBody>
      </p:sp>
      <p:sp>
        <p:nvSpPr>
          <p:cNvPr id="3" name="Содержимое 2"/>
          <p:cNvSpPr>
            <a:spLocks noGrp="1"/>
          </p:cNvSpPr>
          <p:nvPr>
            <p:ph idx="1"/>
          </p:nvPr>
        </p:nvSpPr>
        <p:spPr>
          <a:xfrm>
            <a:off x="428596" y="1604218"/>
            <a:ext cx="8229600" cy="4325112"/>
          </a:xfrm>
        </p:spPr>
        <p:txBody>
          <a:bodyPr>
            <a:normAutofit fontScale="55000" lnSpcReduction="20000"/>
          </a:bodyPr>
          <a:lstStyle/>
          <a:p>
            <a:pPr>
              <a:lnSpc>
                <a:spcPct val="120000"/>
              </a:lnSpc>
            </a:pPr>
            <a:r>
              <a:rPr lang="ru-RU" sz="3200" dirty="0"/>
              <a:t>По степени кристалличности </a:t>
            </a:r>
            <a:r>
              <a:rPr lang="ru-RU" sz="3200" dirty="0" err="1"/>
              <a:t>техуглерод</a:t>
            </a:r>
            <a:r>
              <a:rPr lang="ru-RU" sz="3200" dirty="0"/>
              <a:t> занимает промежуточное положение между кристаллическим графитом и аморфным углеродом с </a:t>
            </a:r>
            <a:r>
              <a:rPr lang="ru-RU" sz="3200" dirty="0" err="1" smtClean="0"/>
              <a:t>турбостратической</a:t>
            </a:r>
            <a:r>
              <a:rPr lang="ru-RU" sz="3200" dirty="0" smtClean="0"/>
              <a:t> </a:t>
            </a:r>
            <a:r>
              <a:rPr lang="ru-RU" sz="3200" dirty="0"/>
              <a:t>формой углерода. Основными структурными единицами </a:t>
            </a:r>
            <a:r>
              <a:rPr lang="ru-RU" sz="3200" dirty="0" err="1"/>
              <a:t>техуглерода</a:t>
            </a:r>
            <a:r>
              <a:rPr lang="ru-RU" sz="3200" dirty="0"/>
              <a:t> являются «частицы», которые ассоциируются в «агрегаты».</a:t>
            </a:r>
          </a:p>
          <a:p>
            <a:pPr>
              <a:lnSpc>
                <a:spcPct val="120000"/>
              </a:lnSpc>
            </a:pPr>
            <a:r>
              <a:rPr lang="ru-RU" sz="3200" dirty="0"/>
              <a:t>Частица </a:t>
            </a:r>
            <a:r>
              <a:rPr lang="ru-RU" sz="3200" dirty="0" err="1"/>
              <a:t>техуглерода</a:t>
            </a:r>
            <a:r>
              <a:rPr lang="ru-RU" sz="3200" dirty="0"/>
              <a:t> представляет собой </a:t>
            </a:r>
            <a:r>
              <a:rPr lang="ru-RU" sz="3200" dirty="0" err="1"/>
              <a:t>недискретную</a:t>
            </a:r>
            <a:r>
              <a:rPr lang="ru-RU" sz="3200" dirty="0"/>
              <a:t> преимущественно сфероидальную единицу, включающую углеродные полимерные слои различной степени упорядоченности (от двумерных полициклических образований до относительно крупных </a:t>
            </a:r>
            <a:r>
              <a:rPr lang="ru-RU" sz="3200" dirty="0" err="1"/>
              <a:t>графитоподобных</a:t>
            </a:r>
            <a:r>
              <a:rPr lang="ru-RU" sz="3200" dirty="0"/>
              <a:t> кристаллитов). Отдельные частицы в индивидуальном виде встречаются только в термическом </a:t>
            </a:r>
            <a:r>
              <a:rPr lang="ru-RU" sz="3200" dirty="0" err="1"/>
              <a:t>техуглероде</a:t>
            </a:r>
            <a:r>
              <a:rPr lang="ru-RU" sz="3200" dirty="0"/>
              <a:t> наряду с агрегатами. При всех остальных способах получения частицы </a:t>
            </a:r>
            <a:r>
              <a:rPr lang="ru-RU" sz="3200" dirty="0" err="1"/>
              <a:t>техуглерода</a:t>
            </a:r>
            <a:r>
              <a:rPr lang="ru-RU" sz="3200" dirty="0"/>
              <a:t> всегда связаны в агрегаты.</a:t>
            </a:r>
          </a:p>
          <a:p>
            <a:endParaRPr lang="ru-RU" dirty="0"/>
          </a:p>
        </p:txBody>
      </p:sp>
      <p:pic>
        <p:nvPicPr>
          <p:cNvPr id="4" name="Picture 1" descr="C:\Users\PC\Desktop\Рисунок1.png"/>
          <p:cNvPicPr>
            <a:picLocks noChangeAspect="1" noChangeArrowheads="1"/>
          </p:cNvPicPr>
          <p:nvPr/>
        </p:nvPicPr>
        <p:blipFill>
          <a:blip r:embed="rId2" cstate="print"/>
          <a:srcRect/>
          <a:stretch>
            <a:fillRect/>
          </a:stretch>
        </p:blipFill>
        <p:spPr bwMode="auto">
          <a:xfrm>
            <a:off x="0" y="0"/>
            <a:ext cx="1311275" cy="1152525"/>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1303341"/>
            <a:ext cx="8258204" cy="5340369"/>
          </a:xfrm>
        </p:spPr>
        <p:txBody>
          <a:bodyPr>
            <a:normAutofit fontScale="40000" lnSpcReduction="20000"/>
          </a:bodyPr>
          <a:lstStyle/>
          <a:p>
            <a:pPr>
              <a:spcAft>
                <a:spcPts val="600"/>
              </a:spcAft>
            </a:pPr>
            <a:r>
              <a:rPr lang="ru-RU" sz="4400" dirty="0" smtClean="0"/>
              <a:t>Агрегат </a:t>
            </a:r>
            <a:r>
              <a:rPr lang="ru-RU" sz="4400" dirty="0" err="1" smtClean="0"/>
              <a:t>техуглерода</a:t>
            </a:r>
            <a:r>
              <a:rPr lang="ru-RU" sz="4400" dirty="0" smtClean="0"/>
              <a:t> представляет собой дискретную жесткую коллоидную единицу гроздевидной формы, состоящую из полидисперсных частиц, соединенных химическими (валентными) связями. Они обеспечивают высокую прочность первичных агрегатов, которые являются наименьшей </a:t>
            </a:r>
            <a:r>
              <a:rPr lang="ru-RU" sz="4400" dirty="0" err="1" smtClean="0"/>
              <a:t>диспергируемой</a:t>
            </a:r>
            <a:r>
              <a:rPr lang="ru-RU" sz="4400" dirty="0" smtClean="0"/>
              <a:t> единицей </a:t>
            </a:r>
            <a:r>
              <a:rPr lang="ru-RU" sz="4400" dirty="0" err="1" smtClean="0"/>
              <a:t>техуглерода</a:t>
            </a:r>
            <a:r>
              <a:rPr lang="ru-RU" sz="4400" dirty="0" smtClean="0"/>
              <a:t>, содержащей от нескольких десятков до нескольких сотен сросшихся частиц. Размер и форма агрегатов так же, как и размеры частиц, являются главными параметрами, обусловливающими свойства </a:t>
            </a:r>
            <a:r>
              <a:rPr lang="ru-RU" sz="4400" dirty="0" err="1" smtClean="0"/>
              <a:t>техуглерода</a:t>
            </a:r>
            <a:r>
              <a:rPr lang="ru-RU" sz="4400" dirty="0" smtClean="0"/>
              <a:t> как усиливающего наполнителя и пигмента. Агрегаты имеют разнообразные формы - от гроздевидных до цепочечных - и разные размеры. Частицы внутри каждого отдельного агрегата незначительно различаются по размерам.</a:t>
            </a:r>
          </a:p>
          <a:p>
            <a:r>
              <a:rPr lang="ru-RU" sz="4400" dirty="0" smtClean="0"/>
              <a:t>Частицы в агрегате связаны непрерывной цепочечной структурой в единую матрицу. Совокупность нескольких агрегатов, удерживаемых вместе физическими силами, представляет собой «агломерат», который может быть легко разрушен на более мелкие агломераты или даже на отдельные агрегаты при приложении определенных усилий (например, в процессе смешения </a:t>
            </a:r>
            <a:r>
              <a:rPr lang="ru-RU" sz="4400" dirty="0" err="1" smtClean="0"/>
              <a:t>техуглерода</a:t>
            </a:r>
            <a:r>
              <a:rPr lang="ru-RU" sz="4400" dirty="0" smtClean="0"/>
              <a:t> с каучуком).</a:t>
            </a:r>
          </a:p>
          <a:p>
            <a:endParaRPr lang="ru-RU" dirty="0"/>
          </a:p>
        </p:txBody>
      </p:sp>
      <p:pic>
        <p:nvPicPr>
          <p:cNvPr id="4" name="Picture 1" descr="C:\Users\PC\Desktop\Рисунок1.png"/>
          <p:cNvPicPr>
            <a:picLocks noChangeAspect="1" noChangeArrowheads="1"/>
          </p:cNvPicPr>
          <p:nvPr/>
        </p:nvPicPr>
        <p:blipFill>
          <a:blip r:embed="rId2" cstate="print"/>
          <a:srcRect/>
          <a:stretch>
            <a:fillRect/>
          </a:stretch>
        </p:blipFill>
        <p:spPr bwMode="auto">
          <a:xfrm>
            <a:off x="0" y="0"/>
            <a:ext cx="1311275" cy="1152525"/>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71472" y="1142984"/>
            <a:ext cx="8258204" cy="5626121"/>
          </a:xfrm>
        </p:spPr>
        <p:txBody>
          <a:bodyPr>
            <a:normAutofit fontScale="85000" lnSpcReduction="20000"/>
          </a:bodyPr>
          <a:lstStyle/>
          <a:p>
            <a:pPr>
              <a:spcAft>
                <a:spcPts val="600"/>
              </a:spcAft>
            </a:pPr>
            <a:r>
              <a:rPr lang="ru-RU" sz="2400" b="1" dirty="0" smtClean="0"/>
              <a:t>«Кристаллиты» - </a:t>
            </a:r>
            <a:r>
              <a:rPr lang="ru-RU" sz="2400" dirty="0" smtClean="0"/>
              <a:t>параллельные слоевые пакеты, образованные из обломков графитовых плоскостей (слоев), беспорядочно расположенных внутри частицы и связанных между собой валентными связями или через боковые цепи неорганизованного углерода</a:t>
            </a:r>
          </a:p>
          <a:p>
            <a:r>
              <a:rPr lang="ru-RU" sz="2400" dirty="0" smtClean="0"/>
              <a:t> Если </a:t>
            </a:r>
            <a:r>
              <a:rPr lang="ru-RU" sz="2400" dirty="0"/>
              <a:t>внутри частицы кристаллиты ориентированы беспорядочно, то в крупных частицах термического </a:t>
            </a:r>
            <a:r>
              <a:rPr lang="ru-RU" sz="2400" dirty="0" err="1"/>
              <a:t>техуглерода</a:t>
            </a:r>
            <a:r>
              <a:rPr lang="ru-RU" sz="2400" dirty="0"/>
              <a:t> базисные плоскости кристаллитов поверхностного слоя расположены приблизительно параллельно поверхности </a:t>
            </a:r>
            <a:r>
              <a:rPr lang="ru-RU" sz="2400" dirty="0" smtClean="0"/>
              <a:t>частицы.</a:t>
            </a:r>
          </a:p>
          <a:p>
            <a:r>
              <a:rPr lang="ru-RU" sz="2400" dirty="0" smtClean="0"/>
              <a:t>Поскольку </a:t>
            </a:r>
            <a:r>
              <a:rPr lang="ru-RU" sz="2400" dirty="0"/>
              <a:t>большей степени упорядоченности кристаллитов соответствует более плотная упаковка, поверхностные области частиц оказываются более плотными, чем центральные. Степень упорядоченности кристаллитов убывает с уменьшением размера частиц. Слои кристаллитов состоят из правильных спаянных </a:t>
            </a:r>
            <a:r>
              <a:rPr lang="ru-RU" sz="2400" dirty="0" err="1"/>
              <a:t>гексагонов</a:t>
            </a:r>
            <a:r>
              <a:rPr lang="ru-RU" sz="2400" dirty="0"/>
              <a:t> (шестиугольников), в которых атомы углерода расположены в их вершинах на расстоянии 0,142 нм. Кристаллы в частице упакованы беспорядочно; степень упорядоченности возрастает от центра к периферии</a:t>
            </a:r>
            <a:r>
              <a:rPr lang="ru-RU" sz="2400" i="1" dirty="0"/>
              <a:t>.</a:t>
            </a:r>
          </a:p>
          <a:p>
            <a:endParaRPr lang="ru-RU" dirty="0"/>
          </a:p>
        </p:txBody>
      </p:sp>
      <p:pic>
        <p:nvPicPr>
          <p:cNvPr id="4" name="Picture 1" descr="C:\Users\PC\Desktop\Рисунок1.png"/>
          <p:cNvPicPr>
            <a:picLocks noChangeAspect="1" noChangeArrowheads="1"/>
          </p:cNvPicPr>
          <p:nvPr/>
        </p:nvPicPr>
        <p:blipFill>
          <a:blip r:embed="rId2" cstate="print"/>
          <a:srcRect/>
          <a:stretch>
            <a:fillRect/>
          </a:stretch>
        </p:blipFill>
        <p:spPr bwMode="auto">
          <a:xfrm>
            <a:off x="0" y="0"/>
            <a:ext cx="1311275" cy="1152525"/>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637</TotalTime>
  <Words>3357</Words>
  <Application>Microsoft Office PowerPoint</Application>
  <PresentationFormat>Экран (4:3)</PresentationFormat>
  <Paragraphs>272</Paragraphs>
  <Slides>33</Slides>
  <Notes>0</Notes>
  <HiddenSlides>1</HiddenSlides>
  <MMClips>0</MMClips>
  <ScaleCrop>false</ScaleCrop>
  <HeadingPairs>
    <vt:vector size="4" baseType="variant">
      <vt:variant>
        <vt:lpstr>Тема</vt:lpstr>
      </vt:variant>
      <vt:variant>
        <vt:i4>1</vt:i4>
      </vt:variant>
      <vt:variant>
        <vt:lpstr>Заголовки слайдов</vt:lpstr>
      </vt:variant>
      <vt:variant>
        <vt:i4>33</vt:i4>
      </vt:variant>
    </vt:vector>
  </HeadingPairs>
  <TitlesOfParts>
    <vt:vector size="34" baseType="lpstr">
      <vt:lpstr>Городская</vt:lpstr>
      <vt:lpstr>Слайд 1</vt:lpstr>
      <vt:lpstr>Слайд 2</vt:lpstr>
      <vt:lpstr>Слайд 3</vt:lpstr>
      <vt:lpstr>Слайд 4</vt:lpstr>
      <vt:lpstr>Слайд 5</vt:lpstr>
      <vt:lpstr>Технический углерод</vt:lpstr>
      <vt:lpstr>Структура технического углерода</vt:lpstr>
      <vt:lpstr>Слайд 8</vt:lpstr>
      <vt:lpstr>Слайд 9</vt:lpstr>
      <vt:lpstr> </vt:lpstr>
      <vt:lpstr>Слайд 11</vt:lpstr>
      <vt:lpstr>Классификация технического углерода</vt:lpstr>
      <vt:lpstr>Обозначение технического углерода в различных нормативных документах </vt:lpstr>
      <vt:lpstr>Размеры частиц техуглерода и их распределение по размерам </vt:lpstr>
      <vt:lpstr>Слайд 15</vt:lpstr>
      <vt:lpstr>Слайд 16</vt:lpstr>
      <vt:lpstr>Слайд 17</vt:lpstr>
      <vt:lpstr>Структурность </vt:lpstr>
      <vt:lpstr>Слайд 19</vt:lpstr>
      <vt:lpstr>Морфологические характеристики техуглерода различных марок </vt:lpstr>
      <vt:lpstr>Усиливающие свойства </vt:lpstr>
      <vt:lpstr>Слайд 22</vt:lpstr>
      <vt:lpstr>Слайд 23</vt:lpstr>
      <vt:lpstr>Слайд 24</vt:lpstr>
      <vt:lpstr>Слайд 25</vt:lpstr>
      <vt:lpstr>Области применения и особенности свойств мягкого техуглерода</vt:lpstr>
      <vt:lpstr>Области применения и особенности свойств твердого техуглерода</vt:lpstr>
      <vt:lpstr>Смешение технического углерода с каучуком </vt:lpstr>
      <vt:lpstr>Слайд 29</vt:lpstr>
      <vt:lpstr>Влияние технического углерода на свойства резиновых смесей </vt:lpstr>
      <vt:lpstr>Зависимость вязкости резиновой смеси от природы эластомера и от особенностей его взаимодействия с техническим углеродом </vt:lpstr>
      <vt:lpstr>Пластоэластические свойства </vt:lpstr>
      <vt:lpstr>Слайд 33</vt:lpstr>
    </vt:vector>
  </TitlesOfParts>
  <Company>WolfishLair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Лекция 1</dc:title>
  <dc:creator>Гимназия</dc:creator>
  <cp:lastModifiedBy>Гость</cp:lastModifiedBy>
  <cp:revision>29</cp:revision>
  <dcterms:created xsi:type="dcterms:W3CDTF">2015-07-18T13:38:07Z</dcterms:created>
  <dcterms:modified xsi:type="dcterms:W3CDTF">2015-07-30T02:52:25Z</dcterms:modified>
</cp:coreProperties>
</file>