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66" r:id="rId2"/>
    <p:sldId id="259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9" r:id="rId24"/>
    <p:sldId id="328" r:id="rId25"/>
    <p:sldId id="330" r:id="rId26"/>
    <p:sldId id="331" r:id="rId27"/>
    <p:sldId id="332" r:id="rId28"/>
    <p:sldId id="333" r:id="rId29"/>
    <p:sldId id="334" r:id="rId30"/>
    <p:sldId id="335" r:id="rId31"/>
    <p:sldId id="336" r:id="rId32"/>
    <p:sldId id="337" r:id="rId33"/>
    <p:sldId id="339" r:id="rId34"/>
    <p:sldId id="338" r:id="rId35"/>
    <p:sldId id="340" r:id="rId36"/>
    <p:sldId id="304" r:id="rId3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2DC71C5-4988-4CBA-B76B-AE9F77AD91DA}" type="datetimeFigureOut">
              <a:rPr lang="ru-RU"/>
              <a:pPr>
                <a:defRPr/>
              </a:pPr>
              <a:t>17.08.2018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6B101D4-4EFC-4B59-B77E-2FD08B0388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718263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830922-B535-402A-89B3-A8D17D57BFF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15363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CEF76C9-F45B-4469-BEA4-1AED8335E626}" type="slidenum">
              <a:rPr lang="ru-RU" sz="1200"/>
              <a:pPr algn="r"/>
              <a:t>3</a:t>
            </a:fld>
            <a:endParaRPr lang="ru-RU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B101D4-4EFC-4B59-B77E-2FD08B0388DE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475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32771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0A23111-5920-495D-85AC-A2DA1C952E30}" type="slidenum">
              <a:rPr lang="ru-RU" sz="1200"/>
              <a:pPr algn="r"/>
              <a:t>18</a:t>
            </a:fld>
            <a:endParaRPr lang="ru-RU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36867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C664DE5-4FAA-415A-81F2-D13540A849BE}" type="slidenum">
              <a:rPr lang="ru-RU" sz="1200"/>
              <a:pPr algn="r"/>
              <a:t>21</a:t>
            </a:fld>
            <a:endParaRPr lang="ru-RU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0963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73474AE-C656-4CD4-877A-96768E4D4153}" type="slidenum">
              <a:rPr lang="ru-RU" sz="1200"/>
              <a:pPr algn="r"/>
              <a:t>24</a:t>
            </a:fld>
            <a:endParaRPr lang="ru-RU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072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C34462-CEAC-4896-955E-6449617680F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8DF5B-86D6-45C8-BF36-649126971758}" type="datetimeFigureOut">
              <a:rPr lang="ru-RU"/>
              <a:pPr>
                <a:defRPr/>
              </a:pPr>
              <a:t>17.08.2018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09DA904-B81C-4CC3-AB8A-D1C31B3C85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678A8-C464-4CB0-A692-07377CBBC223}" type="datetimeFigureOut">
              <a:rPr lang="ru-RU"/>
              <a:pPr>
                <a:defRPr/>
              </a:pPr>
              <a:t>17.08.2018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99601-5ACB-4836-839F-C15D8C1FF7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DA687-956D-4E2A-B842-F56D648DC909}" type="datetimeFigureOut">
              <a:rPr lang="ru-RU"/>
              <a:pPr>
                <a:defRPr/>
              </a:pPr>
              <a:t>17.08.2018</a:t>
            </a:fld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148B0B78-FF7F-4DD9-A1E5-F91A03331B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F9E9F-8C82-4E82-A75C-612C84052C66}" type="datetimeFigureOut">
              <a:rPr lang="ru-RU"/>
              <a:pPr>
                <a:defRPr/>
              </a:pPr>
              <a:t>17.08.2018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53E081A-E78D-4B39-A2CA-63C6C5EEA1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86E575B-B103-4F22-BD87-99F704BC5D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1483E-6D94-455F-B54B-C01B16B3A881}" type="datetimeFigureOut">
              <a:rPr lang="ru-RU"/>
              <a:pPr>
                <a:defRPr/>
              </a:pPr>
              <a:t>17.08.2018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5B99B-6578-4822-B301-D618CF4EF3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1AA36-2F52-4405-8E70-28119204B16A}" type="datetimeFigureOut">
              <a:rPr lang="ru-RU"/>
              <a:pPr>
                <a:defRPr/>
              </a:pPr>
              <a:t>17.08.2018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DBA12-2F73-4E80-93FA-DF8F3E7189A9}" type="datetimeFigureOut">
              <a:rPr lang="ru-RU"/>
              <a:pPr>
                <a:defRPr/>
              </a:pPr>
              <a:t>17.08.2018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82CE8-DC8C-4307-91C1-08D95B7E62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Овал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43D76-9321-448D-8E24-BC7728FA6F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DE173-0218-4482-98AC-6A676B059411}" type="datetimeFigureOut">
              <a:rPr lang="ru-RU"/>
              <a:pPr>
                <a:defRPr/>
              </a:pPr>
              <a:t>17.08.2018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CBDF6A2-D5C4-4C34-953A-AB8D1D0DCD11}" type="datetimeFigureOut">
              <a:rPr lang="ru-RU"/>
              <a:pPr>
                <a:defRPr/>
              </a:pPr>
              <a:t>17.08.2018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24F717-7E7F-4F6A-BC14-E2A2C04E8B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b="0" cap="none" dirty="0" smtClean="0">
                <a:solidFill>
                  <a:schemeClr val="tx1"/>
                </a:solidFill>
              </a:rPr>
              <a:t>ФЕДОРОВА Г. Д., К.Т.Н., ДОЦЕНТ</a:t>
            </a:r>
          </a:p>
          <a:p>
            <a:pPr eaLnBrk="1" hangingPunct="1">
              <a:defRPr/>
            </a:pPr>
            <a:endParaRPr lang="ru-RU" b="0" cap="none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ru-RU" b="0" cap="none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ru-RU" b="0" cap="none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ru-RU" b="0" cap="none" smtClean="0">
                <a:solidFill>
                  <a:schemeClr val="tx1"/>
                </a:solidFill>
              </a:rPr>
              <a:t>ЛЕКЦИЯ 2.3</a:t>
            </a:r>
          </a:p>
        </p:txBody>
      </p:sp>
      <p:sp>
        <p:nvSpPr>
          <p:cNvPr id="11266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3300" smtClean="0">
                <a:solidFill>
                  <a:srgbClr val="7B9899"/>
                </a:solidFill>
              </a:rPr>
              <a:t>Организация работ основного периода строительства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58888" y="5516563"/>
            <a:ext cx="6769100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Модуль 2. Основы организации строительного производства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Параметры строительных потоков</a:t>
            </a:r>
          </a:p>
        </p:txBody>
      </p:sp>
      <p:sp>
        <p:nvSpPr>
          <p:cNvPr id="22530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Пространственные </a:t>
            </a:r>
          </a:p>
          <a:p>
            <a:pPr eaLnBrk="1" hangingPunct="1"/>
            <a:r>
              <a:rPr lang="ru-RU" smtClean="0"/>
              <a:t>Технологические</a:t>
            </a:r>
          </a:p>
          <a:p>
            <a:pPr eaLnBrk="1" hangingPunct="1"/>
            <a:r>
              <a:rPr lang="ru-RU" smtClean="0"/>
              <a:t>временные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Пространственно параметры</a:t>
            </a:r>
          </a:p>
        </p:txBody>
      </p:sp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755650" y="5589588"/>
            <a:ext cx="20161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Рабочее место</a:t>
            </a:r>
          </a:p>
        </p:txBody>
      </p:sp>
      <p:sp>
        <p:nvSpPr>
          <p:cNvPr id="23555" name="Rectangle 5"/>
          <p:cNvSpPr>
            <a:spLocks noChangeArrowheads="1"/>
          </p:cNvSpPr>
          <p:nvPr/>
        </p:nvSpPr>
        <p:spPr bwMode="auto">
          <a:xfrm>
            <a:off x="755650" y="2133600"/>
            <a:ext cx="201612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Участок</a:t>
            </a:r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755650" y="3284538"/>
            <a:ext cx="20161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Захватка</a:t>
            </a:r>
          </a:p>
          <a:p>
            <a:pPr algn="ctr"/>
            <a:r>
              <a:rPr lang="ru-RU"/>
              <a:t>(ярус)</a:t>
            </a:r>
          </a:p>
        </p:txBody>
      </p:sp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755650" y="4437063"/>
            <a:ext cx="20161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делянка</a:t>
            </a:r>
          </a:p>
        </p:txBody>
      </p:sp>
      <p:sp>
        <p:nvSpPr>
          <p:cNvPr id="23558" name="Rectangle 8"/>
          <p:cNvSpPr>
            <a:spLocks noChangeArrowheads="1"/>
          </p:cNvSpPr>
          <p:nvPr/>
        </p:nvSpPr>
        <p:spPr bwMode="auto">
          <a:xfrm>
            <a:off x="3348038" y="1916113"/>
            <a:ext cx="5040312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/>
              <a:t>Часть здания или сооружения, в пределах которой существуют одинаковые производственные условия, дающие возможность применять одинаковые методы работ (температурные блоки зданий, этаж или часть этажа, жилые секции и т.д.) </a:t>
            </a:r>
          </a:p>
        </p:txBody>
      </p:sp>
      <p:sp>
        <p:nvSpPr>
          <p:cNvPr id="23559" name="Rectangle 10"/>
          <p:cNvSpPr>
            <a:spLocks noChangeArrowheads="1"/>
          </p:cNvSpPr>
          <p:nvPr/>
        </p:nvSpPr>
        <p:spPr bwMode="auto">
          <a:xfrm>
            <a:off x="3348038" y="3213100"/>
            <a:ext cx="5040312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/>
              <a:t>Часть здания или сооружения, предназначенная для работы бригады рабочих. На захватках повторяются одинаковые комплексы строительных процессов, выполняемые в определенное и равное время</a:t>
            </a:r>
          </a:p>
        </p:txBody>
      </p:sp>
      <p:sp>
        <p:nvSpPr>
          <p:cNvPr id="23560" name="Rectangle 11"/>
          <p:cNvSpPr>
            <a:spLocks noChangeArrowheads="1"/>
          </p:cNvSpPr>
          <p:nvPr/>
        </p:nvSpPr>
        <p:spPr bwMode="auto">
          <a:xfrm>
            <a:off x="3419475" y="4292600"/>
            <a:ext cx="5040313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/>
              <a:t>Часть захватки, предназначенная для работы звена рабочих. Делянкой могут быть несколько фундаментов, ряд колонн, стеновое ограждение в пределах ряда пролетов и т.д.</a:t>
            </a:r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3419475" y="5516563"/>
            <a:ext cx="5040313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/>
              <a:t>Участок рабочей площади, на котором размещаются или перемещаются машины, материалы и приспособления, в пределах которого группа работников или один работник осуществляет свои трудовые обязанности </a:t>
            </a:r>
          </a:p>
        </p:txBody>
      </p:sp>
      <p:sp>
        <p:nvSpPr>
          <p:cNvPr id="23562" name="Прямоугольник 10"/>
          <p:cNvSpPr>
            <a:spLocks noChangeArrowheads="1"/>
          </p:cNvSpPr>
          <p:nvPr/>
        </p:nvSpPr>
        <p:spPr bwMode="auto">
          <a:xfrm>
            <a:off x="428625" y="500063"/>
            <a:ext cx="8215313" cy="6429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r>
              <a:rPr lang="ru-RU"/>
              <a:t>Объект – </a:t>
            </a:r>
            <a:r>
              <a:rPr lang="ru-RU" sz="1600"/>
              <a:t>здание или сооружение, в пределах которого развиваются все специализированные потоки, предусмотренные в составе объектного потока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Технологические параметры потока</a:t>
            </a:r>
          </a:p>
        </p:txBody>
      </p:sp>
      <p:sp>
        <p:nvSpPr>
          <p:cNvPr id="24578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ru-RU" sz="2400" smtClean="0"/>
              <a:t>Число строительных процессов и количество бригад (звеньев), выполняющих эти процессы</a:t>
            </a:r>
          </a:p>
          <a:p>
            <a:pPr eaLnBrk="1" hangingPunct="1"/>
            <a:r>
              <a:rPr lang="ru-RU" sz="2400" smtClean="0"/>
              <a:t>Объем строительно-монтажных работ</a:t>
            </a:r>
          </a:p>
          <a:p>
            <a:pPr eaLnBrk="1" hangingPunct="1"/>
            <a:r>
              <a:rPr lang="ru-RU" sz="2400" smtClean="0"/>
              <a:t>Трудоемкость выполнения СМР</a:t>
            </a:r>
          </a:p>
          <a:p>
            <a:pPr eaLnBrk="1" hangingPunct="1"/>
            <a:r>
              <a:rPr lang="ru-RU" sz="2400" smtClean="0"/>
              <a:t>Интенсивность (мощность) потока – количество строительной продукции, выпускаемой потоком за единицу времени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Временные параметры</a:t>
            </a:r>
          </a:p>
        </p:txBody>
      </p:sp>
      <p:sp>
        <p:nvSpPr>
          <p:cNvPr id="25602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Продолжительность потока</a:t>
            </a:r>
          </a:p>
          <a:p>
            <a:pPr eaLnBrk="1" hangingPunct="1"/>
            <a:r>
              <a:rPr lang="ru-RU" smtClean="0"/>
              <a:t>Период развертывания потока</a:t>
            </a:r>
          </a:p>
          <a:p>
            <a:pPr eaLnBrk="1" hangingPunct="1"/>
            <a:r>
              <a:rPr lang="ru-RU" smtClean="0"/>
              <a:t>Период выпуска продукции потоком</a:t>
            </a:r>
          </a:p>
          <a:p>
            <a:pPr eaLnBrk="1" hangingPunct="1"/>
            <a:r>
              <a:rPr lang="ru-RU" smtClean="0"/>
              <a:t>Ритм работы бригады</a:t>
            </a:r>
          </a:p>
          <a:p>
            <a:pPr eaLnBrk="1" hangingPunct="1"/>
            <a:r>
              <a:rPr lang="ru-RU" smtClean="0"/>
              <a:t>Ритм потока</a:t>
            </a:r>
          </a:p>
          <a:p>
            <a:pPr eaLnBrk="1" hangingPunct="1"/>
            <a:r>
              <a:rPr lang="ru-RU" smtClean="0"/>
              <a:t>Шаг потока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Расчет равноритмичного потока</a:t>
            </a:r>
          </a:p>
        </p:txBody>
      </p:sp>
      <p:pic>
        <p:nvPicPr>
          <p:cNvPr id="27650" name="Picture 2" descr="C:\Users\Samsung\Pictures\2011-09-26\0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57188" y="2071688"/>
            <a:ext cx="3143250" cy="414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Прямоугольник 3"/>
          <p:cNvSpPr>
            <a:spLocks noChangeArrowheads="1"/>
          </p:cNvSpPr>
          <p:nvPr/>
        </p:nvSpPr>
        <p:spPr bwMode="auto">
          <a:xfrm>
            <a:off x="4000500" y="1857375"/>
            <a:ext cx="2714625" cy="500063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ru-RU" sz="2400" i="1"/>
              <a:t>Т</a:t>
            </a:r>
            <a:r>
              <a:rPr lang="ru-RU" sz="2400" i="1" baseline="-25000"/>
              <a:t>разв</a:t>
            </a:r>
            <a:r>
              <a:rPr lang="ru-RU" sz="2400" i="1"/>
              <a:t> = (</a:t>
            </a:r>
            <a:r>
              <a:rPr lang="en-US" sz="2400" i="1"/>
              <a:t>n – 1)t</a:t>
            </a:r>
            <a:r>
              <a:rPr lang="ru-RU" sz="2400" i="1" baseline="-25000"/>
              <a:t>ш</a:t>
            </a:r>
          </a:p>
        </p:txBody>
      </p:sp>
      <p:sp>
        <p:nvSpPr>
          <p:cNvPr id="27652" name="Прямоугольник 4"/>
          <p:cNvSpPr>
            <a:spLocks noChangeArrowheads="1"/>
          </p:cNvSpPr>
          <p:nvPr/>
        </p:nvSpPr>
        <p:spPr bwMode="auto">
          <a:xfrm>
            <a:off x="5643563" y="2500313"/>
            <a:ext cx="2714625" cy="500062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ru-RU" sz="2400" i="1"/>
              <a:t>Т</a:t>
            </a:r>
            <a:r>
              <a:rPr lang="ru-RU" sz="2400" i="1" baseline="-25000"/>
              <a:t>пр</a:t>
            </a:r>
            <a:r>
              <a:rPr lang="ru-RU" sz="2400" i="1"/>
              <a:t> = </a:t>
            </a:r>
            <a:r>
              <a:rPr lang="en-US" sz="2400" i="1"/>
              <a:t>N·t</a:t>
            </a:r>
            <a:r>
              <a:rPr lang="ru-RU" sz="2400" i="1" baseline="-25000"/>
              <a:t>р</a:t>
            </a:r>
          </a:p>
        </p:txBody>
      </p:sp>
      <p:sp>
        <p:nvSpPr>
          <p:cNvPr id="27653" name="Прямоугольник 5"/>
          <p:cNvSpPr>
            <a:spLocks noChangeArrowheads="1"/>
          </p:cNvSpPr>
          <p:nvPr/>
        </p:nvSpPr>
        <p:spPr bwMode="auto">
          <a:xfrm>
            <a:off x="4071938" y="3143250"/>
            <a:ext cx="1785937" cy="500063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ru-RU" sz="2400" i="1"/>
              <a:t>Т</a:t>
            </a:r>
            <a:r>
              <a:rPr lang="ru-RU" sz="2400" i="1" baseline="-25000"/>
              <a:t>пр</a:t>
            </a:r>
            <a:r>
              <a:rPr lang="ru-RU" sz="2400" i="1"/>
              <a:t>= Т</a:t>
            </a:r>
            <a:r>
              <a:rPr lang="ru-RU" sz="2400" i="1" baseline="-25000"/>
              <a:t>бр</a:t>
            </a:r>
          </a:p>
        </p:txBody>
      </p:sp>
      <p:sp>
        <p:nvSpPr>
          <p:cNvPr id="27654" name="Прямоугольник 6"/>
          <p:cNvSpPr>
            <a:spLocks noChangeArrowheads="1"/>
          </p:cNvSpPr>
          <p:nvPr/>
        </p:nvSpPr>
        <p:spPr bwMode="auto">
          <a:xfrm>
            <a:off x="4000500" y="3786188"/>
            <a:ext cx="4857750" cy="500062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ru-RU" sz="2400" i="1"/>
              <a:t>Т =Т</a:t>
            </a:r>
            <a:r>
              <a:rPr lang="ru-RU" sz="2400" i="1" baseline="-25000"/>
              <a:t>разв</a:t>
            </a:r>
            <a:r>
              <a:rPr lang="ru-RU" sz="2400" i="1"/>
              <a:t> + Т</a:t>
            </a:r>
            <a:r>
              <a:rPr lang="ru-RU" sz="2400" i="1" baseline="-25000"/>
              <a:t>пр</a:t>
            </a:r>
            <a:r>
              <a:rPr lang="ru-RU" sz="2400" i="1"/>
              <a:t> = (</a:t>
            </a:r>
            <a:r>
              <a:rPr lang="en-US" sz="2400" i="1"/>
              <a:t>n – 1)t</a:t>
            </a:r>
            <a:r>
              <a:rPr lang="ru-RU" sz="2400" i="1" baseline="-25000"/>
              <a:t>ш </a:t>
            </a:r>
            <a:r>
              <a:rPr lang="ru-RU" sz="2400" i="1"/>
              <a:t>+ </a:t>
            </a:r>
            <a:r>
              <a:rPr lang="en-US" sz="2400" i="1"/>
              <a:t>N·t</a:t>
            </a:r>
            <a:r>
              <a:rPr lang="ru-RU" sz="2400" i="1" baseline="-25000"/>
              <a:t>р</a:t>
            </a:r>
          </a:p>
          <a:p>
            <a:pPr algn="ctr"/>
            <a:endParaRPr lang="ru-RU" sz="2400" i="1" baseline="-25000"/>
          </a:p>
        </p:txBody>
      </p:sp>
      <p:sp>
        <p:nvSpPr>
          <p:cNvPr id="27655" name="Прямоугольник 7"/>
          <p:cNvSpPr>
            <a:spLocks noChangeArrowheads="1"/>
          </p:cNvSpPr>
          <p:nvPr/>
        </p:nvSpPr>
        <p:spPr bwMode="auto">
          <a:xfrm>
            <a:off x="4000500" y="4429125"/>
            <a:ext cx="4857750" cy="500063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ru-RU" sz="2400" i="1"/>
              <a:t>Т = (</a:t>
            </a:r>
            <a:r>
              <a:rPr lang="en-US" sz="2400" i="1"/>
              <a:t>n – 1)t</a:t>
            </a:r>
            <a:r>
              <a:rPr lang="ru-RU" sz="2400" i="1" baseline="-25000"/>
              <a:t>р</a:t>
            </a:r>
            <a:r>
              <a:rPr lang="ru-RU" sz="2400" i="1"/>
              <a:t>+ </a:t>
            </a:r>
            <a:r>
              <a:rPr lang="en-US" sz="2400" i="1"/>
              <a:t>N·t</a:t>
            </a:r>
            <a:r>
              <a:rPr lang="ru-RU" sz="2400" i="1" baseline="-25000"/>
              <a:t>р</a:t>
            </a:r>
          </a:p>
          <a:p>
            <a:pPr algn="ctr"/>
            <a:endParaRPr lang="ru-RU" sz="2400" i="1" baseline="-25000"/>
          </a:p>
        </p:txBody>
      </p:sp>
      <p:sp>
        <p:nvSpPr>
          <p:cNvPr id="27656" name="Прямоугольник 8"/>
          <p:cNvSpPr>
            <a:spLocks noChangeArrowheads="1"/>
          </p:cNvSpPr>
          <p:nvPr/>
        </p:nvSpPr>
        <p:spPr bwMode="auto">
          <a:xfrm>
            <a:off x="6500813" y="3143250"/>
            <a:ext cx="2071687" cy="500063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en-US" sz="2400" i="1"/>
              <a:t>t</a:t>
            </a:r>
            <a:r>
              <a:rPr lang="ru-RU" sz="2400" i="1" baseline="-25000"/>
              <a:t>ш</a:t>
            </a:r>
            <a:r>
              <a:rPr lang="ru-RU" sz="2400" i="1"/>
              <a:t>= </a:t>
            </a:r>
            <a:r>
              <a:rPr lang="en-US" sz="2400" i="1"/>
              <a:t>t</a:t>
            </a:r>
            <a:r>
              <a:rPr lang="ru-RU" sz="2400" i="1" baseline="-25000"/>
              <a:t>бр</a:t>
            </a:r>
            <a:r>
              <a:rPr lang="ru-RU" sz="2400" i="1"/>
              <a:t>= </a:t>
            </a:r>
            <a:r>
              <a:rPr lang="en-US" sz="2400" i="1"/>
              <a:t>t</a:t>
            </a:r>
            <a:r>
              <a:rPr lang="ru-RU" sz="2400" i="1" baseline="-25000"/>
              <a:t>р</a:t>
            </a:r>
          </a:p>
        </p:txBody>
      </p:sp>
      <p:sp>
        <p:nvSpPr>
          <p:cNvPr id="27657" name="Прямоугольник 9"/>
          <p:cNvSpPr>
            <a:spLocks noChangeArrowheads="1"/>
          </p:cNvSpPr>
          <p:nvPr/>
        </p:nvSpPr>
        <p:spPr bwMode="auto">
          <a:xfrm>
            <a:off x="4000500" y="5072063"/>
            <a:ext cx="4857750" cy="92868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ru-RU" sz="2400" i="1"/>
              <a:t>Основная расчетная формула</a:t>
            </a:r>
          </a:p>
          <a:p>
            <a:pPr algn="ctr"/>
            <a:r>
              <a:rPr lang="ru-RU" sz="2400" i="1"/>
              <a:t>Т = (</a:t>
            </a:r>
            <a:r>
              <a:rPr lang="en-US" sz="2400" i="1"/>
              <a:t>N</a:t>
            </a:r>
            <a:r>
              <a:rPr lang="ru-RU" sz="2400" i="1"/>
              <a:t> +</a:t>
            </a:r>
            <a:r>
              <a:rPr lang="en-US" sz="2400" i="1"/>
              <a:t> n – 1)t</a:t>
            </a:r>
            <a:r>
              <a:rPr lang="ru-RU" sz="2400" i="1" baseline="-25000"/>
              <a:t>р</a:t>
            </a:r>
          </a:p>
          <a:p>
            <a:pPr algn="ctr"/>
            <a:endParaRPr lang="ru-RU" sz="2400" i="1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2400" smtClean="0"/>
              <a:t>Циклограмма ритмичного потока при наличии технологических и организационных перерывов</a:t>
            </a:r>
          </a:p>
        </p:txBody>
      </p:sp>
      <p:pic>
        <p:nvPicPr>
          <p:cNvPr id="28674" name="Picture 2" descr="C:\Users\Samsung\Pictures\2011-09-26\002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1857375"/>
            <a:ext cx="5715000" cy="422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Прямоугольник 3"/>
          <p:cNvSpPr>
            <a:spLocks noChangeArrowheads="1"/>
          </p:cNvSpPr>
          <p:nvPr/>
        </p:nvSpPr>
        <p:spPr bwMode="auto">
          <a:xfrm>
            <a:off x="3714750" y="5072063"/>
            <a:ext cx="5143500" cy="92868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ru-RU" sz="2400" i="1"/>
              <a:t>Основная расчетная формула</a:t>
            </a:r>
          </a:p>
          <a:p>
            <a:pPr algn="ctr"/>
            <a:r>
              <a:rPr lang="ru-RU" sz="2400" i="1"/>
              <a:t>Т = (</a:t>
            </a:r>
            <a:r>
              <a:rPr lang="en-US" sz="2400" i="1"/>
              <a:t>N</a:t>
            </a:r>
            <a:r>
              <a:rPr lang="ru-RU" sz="2400" i="1"/>
              <a:t> +</a:t>
            </a:r>
            <a:r>
              <a:rPr lang="en-US" sz="2400" i="1"/>
              <a:t> n – 1)t</a:t>
            </a:r>
            <a:r>
              <a:rPr lang="ru-RU" sz="2400" i="1" baseline="-25000"/>
              <a:t>р</a:t>
            </a:r>
            <a:r>
              <a:rPr lang="ru-RU" sz="2400" i="1"/>
              <a:t>+</a:t>
            </a:r>
            <a:r>
              <a:rPr lang="el-GR" sz="2400" i="1"/>
              <a:t>Σ</a:t>
            </a:r>
            <a:r>
              <a:rPr lang="en-US" sz="2400" i="1"/>
              <a:t>t</a:t>
            </a:r>
            <a:r>
              <a:rPr lang="en-US" sz="2400" i="1" baseline="-25000"/>
              <a:t>T</a:t>
            </a:r>
            <a:r>
              <a:rPr lang="en-US" sz="2400" i="1"/>
              <a:t> + </a:t>
            </a:r>
            <a:r>
              <a:rPr lang="el-GR" sz="2400" i="1"/>
              <a:t>Σ</a:t>
            </a:r>
            <a:r>
              <a:rPr lang="en-US" sz="2400" i="1"/>
              <a:t>t</a:t>
            </a:r>
            <a:r>
              <a:rPr lang="en-US" sz="2400" i="1" baseline="-25000"/>
              <a:t>0</a:t>
            </a:r>
            <a:endParaRPr lang="ru-RU" sz="2400" i="1" baseline="-25000"/>
          </a:p>
          <a:p>
            <a:pPr algn="ctr"/>
            <a:endParaRPr lang="ru-RU" sz="2400" i="1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Оценка равномерности потока</a:t>
            </a:r>
          </a:p>
        </p:txBody>
      </p:sp>
      <p:sp>
        <p:nvSpPr>
          <p:cNvPr id="29698" name="Текст 2"/>
          <p:cNvSpPr>
            <a:spLocks noGrp="1"/>
          </p:cNvSpPr>
          <p:nvPr>
            <p:ph type="body" idx="4294967295"/>
          </p:nvPr>
        </p:nvSpPr>
        <p:spPr>
          <a:xfrm>
            <a:off x="428625" y="1928813"/>
            <a:ext cx="4040188" cy="639762"/>
          </a:xfrm>
        </p:spPr>
        <p:txBody>
          <a:bodyPr anchor="b"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sz="1800" smtClean="0"/>
              <a:t>Показатель равномерности потока по времени  </a:t>
            </a:r>
            <a:r>
              <a:rPr lang="el-GR" sz="1800" smtClean="0"/>
              <a:t>α</a:t>
            </a:r>
            <a:r>
              <a:rPr lang="ru-RU" sz="1800" baseline="-25000" smtClean="0"/>
              <a:t>1</a:t>
            </a:r>
            <a:endParaRPr lang="ru-RU" sz="1800" smtClean="0"/>
          </a:p>
        </p:txBody>
      </p:sp>
      <p:sp>
        <p:nvSpPr>
          <p:cNvPr id="29699" name="Содержимое 3"/>
          <p:cNvSpPr>
            <a:spLocks noGrp="1"/>
          </p:cNvSpPr>
          <p:nvPr>
            <p:ph sz="half" idx="4294967295"/>
          </p:nvPr>
        </p:nvSpPr>
        <p:spPr>
          <a:xfrm>
            <a:off x="428625" y="2714625"/>
            <a:ext cx="4040188" cy="642938"/>
          </a:xfrm>
        </p:spPr>
        <p:txBody>
          <a:bodyPr/>
          <a:lstStyle/>
          <a:p>
            <a:pPr eaLnBrk="1" hangingPunct="1"/>
            <a:r>
              <a:rPr lang="el-GR" sz="2000" smtClean="0"/>
              <a:t>α</a:t>
            </a:r>
            <a:r>
              <a:rPr lang="ru-RU" sz="2000" baseline="-25000" smtClean="0"/>
              <a:t>1</a:t>
            </a:r>
            <a:r>
              <a:rPr lang="ru-RU" sz="2000" smtClean="0"/>
              <a:t> = </a:t>
            </a:r>
            <a:r>
              <a:rPr lang="en-US" sz="2000" smtClean="0"/>
              <a:t>T</a:t>
            </a:r>
            <a:r>
              <a:rPr lang="ru-RU" sz="2000" baseline="-25000" smtClean="0"/>
              <a:t>уст</a:t>
            </a:r>
            <a:r>
              <a:rPr lang="en-US" sz="2000" smtClean="0"/>
              <a:t>/T</a:t>
            </a:r>
            <a:r>
              <a:rPr lang="ru-RU" sz="2000" smtClean="0"/>
              <a:t> </a:t>
            </a:r>
            <a:r>
              <a:rPr lang="en-US" sz="2000" smtClean="0"/>
              <a:t>            1</a:t>
            </a:r>
          </a:p>
          <a:p>
            <a:pPr eaLnBrk="1" hangingPunct="1">
              <a:buFont typeface="Wingdings 2" pitchFamily="18" charset="2"/>
              <a:buNone/>
            </a:pPr>
            <a:endParaRPr lang="ru-RU" sz="2000" smtClean="0"/>
          </a:p>
        </p:txBody>
      </p:sp>
      <p:sp>
        <p:nvSpPr>
          <p:cNvPr id="29700" name="Текст 4"/>
          <p:cNvSpPr>
            <a:spLocks noGrp="1"/>
          </p:cNvSpPr>
          <p:nvPr>
            <p:ph type="body" sz="quarter" idx="4294967295"/>
          </p:nvPr>
        </p:nvSpPr>
        <p:spPr>
          <a:xfrm>
            <a:off x="4572000" y="1928813"/>
            <a:ext cx="4357688" cy="639762"/>
          </a:xfrm>
        </p:spPr>
        <p:txBody>
          <a:bodyPr anchor="b"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sz="1800" smtClean="0"/>
              <a:t>Показатель равномерности потока по количеству рабочих </a:t>
            </a:r>
            <a:r>
              <a:rPr lang="el-GR" sz="1800" smtClean="0"/>
              <a:t>α</a:t>
            </a:r>
            <a:r>
              <a:rPr lang="ru-RU" sz="1800" baseline="-25000" smtClean="0"/>
              <a:t>2</a:t>
            </a:r>
          </a:p>
        </p:txBody>
      </p:sp>
      <p:sp>
        <p:nvSpPr>
          <p:cNvPr id="29701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4572000" y="2714625"/>
            <a:ext cx="4041775" cy="642938"/>
          </a:xfrm>
        </p:spPr>
        <p:txBody>
          <a:bodyPr/>
          <a:lstStyle/>
          <a:p>
            <a:pPr eaLnBrk="1" hangingPunct="1"/>
            <a:r>
              <a:rPr lang="el-GR" sz="2200" smtClean="0"/>
              <a:t>α</a:t>
            </a:r>
            <a:r>
              <a:rPr lang="en-US" sz="2200" baseline="-25000" smtClean="0"/>
              <a:t>2</a:t>
            </a:r>
            <a:r>
              <a:rPr lang="ru-RU" sz="2200" smtClean="0"/>
              <a:t> =</a:t>
            </a:r>
            <a:r>
              <a:rPr lang="en-US" sz="2200" smtClean="0"/>
              <a:t> R</a:t>
            </a:r>
            <a:r>
              <a:rPr lang="ru-RU" sz="2200" baseline="-25000" smtClean="0"/>
              <a:t>ср</a:t>
            </a:r>
            <a:r>
              <a:rPr lang="en-US" sz="2200" smtClean="0"/>
              <a:t>/R</a:t>
            </a:r>
            <a:r>
              <a:rPr lang="en-US" sz="2200" baseline="-25000" smtClean="0"/>
              <a:t>max</a:t>
            </a:r>
            <a:r>
              <a:rPr lang="en-US" sz="2200" smtClean="0"/>
              <a:t>            1</a:t>
            </a:r>
          </a:p>
          <a:p>
            <a:pPr eaLnBrk="1" hangingPunct="1"/>
            <a:endParaRPr lang="ru-RU" sz="2200" smtClean="0"/>
          </a:p>
        </p:txBody>
      </p:sp>
      <p:cxnSp>
        <p:nvCxnSpPr>
          <p:cNvPr id="29702" name="Прямая со стрелкой 8"/>
          <p:cNvCxnSpPr>
            <a:cxnSpLocks noChangeShapeType="1"/>
          </p:cNvCxnSpPr>
          <p:nvPr/>
        </p:nvCxnSpPr>
        <p:spPr bwMode="auto">
          <a:xfrm>
            <a:off x="2428875" y="3000375"/>
            <a:ext cx="714375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9703" name="Прямая со стрелкой 9"/>
          <p:cNvCxnSpPr>
            <a:cxnSpLocks noChangeShapeType="1"/>
          </p:cNvCxnSpPr>
          <p:nvPr/>
        </p:nvCxnSpPr>
        <p:spPr bwMode="auto">
          <a:xfrm>
            <a:off x="6858000" y="2928938"/>
            <a:ext cx="714375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9704" name="Прямоугольник 10"/>
          <p:cNvSpPr>
            <a:spLocks noChangeArrowheads="1"/>
          </p:cNvSpPr>
          <p:nvPr/>
        </p:nvSpPr>
        <p:spPr bwMode="auto">
          <a:xfrm>
            <a:off x="4572000" y="3714750"/>
            <a:ext cx="3500438" cy="1143000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r>
              <a:rPr lang="en-US"/>
              <a:t>R</a:t>
            </a:r>
            <a:r>
              <a:rPr lang="ru-RU"/>
              <a:t>ср = </a:t>
            </a:r>
            <a:r>
              <a:rPr lang="en-US"/>
              <a:t>Q/T</a:t>
            </a:r>
            <a:r>
              <a:rPr lang="ru-RU"/>
              <a:t>, </a:t>
            </a:r>
          </a:p>
          <a:p>
            <a:endParaRPr lang="ru-RU"/>
          </a:p>
          <a:p>
            <a:r>
              <a:rPr lang="en-US"/>
              <a:t>Q – </a:t>
            </a:r>
            <a:r>
              <a:rPr lang="ru-RU"/>
              <a:t>общая трудоемкость</a:t>
            </a:r>
          </a:p>
          <a:p>
            <a:r>
              <a:rPr lang="ru-RU"/>
              <a:t>Т – продолжительность потока </a:t>
            </a:r>
            <a:endParaRPr lang="en-US"/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Кратноритмичные потоки</a:t>
            </a:r>
          </a:p>
        </p:txBody>
      </p:sp>
      <p:pic>
        <p:nvPicPr>
          <p:cNvPr id="30722" name="Picture 2" descr="C:\Users\Samsung\Pictures\2011-09-26\003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50" y="1857375"/>
            <a:ext cx="4681538" cy="215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3" descr="C:\Users\Samsung\Pictures\2011-09-26\004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500563" y="3500438"/>
            <a:ext cx="4338637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Скругленный прямоугольник 5"/>
          <p:cNvSpPr>
            <a:spLocks noChangeArrowheads="1"/>
          </p:cNvSpPr>
          <p:nvPr/>
        </p:nvSpPr>
        <p:spPr bwMode="auto">
          <a:xfrm>
            <a:off x="500063" y="4500563"/>
            <a:ext cx="3714750" cy="1571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  <a:p>
            <a:pPr algn="ctr"/>
            <a:r>
              <a:rPr lang="ru-RU"/>
              <a:t>Число параллельных бригад</a:t>
            </a:r>
          </a:p>
          <a:p>
            <a:pPr algn="ctr"/>
            <a:endParaRPr lang="ru-RU"/>
          </a:p>
          <a:p>
            <a:pPr algn="ctr"/>
            <a:r>
              <a:rPr lang="ru-RU" sz="2400"/>
              <a:t>п</a:t>
            </a:r>
            <a:r>
              <a:rPr lang="ru-RU" sz="2400" baseline="-25000"/>
              <a:t>пар</a:t>
            </a:r>
            <a:r>
              <a:rPr lang="ru-RU" sz="2400"/>
              <a:t>= </a:t>
            </a:r>
            <a:r>
              <a:rPr lang="en-US" sz="2400"/>
              <a:t>t</a:t>
            </a:r>
            <a:r>
              <a:rPr lang="en-US" sz="2400" baseline="-25000"/>
              <a:t>p</a:t>
            </a:r>
            <a:r>
              <a:rPr lang="en-US" sz="2400" baseline="30000"/>
              <a:t>max</a:t>
            </a:r>
            <a:r>
              <a:rPr lang="en-US" sz="2400"/>
              <a:t>/t</a:t>
            </a:r>
            <a:r>
              <a:rPr lang="en-US" sz="2400" baseline="-25000"/>
              <a:t>p</a:t>
            </a:r>
            <a:r>
              <a:rPr lang="en-US" sz="2400" baseline="30000"/>
              <a:t>min</a:t>
            </a:r>
            <a:r>
              <a:rPr lang="en-US" sz="2400"/>
              <a:t> 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Особенности неритмичных потоков</a:t>
            </a:r>
          </a:p>
        </p:txBody>
      </p:sp>
      <p:sp>
        <p:nvSpPr>
          <p:cNvPr id="31746" name="Текст 5"/>
          <p:cNvSpPr>
            <a:spLocks noGrp="1"/>
          </p:cNvSpPr>
          <p:nvPr>
            <p:ph type="body" idx="4294967295"/>
          </p:nvPr>
        </p:nvSpPr>
        <p:spPr>
          <a:xfrm>
            <a:off x="357188" y="1928813"/>
            <a:ext cx="4040187" cy="639762"/>
          </a:xfrm>
        </p:spPr>
        <p:txBody>
          <a:bodyPr anchor="b"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sz="1800" b="1" smtClean="0"/>
              <a:t>С однородным изменением ритма</a:t>
            </a:r>
          </a:p>
        </p:txBody>
      </p:sp>
      <p:sp>
        <p:nvSpPr>
          <p:cNvPr id="31747" name="Текст 7"/>
          <p:cNvSpPr>
            <a:spLocks noGrp="1"/>
          </p:cNvSpPr>
          <p:nvPr>
            <p:ph type="body" sz="quarter" idx="4294967295"/>
          </p:nvPr>
        </p:nvSpPr>
        <p:spPr>
          <a:xfrm>
            <a:off x="4572000" y="3429000"/>
            <a:ext cx="4041775" cy="639763"/>
          </a:xfrm>
        </p:spPr>
        <p:txBody>
          <a:bodyPr anchor="b"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sz="1800" b="1" smtClean="0"/>
              <a:t>С неоднородным изменением ритма </a:t>
            </a:r>
          </a:p>
        </p:txBody>
      </p:sp>
      <p:pic>
        <p:nvPicPr>
          <p:cNvPr id="31748" name="Picture 2" descr="C:\Users\Samsung\Pictures\2011-09-26\00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14313" y="2571750"/>
            <a:ext cx="4324350" cy="176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3" descr="C:\Users\Samsung\Pictures\2011-09-26\006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571875" y="4214813"/>
            <a:ext cx="513715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Скругленный прямоугольник 12"/>
          <p:cNvSpPr>
            <a:spLocks noChangeArrowheads="1"/>
          </p:cNvSpPr>
          <p:nvPr/>
        </p:nvSpPr>
        <p:spPr bwMode="auto">
          <a:xfrm>
            <a:off x="4572000" y="2000250"/>
            <a:ext cx="4000500" cy="10001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r>
              <a:rPr lang="ru-RU"/>
              <a:t>Имеется два способа расчета неритмичных потоков: графический и аналитический</a:t>
            </a:r>
          </a:p>
        </p:txBody>
      </p:sp>
      <p:sp>
        <p:nvSpPr>
          <p:cNvPr id="31751" name="Скругленный прямоугольник 13"/>
          <p:cNvSpPr>
            <a:spLocks noChangeArrowheads="1"/>
          </p:cNvSpPr>
          <p:nvPr/>
        </p:nvSpPr>
        <p:spPr bwMode="auto">
          <a:xfrm>
            <a:off x="285750" y="4429125"/>
            <a:ext cx="3500438" cy="15716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r>
              <a:rPr lang="ru-RU"/>
              <a:t>Обеспечение бесперебойной работы всех бригад рабочих и строительный техники и непрерывного их перехода с захватки на захватку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Графический способ расчета неритмичных потоков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750" y="1857375"/>
          <a:ext cx="6096000" cy="1760220"/>
        </p:xfrm>
        <a:graphic>
          <a:graphicData uri="http://schemas.openxmlformats.org/drawingml/2006/table">
            <a:tbl>
              <a:tblPr/>
              <a:tblGrid>
                <a:gridCol w="1000125"/>
                <a:gridCol w="1031875"/>
                <a:gridCol w="1016000"/>
                <a:gridCol w="1016000"/>
                <a:gridCol w="1016000"/>
                <a:gridCol w="1016000"/>
              </a:tblGrid>
              <a:tr h="1254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№ бригады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Продолжительность работы бригад на захватках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I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II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III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IV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V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</a:tbl>
          </a:graphicData>
        </a:graphic>
      </p:graphicFrame>
      <p:pic>
        <p:nvPicPr>
          <p:cNvPr id="33833" name="Picture 2" descr="C:\Users\Samsung\Pictures\2011-09-26\007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4313" y="3714750"/>
            <a:ext cx="5122862" cy="249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34" name="Скругленный прямоугольник 9"/>
          <p:cNvSpPr>
            <a:spLocks noChangeArrowheads="1"/>
          </p:cNvSpPr>
          <p:nvPr/>
        </p:nvSpPr>
        <p:spPr bwMode="auto">
          <a:xfrm>
            <a:off x="5715000" y="4214813"/>
            <a:ext cx="2928938" cy="15001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r>
              <a:rPr lang="en-US"/>
              <a:t>T = T</a:t>
            </a:r>
            <a:r>
              <a:rPr lang="ru-RU" baseline="-25000"/>
              <a:t>разв</a:t>
            </a:r>
            <a:r>
              <a:rPr lang="ru-RU"/>
              <a:t> + Т</a:t>
            </a:r>
            <a:r>
              <a:rPr lang="ru-RU" baseline="-25000"/>
              <a:t>бр</a:t>
            </a:r>
            <a:r>
              <a:rPr lang="ru-RU"/>
              <a:t> =</a:t>
            </a:r>
          </a:p>
          <a:p>
            <a:endParaRPr lang="ru-RU"/>
          </a:p>
          <a:p>
            <a:r>
              <a:rPr lang="ru-RU"/>
              <a:t>=(</a:t>
            </a:r>
            <a:r>
              <a:rPr lang="en-US"/>
              <a:t>t</a:t>
            </a:r>
            <a:r>
              <a:rPr lang="en-US" baseline="-25000"/>
              <a:t>1</a:t>
            </a:r>
            <a:r>
              <a:rPr lang="en-US"/>
              <a:t> +a</a:t>
            </a:r>
            <a:r>
              <a:rPr lang="en-US" baseline="-25000"/>
              <a:t>max</a:t>
            </a:r>
            <a:r>
              <a:rPr lang="en-US"/>
              <a:t>)(n – 1) + T</a:t>
            </a:r>
            <a:r>
              <a:rPr lang="ru-RU" baseline="-25000"/>
              <a:t>бр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7B9899"/>
                </a:solidFill>
              </a:rPr>
              <a:t>Задачи лекции</a:t>
            </a:r>
          </a:p>
        </p:txBody>
      </p:sp>
      <p:sp>
        <p:nvSpPr>
          <p:cNvPr id="13314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en-US" sz="2000" smtClean="0"/>
              <a:t> </a:t>
            </a:r>
            <a:r>
              <a:rPr lang="ru-RU" sz="2000" smtClean="0"/>
              <a:t>Методы организации строительного производства</a:t>
            </a:r>
            <a:endParaRPr lang="en-US" sz="2000" smtClean="0"/>
          </a:p>
          <a:p>
            <a:pPr algn="just" eaLnBrk="1" hangingPunct="1"/>
            <a:r>
              <a:rPr lang="en-US" sz="2000" smtClean="0"/>
              <a:t> </a:t>
            </a:r>
            <a:r>
              <a:rPr lang="ru-RU" sz="2000" smtClean="0"/>
              <a:t>Проектирование поточной организации строительства</a:t>
            </a:r>
            <a:endParaRPr lang="en-US" sz="2000" smtClean="0"/>
          </a:p>
          <a:p>
            <a:pPr algn="just" eaLnBrk="1" hangingPunct="1"/>
            <a:r>
              <a:rPr lang="en-US" sz="2000" smtClean="0"/>
              <a:t> </a:t>
            </a:r>
            <a:r>
              <a:rPr lang="ru-RU" sz="2000" smtClean="0"/>
              <a:t>Сетевое моделирование строительного производства</a:t>
            </a:r>
            <a:endParaRPr lang="en-US" sz="2000" smtClean="0"/>
          </a:p>
          <a:p>
            <a:pPr algn="just" eaLnBrk="1" hangingPunct="1"/>
            <a:r>
              <a:rPr lang="ru-RU" sz="2000" smtClean="0"/>
              <a:t> Календарное планирование строительства объекта</a:t>
            </a:r>
            <a:endParaRPr lang="en-US" sz="2000" smtClean="0"/>
          </a:p>
          <a:p>
            <a:pPr algn="just" eaLnBrk="1" hangingPunct="1"/>
            <a:r>
              <a:rPr lang="ru-RU" sz="2000" smtClean="0"/>
              <a:t> Стройгенплан.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Аналитический способ расчета неритмичных потоков</a:t>
            </a:r>
          </a:p>
        </p:txBody>
      </p:sp>
      <p:pic>
        <p:nvPicPr>
          <p:cNvPr id="34818" name="Picture 2" descr="C:\Users\Samsung\Pictures\2011-09-26\00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57188" y="3786188"/>
            <a:ext cx="5297487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50" y="1857375"/>
          <a:ext cx="6096000" cy="1760220"/>
        </p:xfrm>
        <a:graphic>
          <a:graphicData uri="http://schemas.openxmlformats.org/drawingml/2006/table">
            <a:tbl>
              <a:tblPr/>
              <a:tblGrid>
                <a:gridCol w="1000125"/>
                <a:gridCol w="1031875"/>
                <a:gridCol w="1016000"/>
                <a:gridCol w="1016000"/>
                <a:gridCol w="1016000"/>
                <a:gridCol w="1016000"/>
              </a:tblGrid>
              <a:tr h="1254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№ бригады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Продолжительность работы бригад на захватках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I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II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III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IV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V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</a:tbl>
          </a:graphicData>
        </a:graphic>
      </p:graphicFrame>
      <p:sp>
        <p:nvSpPr>
          <p:cNvPr id="34858" name="Скругленный прямоугольник 4"/>
          <p:cNvSpPr>
            <a:spLocks noChangeArrowheads="1"/>
          </p:cNvSpPr>
          <p:nvPr/>
        </p:nvSpPr>
        <p:spPr bwMode="auto">
          <a:xfrm>
            <a:off x="5572125" y="4143375"/>
            <a:ext cx="3143250" cy="18573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r>
              <a:rPr lang="ru-RU"/>
              <a:t>При этом способе определяется расчетным способом, а циклограмма строится по рассчитанным данным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Матричный способ расчета неритмичных потоков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625" y="2714625"/>
          <a:ext cx="3286125" cy="2503170"/>
        </p:xfrm>
        <a:graphic>
          <a:graphicData uri="http://schemas.openxmlformats.org/drawingml/2006/table">
            <a:tbl>
              <a:tblPr/>
              <a:tblGrid>
                <a:gridCol w="1000125"/>
                <a:gridCol w="714375"/>
                <a:gridCol w="785813"/>
                <a:gridCol w="785812"/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Захватки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бригады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I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II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III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IV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V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</a:tbl>
          </a:graphicData>
        </a:graphic>
      </p:graphicFrame>
      <p:sp>
        <p:nvSpPr>
          <p:cNvPr id="35881" name="Прямоугольник 5"/>
          <p:cNvSpPr>
            <a:spLocks noChangeArrowheads="1"/>
          </p:cNvSpPr>
          <p:nvPr/>
        </p:nvSpPr>
        <p:spPr bwMode="auto">
          <a:xfrm>
            <a:off x="928688" y="2214563"/>
            <a:ext cx="2500312" cy="500062"/>
          </a:xfrm>
          <a:prstGeom prst="rect">
            <a:avLst/>
          </a:prstGeom>
          <a:noFill/>
          <a:ln w="28575" algn="ctr">
            <a:noFill/>
            <a:round/>
            <a:headEnd/>
            <a:tailEnd type="triangle" w="lg" len="lg"/>
          </a:ln>
        </p:spPr>
        <p:txBody>
          <a:bodyPr/>
          <a:lstStyle/>
          <a:p>
            <a:r>
              <a:rPr lang="ru-RU"/>
              <a:t>Исходная матрица</a:t>
            </a:r>
          </a:p>
        </p:txBody>
      </p:sp>
      <p:pic>
        <p:nvPicPr>
          <p:cNvPr id="35882" name="Picture 2" descr="C:\Users\Samsung\Pictures\2011-09-26\009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857875" y="1928813"/>
            <a:ext cx="237490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3" name="Прямоугольник 7"/>
          <p:cNvSpPr>
            <a:spLocks noChangeArrowheads="1"/>
          </p:cNvSpPr>
          <p:nvPr/>
        </p:nvSpPr>
        <p:spPr bwMode="auto">
          <a:xfrm>
            <a:off x="3429000" y="5715000"/>
            <a:ext cx="2500313" cy="428625"/>
          </a:xfrm>
          <a:prstGeom prst="rect">
            <a:avLst/>
          </a:prstGeom>
          <a:noFill/>
          <a:ln w="28575" algn="ctr">
            <a:noFill/>
            <a:round/>
            <a:headEnd/>
            <a:tailEnd type="triangle" w="lg" len="lg"/>
          </a:ln>
        </p:spPr>
        <p:txBody>
          <a:bodyPr/>
          <a:lstStyle/>
          <a:p>
            <a:r>
              <a:rPr lang="ru-RU"/>
              <a:t>Расчетная матрица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Сетевой график</a:t>
            </a:r>
          </a:p>
        </p:txBody>
      </p:sp>
      <p:sp>
        <p:nvSpPr>
          <p:cNvPr id="37890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1625" y="1524000"/>
            <a:ext cx="4183063" cy="45989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200" b="1" smtClean="0"/>
              <a:t>Сетевые модели позволяют лучше всего отобразить порядок возведения сложного объекта, осуществлять научно обоснованные методы строительства, определять и разрешать многие проблемные ситуации, возникающие в процессе производства строительных работ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b="1" smtClean="0"/>
              <a:t>Сетевая модель представляет собой ориентированный граф, отражающий последовательность и организационно-технологические связи между работами, выполнения которых требуется для достижения поставленной цели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b="1" smtClean="0"/>
              <a:t>Сетевая модель представленная графически на плоскости с рассчитанными временными и ресурсными параметрами, называется сетевым графиком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16463" y="1916113"/>
            <a:ext cx="3771900" cy="3241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200" b="1" smtClean="0"/>
              <a:t>Сетевой график является документом, оперативно руководить строительством и перераспределять ресурсы в зависимости от фактического состояния строительства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b="1" smtClean="0"/>
              <a:t>Они наиболее целесообразны для сооружения  сложных объектов и комплексов, где участвуют многие организации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b="1" smtClean="0"/>
              <a:t>Достоинством  является то, что сетевые графики учитывают все работы, от которых зависит успешный ход строительства, в т.ч. проектирование, внешние поставки материалов, технологического оборудования и т. д.</a:t>
            </a:r>
          </a:p>
        </p:txBody>
      </p:sp>
      <p:grpSp>
        <p:nvGrpSpPr>
          <p:cNvPr id="37892" name="Group 4"/>
          <p:cNvGrpSpPr>
            <a:grpSpLocks noChangeAspect="1"/>
          </p:cNvGrpSpPr>
          <p:nvPr/>
        </p:nvGrpSpPr>
        <p:grpSpPr bwMode="auto">
          <a:xfrm>
            <a:off x="1835150" y="4724400"/>
            <a:ext cx="5430838" cy="363538"/>
            <a:chOff x="2999" y="3494"/>
            <a:chExt cx="6257" cy="417"/>
          </a:xfrm>
        </p:grpSpPr>
        <p:sp>
          <p:nvSpPr>
            <p:cNvPr id="37894" name="AutoShape 12"/>
            <p:cNvSpPr>
              <a:spLocks noChangeAspect="1" noChangeArrowheads="1" noTextEdit="1"/>
            </p:cNvSpPr>
            <p:nvPr/>
          </p:nvSpPr>
          <p:spPr bwMode="auto">
            <a:xfrm>
              <a:off x="2999" y="3494"/>
              <a:ext cx="6257" cy="4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895" name="Oval 11"/>
            <p:cNvSpPr>
              <a:spLocks noChangeArrowheads="1"/>
            </p:cNvSpPr>
            <p:nvPr/>
          </p:nvSpPr>
          <p:spPr bwMode="auto">
            <a:xfrm>
              <a:off x="3010" y="3505"/>
              <a:ext cx="439" cy="393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r>
                <a:rPr lang="en-US" sz="1200" i="1">
                  <a:cs typeface="Times New Roman" pitchFamily="18" charset="0"/>
                </a:rPr>
                <a:t>h</a:t>
              </a:r>
              <a:endParaRPr lang="en-US"/>
            </a:p>
          </p:txBody>
        </p:sp>
        <p:sp>
          <p:nvSpPr>
            <p:cNvPr id="37896" name="Oval 10"/>
            <p:cNvSpPr>
              <a:spLocks noChangeArrowheads="1"/>
            </p:cNvSpPr>
            <p:nvPr/>
          </p:nvSpPr>
          <p:spPr bwMode="auto">
            <a:xfrm>
              <a:off x="4942" y="3505"/>
              <a:ext cx="439" cy="39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i="1">
                  <a:cs typeface="Times New Roman" pitchFamily="18" charset="0"/>
                </a:rPr>
                <a:t>i</a:t>
              </a:r>
              <a:endParaRPr lang="en-US"/>
            </a:p>
          </p:txBody>
        </p:sp>
        <p:sp>
          <p:nvSpPr>
            <p:cNvPr id="37897" name="Line 9"/>
            <p:cNvSpPr>
              <a:spLocks noChangeShapeType="1"/>
            </p:cNvSpPr>
            <p:nvPr/>
          </p:nvSpPr>
          <p:spPr bwMode="auto">
            <a:xfrm>
              <a:off x="3449" y="3767"/>
              <a:ext cx="149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898" name="Line 8"/>
            <p:cNvSpPr>
              <a:spLocks noChangeShapeType="1"/>
            </p:cNvSpPr>
            <p:nvPr/>
          </p:nvSpPr>
          <p:spPr bwMode="auto">
            <a:xfrm>
              <a:off x="5381" y="3767"/>
              <a:ext cx="149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899" name="Oval 7"/>
            <p:cNvSpPr>
              <a:spLocks noChangeArrowheads="1"/>
            </p:cNvSpPr>
            <p:nvPr/>
          </p:nvSpPr>
          <p:spPr bwMode="auto">
            <a:xfrm>
              <a:off x="6874" y="3505"/>
              <a:ext cx="439" cy="39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i="1">
                  <a:cs typeface="Times New Roman" pitchFamily="18" charset="0"/>
                </a:rPr>
                <a:t>j</a:t>
              </a:r>
              <a:endParaRPr lang="en-US"/>
            </a:p>
          </p:txBody>
        </p:sp>
        <p:sp>
          <p:nvSpPr>
            <p:cNvPr id="37900" name="Line 6"/>
            <p:cNvSpPr>
              <a:spLocks noChangeShapeType="1"/>
            </p:cNvSpPr>
            <p:nvPr/>
          </p:nvSpPr>
          <p:spPr bwMode="auto">
            <a:xfrm>
              <a:off x="7313" y="3767"/>
              <a:ext cx="149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01" name="Oval 5"/>
            <p:cNvSpPr>
              <a:spLocks noChangeArrowheads="1"/>
            </p:cNvSpPr>
            <p:nvPr/>
          </p:nvSpPr>
          <p:spPr bwMode="auto">
            <a:xfrm>
              <a:off x="8806" y="3505"/>
              <a:ext cx="439" cy="39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i="1">
                  <a:cs typeface="Times New Roman" pitchFamily="18" charset="0"/>
                </a:rPr>
                <a:t>k</a:t>
              </a:r>
              <a:endParaRPr lang="en-US"/>
            </a:p>
          </p:txBody>
        </p:sp>
      </p:grpSp>
      <p:sp>
        <p:nvSpPr>
          <p:cNvPr id="37893" name="Rectangle 19"/>
          <p:cNvSpPr>
            <a:spLocks noChangeArrowheads="1"/>
          </p:cNvSpPr>
          <p:nvPr/>
        </p:nvSpPr>
        <p:spPr bwMode="auto">
          <a:xfrm>
            <a:off x="1403350" y="5157788"/>
            <a:ext cx="5649913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228600"/>
            <a:r>
              <a:rPr lang="en-US" sz="1200">
                <a:cs typeface="Times New Roman" pitchFamily="18" charset="0"/>
              </a:rPr>
              <a:t>           </a:t>
            </a:r>
            <a:r>
              <a:rPr lang="ru-RU" sz="1200">
                <a:cs typeface="Times New Roman" pitchFamily="18" charset="0"/>
              </a:rPr>
              <a:t>предшествующая                     данная                             последующая</a:t>
            </a:r>
            <a:endParaRPr lang="ru-RU" sz="800"/>
          </a:p>
          <a:p>
            <a:pPr indent="228600" eaLnBrk="0" hangingPunct="0"/>
            <a:r>
              <a:rPr lang="ru-RU" sz="1200">
                <a:cs typeface="Times New Roman" pitchFamily="18" charset="0"/>
              </a:rPr>
              <a:t>                  работа </a:t>
            </a:r>
            <a:r>
              <a:rPr lang="ru-RU" sz="1200" i="1">
                <a:cs typeface="Times New Roman" pitchFamily="18" charset="0"/>
              </a:rPr>
              <a:t>(</a:t>
            </a:r>
            <a:r>
              <a:rPr lang="en-US" sz="1200" i="1">
                <a:cs typeface="Times New Roman" pitchFamily="18" charset="0"/>
              </a:rPr>
              <a:t>h</a:t>
            </a:r>
            <a:r>
              <a:rPr lang="ru-RU" sz="1200" i="1">
                <a:cs typeface="Times New Roman" pitchFamily="18" charset="0"/>
              </a:rPr>
              <a:t> – </a:t>
            </a:r>
            <a:r>
              <a:rPr lang="en-US" sz="1200" i="1">
                <a:cs typeface="Times New Roman" pitchFamily="18" charset="0"/>
              </a:rPr>
              <a:t>i</a:t>
            </a:r>
            <a:r>
              <a:rPr lang="ru-RU" sz="1200" i="1">
                <a:cs typeface="Times New Roman" pitchFamily="18" charset="0"/>
              </a:rPr>
              <a:t>)</a:t>
            </a:r>
            <a:r>
              <a:rPr lang="ru-RU" sz="1200">
                <a:cs typeface="Times New Roman" pitchFamily="18" charset="0"/>
              </a:rPr>
              <a:t>                      работа </a:t>
            </a:r>
            <a:r>
              <a:rPr lang="ru-RU" sz="1200" i="1">
                <a:cs typeface="Times New Roman" pitchFamily="18" charset="0"/>
              </a:rPr>
              <a:t>(</a:t>
            </a:r>
            <a:r>
              <a:rPr lang="en-US" sz="1200" i="1">
                <a:cs typeface="Times New Roman" pitchFamily="18" charset="0"/>
              </a:rPr>
              <a:t>i</a:t>
            </a:r>
            <a:r>
              <a:rPr lang="ru-RU" sz="1200" i="1">
                <a:cs typeface="Times New Roman" pitchFamily="18" charset="0"/>
              </a:rPr>
              <a:t>– </a:t>
            </a:r>
            <a:r>
              <a:rPr lang="en-US" sz="1200" i="1">
                <a:cs typeface="Times New Roman" pitchFamily="18" charset="0"/>
              </a:rPr>
              <a:t>j</a:t>
            </a:r>
            <a:r>
              <a:rPr lang="ru-RU" sz="1200" i="1">
                <a:cs typeface="Times New Roman" pitchFamily="18" charset="0"/>
              </a:rPr>
              <a:t>)</a:t>
            </a:r>
            <a:r>
              <a:rPr lang="ru-RU" sz="1200">
                <a:cs typeface="Times New Roman" pitchFamily="18" charset="0"/>
              </a:rPr>
              <a:t>                    работа </a:t>
            </a:r>
            <a:r>
              <a:rPr lang="ru-RU" sz="1200" i="1">
                <a:cs typeface="Times New Roman" pitchFamily="18" charset="0"/>
              </a:rPr>
              <a:t>(</a:t>
            </a:r>
            <a:r>
              <a:rPr lang="en-US" sz="1200" i="1">
                <a:cs typeface="Times New Roman" pitchFamily="18" charset="0"/>
              </a:rPr>
              <a:t>j</a:t>
            </a:r>
            <a:r>
              <a:rPr lang="ru-RU" sz="1200" i="1">
                <a:cs typeface="Times New Roman" pitchFamily="18" charset="0"/>
              </a:rPr>
              <a:t> – </a:t>
            </a:r>
            <a:r>
              <a:rPr lang="en-US" sz="1200" i="1">
                <a:cs typeface="Times New Roman" pitchFamily="18" charset="0"/>
              </a:rPr>
              <a:t>k</a:t>
            </a:r>
            <a:r>
              <a:rPr lang="ru-RU" sz="1200" i="1">
                <a:cs typeface="Times New Roman" pitchFamily="18" charset="0"/>
              </a:rPr>
              <a:t>)    </a:t>
            </a:r>
            <a:endParaRPr lang="ru-RU" sz="800"/>
          </a:p>
          <a:p>
            <a:pPr indent="228600" eaLnBrk="0" hangingPunct="0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Событие</a:t>
            </a:r>
          </a:p>
        </p:txBody>
      </p:sp>
      <p:sp>
        <p:nvSpPr>
          <p:cNvPr id="38914" name="Текст 4"/>
          <p:cNvSpPr>
            <a:spLocks noGrp="1"/>
          </p:cNvSpPr>
          <p:nvPr>
            <p:ph type="body" idx="4294967295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sz="2000" b="1" smtClean="0"/>
              <a:t>Событие</a:t>
            </a:r>
          </a:p>
        </p:txBody>
      </p:sp>
      <p:sp>
        <p:nvSpPr>
          <p:cNvPr id="38915" name="Содержимое 5"/>
          <p:cNvSpPr>
            <a:spLocks noGrp="1"/>
          </p:cNvSpPr>
          <p:nvPr>
            <p:ph sz="half" idx="4294967295"/>
          </p:nvPr>
        </p:nvSpPr>
        <p:spPr>
          <a:xfrm>
            <a:off x="457200" y="2174875"/>
            <a:ext cx="4040188" cy="3040063"/>
          </a:xfrm>
        </p:spPr>
        <p:txBody>
          <a:bodyPr/>
          <a:lstStyle/>
          <a:p>
            <a:pPr eaLnBrk="1" hangingPunct="1"/>
            <a:r>
              <a:rPr lang="ru-RU" sz="2000" smtClean="0"/>
              <a:t>Это результат выполнения (факт окончания) одной или нескольких работ, необходимый и достаточный для начала последующих работ</a:t>
            </a:r>
          </a:p>
        </p:txBody>
      </p:sp>
      <p:sp>
        <p:nvSpPr>
          <p:cNvPr id="38916" name="Текст 6"/>
          <p:cNvSpPr>
            <a:spLocks noGrp="1"/>
          </p:cNvSpPr>
          <p:nvPr>
            <p:ph type="body" sz="quarter" idx="4294967295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sz="2200" b="1" smtClean="0"/>
              <a:t>Изображение события</a:t>
            </a:r>
          </a:p>
        </p:txBody>
      </p:sp>
      <p:sp>
        <p:nvSpPr>
          <p:cNvPr id="38917" name="Овал 8"/>
          <p:cNvSpPr>
            <a:spLocks noChangeArrowheads="1"/>
          </p:cNvSpPr>
          <p:nvPr/>
        </p:nvSpPr>
        <p:spPr bwMode="auto">
          <a:xfrm>
            <a:off x="5072063" y="2571750"/>
            <a:ext cx="414337" cy="428625"/>
          </a:xfrm>
          <a:prstGeom prst="ellipse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r>
              <a:rPr lang="en-US" i="1"/>
              <a:t>i</a:t>
            </a:r>
            <a:endParaRPr lang="ru-RU" i="1"/>
          </a:p>
        </p:txBody>
      </p:sp>
      <p:sp>
        <p:nvSpPr>
          <p:cNvPr id="38918" name="Овал 9"/>
          <p:cNvSpPr>
            <a:spLocks noChangeArrowheads="1"/>
          </p:cNvSpPr>
          <p:nvPr/>
        </p:nvSpPr>
        <p:spPr bwMode="auto">
          <a:xfrm>
            <a:off x="4572000" y="4286250"/>
            <a:ext cx="414338" cy="428625"/>
          </a:xfrm>
          <a:prstGeom prst="ellipse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r>
              <a:rPr lang="en-US" i="1"/>
              <a:t>i</a:t>
            </a:r>
            <a:endParaRPr lang="ru-RU" i="1"/>
          </a:p>
        </p:txBody>
      </p:sp>
      <p:sp>
        <p:nvSpPr>
          <p:cNvPr id="38919" name="Овал 10"/>
          <p:cNvSpPr>
            <a:spLocks noChangeArrowheads="1"/>
          </p:cNvSpPr>
          <p:nvPr/>
        </p:nvSpPr>
        <p:spPr bwMode="auto">
          <a:xfrm>
            <a:off x="7858125" y="4214813"/>
            <a:ext cx="414338" cy="428625"/>
          </a:xfrm>
          <a:prstGeom prst="ellipse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r>
              <a:rPr lang="en-US" i="1"/>
              <a:t>j</a:t>
            </a:r>
            <a:endParaRPr lang="ru-RU" i="1"/>
          </a:p>
        </p:txBody>
      </p:sp>
      <p:cxnSp>
        <p:nvCxnSpPr>
          <p:cNvPr id="38920" name="Прямая со стрелкой 12"/>
          <p:cNvCxnSpPr>
            <a:cxnSpLocks noChangeShapeType="1"/>
            <a:stCxn id="38918" idx="6"/>
          </p:cNvCxnSpPr>
          <p:nvPr/>
        </p:nvCxnSpPr>
        <p:spPr bwMode="auto">
          <a:xfrm>
            <a:off x="4986338" y="4500563"/>
            <a:ext cx="2871787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21" name="Прямоугольник 15"/>
          <p:cNvSpPr>
            <a:spLocks noChangeArrowheads="1"/>
          </p:cNvSpPr>
          <p:nvPr/>
        </p:nvSpPr>
        <p:spPr bwMode="auto">
          <a:xfrm>
            <a:off x="4929188" y="3857625"/>
            <a:ext cx="2857500" cy="357188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bg1"/>
            </a:solidFill>
            <a:round/>
            <a:headEnd/>
            <a:tailEnd type="triangle" w="lg" len="lg"/>
          </a:ln>
        </p:spPr>
        <p:txBody>
          <a:bodyPr/>
          <a:lstStyle/>
          <a:p>
            <a:r>
              <a:rPr lang="ru-RU"/>
              <a:t>Наименование работы</a:t>
            </a:r>
          </a:p>
        </p:txBody>
      </p:sp>
      <p:sp>
        <p:nvSpPr>
          <p:cNvPr id="38922" name="Прямоугольник 18"/>
          <p:cNvSpPr>
            <a:spLocks noChangeArrowheads="1"/>
          </p:cNvSpPr>
          <p:nvPr/>
        </p:nvSpPr>
        <p:spPr bwMode="auto">
          <a:xfrm>
            <a:off x="4786313" y="4857750"/>
            <a:ext cx="3500437" cy="428625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bg1"/>
            </a:solidFill>
            <a:round/>
            <a:headEnd/>
            <a:tailEnd type="triangle" w="lg" len="lg"/>
          </a:ln>
        </p:spPr>
        <p:txBody>
          <a:bodyPr/>
          <a:lstStyle/>
          <a:p>
            <a:r>
              <a:rPr lang="ru-RU" dirty="0"/>
              <a:t>Продолжительность работы</a:t>
            </a:r>
          </a:p>
        </p:txBody>
      </p:sp>
      <p:sp>
        <p:nvSpPr>
          <p:cNvPr id="38923" name="Прямоугольник 19"/>
          <p:cNvSpPr>
            <a:spLocks noChangeArrowheads="1"/>
          </p:cNvSpPr>
          <p:nvPr/>
        </p:nvSpPr>
        <p:spPr bwMode="auto">
          <a:xfrm>
            <a:off x="2714625" y="5286375"/>
            <a:ext cx="2428875" cy="357188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bg1"/>
            </a:solidFill>
            <a:round/>
            <a:headEnd/>
            <a:tailEnd type="triangle" w="lg" len="lg"/>
          </a:ln>
        </p:spPr>
        <p:txBody>
          <a:bodyPr/>
          <a:lstStyle/>
          <a:p>
            <a:r>
              <a:rPr lang="ru-RU"/>
              <a:t>Начальное событие</a:t>
            </a:r>
          </a:p>
        </p:txBody>
      </p:sp>
      <p:cxnSp>
        <p:nvCxnSpPr>
          <p:cNvPr id="38924" name="Прямая со стрелкой 22"/>
          <p:cNvCxnSpPr>
            <a:cxnSpLocks noChangeShapeType="1"/>
          </p:cNvCxnSpPr>
          <p:nvPr/>
        </p:nvCxnSpPr>
        <p:spPr bwMode="auto">
          <a:xfrm flipV="1">
            <a:off x="3714750" y="4929188"/>
            <a:ext cx="571500" cy="4206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25" name="Прямоугольник 24"/>
          <p:cNvSpPr>
            <a:spLocks noChangeArrowheads="1"/>
          </p:cNvSpPr>
          <p:nvPr/>
        </p:nvSpPr>
        <p:spPr bwMode="auto">
          <a:xfrm>
            <a:off x="6715125" y="3357563"/>
            <a:ext cx="2143125" cy="357187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bg1"/>
            </a:solidFill>
            <a:round/>
            <a:headEnd/>
            <a:tailEnd type="triangle" w="lg" len="lg"/>
          </a:ln>
        </p:spPr>
        <p:txBody>
          <a:bodyPr/>
          <a:lstStyle/>
          <a:p>
            <a:r>
              <a:rPr lang="ru-RU"/>
              <a:t>конечное событие</a:t>
            </a:r>
          </a:p>
        </p:txBody>
      </p:sp>
      <p:cxnSp>
        <p:nvCxnSpPr>
          <p:cNvPr id="38926" name="Прямая со стрелкой 26"/>
          <p:cNvCxnSpPr>
            <a:cxnSpLocks noChangeShapeType="1"/>
          </p:cNvCxnSpPr>
          <p:nvPr/>
        </p:nvCxnSpPr>
        <p:spPr bwMode="auto">
          <a:xfrm rot="5400000">
            <a:off x="8215313" y="3714750"/>
            <a:ext cx="285750" cy="28575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27" name="Прямоугольник 27"/>
          <p:cNvSpPr>
            <a:spLocks noChangeArrowheads="1"/>
          </p:cNvSpPr>
          <p:nvPr/>
        </p:nvSpPr>
        <p:spPr bwMode="auto">
          <a:xfrm>
            <a:off x="928688" y="5715000"/>
            <a:ext cx="6715125" cy="500063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bg1"/>
            </a:solidFill>
            <a:round/>
            <a:headEnd/>
            <a:tailEnd type="triangle" w="lg" len="lg"/>
          </a:ln>
        </p:spPr>
        <p:txBody>
          <a:bodyPr/>
          <a:lstStyle/>
          <a:p>
            <a:r>
              <a:rPr lang="en-US"/>
              <a:t>I – j  - </a:t>
            </a:r>
            <a:r>
              <a:rPr lang="ru-RU"/>
              <a:t>шифр работы или код работы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Заголовок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Работа</a:t>
            </a:r>
          </a:p>
        </p:txBody>
      </p:sp>
      <p:sp>
        <p:nvSpPr>
          <p:cNvPr id="39938" name="Скругленный прямоугольник 9"/>
          <p:cNvSpPr>
            <a:spLocks noChangeArrowheads="1"/>
          </p:cNvSpPr>
          <p:nvPr/>
        </p:nvSpPr>
        <p:spPr bwMode="auto">
          <a:xfrm>
            <a:off x="1000125" y="2357438"/>
            <a:ext cx="3143250" cy="7143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ru-RU"/>
              <a:t>Действительная работа</a:t>
            </a:r>
          </a:p>
          <a:p>
            <a:pPr algn="ctr"/>
            <a:r>
              <a:rPr lang="ru-RU"/>
              <a:t>(работа)</a:t>
            </a: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3929063" y="2714625"/>
            <a:ext cx="4714875" cy="714375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>
              <a:defRPr/>
            </a:pPr>
            <a:r>
              <a:rPr lang="ru-RU" dirty="0"/>
              <a:t>некоторый процесс, для выполнения которого требуются время и ресурсы</a:t>
            </a:r>
          </a:p>
        </p:txBody>
      </p:sp>
      <p:cxnSp>
        <p:nvCxnSpPr>
          <p:cNvPr id="13" name="Прямая со стрелкой 12"/>
          <p:cNvCxnSpPr/>
          <p:nvPr/>
        </p:nvCxnSpPr>
        <p:spPr bwMode="auto">
          <a:xfrm>
            <a:off x="4572000" y="2428875"/>
            <a:ext cx="1857375" cy="1588"/>
          </a:xfrm>
          <a:prstGeom prst="straightConnector1">
            <a:avLst/>
          </a:prstGeom>
          <a:ln w="3810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941" name="Скругленный прямоугольник 13"/>
          <p:cNvSpPr>
            <a:spLocks noChangeArrowheads="1"/>
          </p:cNvSpPr>
          <p:nvPr/>
        </p:nvSpPr>
        <p:spPr bwMode="auto">
          <a:xfrm>
            <a:off x="1000125" y="3714750"/>
            <a:ext cx="3143250" cy="7143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ru-RU"/>
              <a:t>Ожидание</a:t>
            </a:r>
          </a:p>
          <a:p>
            <a:pPr algn="ctr"/>
            <a:r>
              <a:rPr lang="ru-RU"/>
              <a:t>(техн. или орг. перерывы)</a:t>
            </a:r>
          </a:p>
        </p:txBody>
      </p:sp>
      <p:sp>
        <p:nvSpPr>
          <p:cNvPr id="39942" name="Скругленный прямоугольник 14"/>
          <p:cNvSpPr>
            <a:spLocks noChangeArrowheads="1"/>
          </p:cNvSpPr>
          <p:nvPr/>
        </p:nvSpPr>
        <p:spPr bwMode="auto">
          <a:xfrm>
            <a:off x="1143000" y="5143500"/>
            <a:ext cx="3143250" cy="7143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ru-RU"/>
              <a:t>Зависимость (связь или фиктивная работа)</a:t>
            </a: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>
            <a:off x="4000500" y="3929063"/>
            <a:ext cx="4714875" cy="714375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>
              <a:defRPr/>
            </a:pPr>
            <a:r>
              <a:rPr lang="ru-RU" dirty="0"/>
              <a:t>процесс, требующий затрат времени, но не требующий затрат ресурсов</a:t>
            </a:r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4000500" y="5357813"/>
            <a:ext cx="4714875" cy="714375"/>
          </a:xfrm>
          <a:prstGeom prst="roundRect">
            <a:avLst/>
          </a:prstGeom>
          <a:solidFill>
            <a:schemeClr val="bg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>
              <a:defRPr/>
            </a:pPr>
            <a:r>
              <a:rPr lang="ru-RU" dirty="0"/>
              <a:t>Не требует для своего выполнения ни времени, ни ресурсов</a:t>
            </a:r>
          </a:p>
        </p:txBody>
      </p:sp>
      <p:cxnSp>
        <p:nvCxnSpPr>
          <p:cNvPr id="18" name="Прямая со стрелкой 17"/>
          <p:cNvCxnSpPr/>
          <p:nvPr/>
        </p:nvCxnSpPr>
        <p:spPr bwMode="auto">
          <a:xfrm>
            <a:off x="4643438" y="3786188"/>
            <a:ext cx="1857375" cy="1587"/>
          </a:xfrm>
          <a:prstGeom prst="straightConnector1">
            <a:avLst/>
          </a:prstGeom>
          <a:ln w="3810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 bwMode="auto">
          <a:xfrm>
            <a:off x="4572000" y="5143500"/>
            <a:ext cx="1857375" cy="1588"/>
          </a:xfrm>
          <a:prstGeom prst="straightConnector1">
            <a:avLst/>
          </a:prstGeom>
          <a:ln w="38100">
            <a:prstDash val="dash"/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Путь</a:t>
            </a:r>
          </a:p>
        </p:txBody>
      </p:sp>
      <p:sp>
        <p:nvSpPr>
          <p:cNvPr id="41986" name="Текст 2"/>
          <p:cNvSpPr>
            <a:spLocks noGrp="1"/>
          </p:cNvSpPr>
          <p:nvPr>
            <p:ph type="body" idx="4294967295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ru-RU" sz="2000" b="1" smtClean="0"/>
              <a:t>Путь в сетевом графике</a:t>
            </a:r>
          </a:p>
        </p:txBody>
      </p:sp>
      <p:sp>
        <p:nvSpPr>
          <p:cNvPr id="41987" name="Содержимое 3"/>
          <p:cNvSpPr>
            <a:spLocks noGrp="1"/>
          </p:cNvSpPr>
          <p:nvPr>
            <p:ph sz="half" idx="4294967295"/>
          </p:nvPr>
        </p:nvSpPr>
        <p:spPr>
          <a:xfrm>
            <a:off x="457200" y="2174875"/>
            <a:ext cx="4040188" cy="1325563"/>
          </a:xfrm>
        </p:spPr>
        <p:txBody>
          <a:bodyPr/>
          <a:lstStyle/>
          <a:p>
            <a:pPr eaLnBrk="1" hangingPunct="1"/>
            <a:r>
              <a:rPr lang="ru-RU" sz="2000" smtClean="0"/>
              <a:t>Это любая непрерывная последовательность работ</a:t>
            </a:r>
          </a:p>
        </p:txBody>
      </p:sp>
      <p:sp>
        <p:nvSpPr>
          <p:cNvPr id="41988" name="Текст 4"/>
          <p:cNvSpPr>
            <a:spLocks noGrp="1"/>
          </p:cNvSpPr>
          <p:nvPr>
            <p:ph type="body" sz="quarter" idx="4294967295"/>
          </p:nvPr>
        </p:nvSpPr>
        <p:spPr>
          <a:xfrm>
            <a:off x="4572000" y="1714500"/>
            <a:ext cx="4041775" cy="782638"/>
          </a:xfrm>
        </p:spPr>
        <p:txBody>
          <a:bodyPr anchor="b"/>
          <a:lstStyle/>
          <a:p>
            <a:pPr marL="0" indent="0" eaLnBrk="1" hangingPunct="1">
              <a:buFont typeface="Wingdings 2" pitchFamily="18" charset="2"/>
              <a:buNone/>
            </a:pPr>
            <a:endParaRPr lang="ru-RU" sz="2200" b="1" smtClean="0"/>
          </a:p>
          <a:p>
            <a:pPr marL="0" indent="0" eaLnBrk="1" hangingPunct="1">
              <a:buFont typeface="Wingdings 2" pitchFamily="18" charset="2"/>
              <a:buNone/>
            </a:pPr>
            <a:endParaRPr lang="ru-RU" sz="2200" b="1" smtClean="0"/>
          </a:p>
          <a:p>
            <a:pPr marL="0" indent="0" eaLnBrk="1" hangingPunct="1">
              <a:buFont typeface="Wingdings 2" pitchFamily="18" charset="2"/>
              <a:buNone/>
            </a:pPr>
            <a:endParaRPr lang="ru-RU" sz="2200" b="1" smtClean="0"/>
          </a:p>
          <a:p>
            <a:pPr marL="0" indent="0" eaLnBrk="1" hangingPunct="1">
              <a:buFont typeface="Wingdings 2" pitchFamily="18" charset="2"/>
              <a:buNone/>
            </a:pPr>
            <a:endParaRPr lang="ru-RU" sz="2200" b="1" smtClean="0"/>
          </a:p>
          <a:p>
            <a:pPr marL="0" indent="0" eaLnBrk="1" hangingPunct="1">
              <a:buFont typeface="Wingdings 2" pitchFamily="18" charset="2"/>
              <a:buNone/>
            </a:pPr>
            <a:endParaRPr lang="ru-RU" sz="2200" b="1" smtClean="0"/>
          </a:p>
          <a:p>
            <a:pPr marL="0" indent="0" eaLnBrk="1" hangingPunct="1">
              <a:buFont typeface="Wingdings 2" pitchFamily="18" charset="2"/>
              <a:buNone/>
            </a:pPr>
            <a:endParaRPr lang="ru-RU" sz="2200" b="1" smtClean="0"/>
          </a:p>
          <a:p>
            <a:pPr marL="0" indent="0" eaLnBrk="1" hangingPunct="1">
              <a:buFont typeface="Wingdings 2" pitchFamily="18" charset="2"/>
              <a:buNone/>
            </a:pPr>
            <a:endParaRPr lang="ru-RU" sz="2200" b="1" smtClean="0"/>
          </a:p>
          <a:p>
            <a:pPr marL="0" indent="0" eaLnBrk="1" hangingPunct="1">
              <a:buFont typeface="Wingdings 2" pitchFamily="18" charset="2"/>
              <a:buNone/>
            </a:pPr>
            <a:r>
              <a:rPr lang="ru-RU" sz="2200" b="1" smtClean="0"/>
              <a:t>Продолжительность пути</a:t>
            </a:r>
          </a:p>
        </p:txBody>
      </p:sp>
      <p:sp>
        <p:nvSpPr>
          <p:cNvPr id="41989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4645025" y="2500313"/>
            <a:ext cx="4041775" cy="3625850"/>
          </a:xfrm>
        </p:spPr>
        <p:txBody>
          <a:bodyPr/>
          <a:lstStyle/>
          <a:p>
            <a:pPr eaLnBrk="1" hangingPunct="1"/>
            <a:r>
              <a:rPr lang="ru-RU" sz="2200" smtClean="0"/>
              <a:t>Продолжительность пути равна сумме продолжительностей составляющих его работ</a:t>
            </a:r>
          </a:p>
          <a:p>
            <a:pPr eaLnBrk="1" hangingPunct="1"/>
            <a:r>
              <a:rPr lang="ru-RU" sz="2200" smtClean="0"/>
              <a:t>Полный путь, имеющий наибольшую продолжительность, называют критическим</a:t>
            </a:r>
          </a:p>
        </p:txBody>
      </p:sp>
      <p:sp>
        <p:nvSpPr>
          <p:cNvPr id="41990" name="Скругленный прямоугольник 6"/>
          <p:cNvSpPr>
            <a:spLocks noChangeArrowheads="1"/>
          </p:cNvSpPr>
          <p:nvPr/>
        </p:nvSpPr>
        <p:spPr bwMode="auto">
          <a:xfrm>
            <a:off x="428625" y="3500438"/>
            <a:ext cx="4214813" cy="12144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r>
              <a:rPr lang="ru-RU"/>
              <a:t>Полный путь – это путь, соединяющий исходное событие сетевого графика с его завершающим событием</a:t>
            </a:r>
          </a:p>
        </p:txBody>
      </p:sp>
      <p:sp>
        <p:nvSpPr>
          <p:cNvPr id="41991" name="Скругленный прямоугольник 7"/>
          <p:cNvSpPr>
            <a:spLocks noChangeArrowheads="1"/>
          </p:cNvSpPr>
          <p:nvPr/>
        </p:nvSpPr>
        <p:spPr bwMode="auto">
          <a:xfrm>
            <a:off x="428625" y="4929188"/>
            <a:ext cx="4214813" cy="10001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r>
              <a:rPr lang="ru-RU"/>
              <a:t>Неполный путь – это путь, соединяющий два каких-либо события, т.е. часть полного пути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Правила построения сетевого графика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200" b="1" smtClean="0"/>
              <a:t>Сетевой график должен отображать организационно-технологическую модель возведения здания и сооружений и удовлетворять требованиям технологии строительного производства (построение топологии сетевого графика)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b="1" smtClean="0"/>
              <a:t>Все стрелки-работы, стрелки-ожидания и стрелки-зависимости должны быть направлены в одну сторону развития работ от исходного к завершающему событию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b="1" smtClean="0"/>
              <a:t>Все события должны быть пронумерованы, при этом каждое последующее событие должно иметь больший номер, чем событие, ему предшествующее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b="1" smtClean="0"/>
              <a:t>Не допускается повторение номеров событий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b="1" smtClean="0"/>
              <a:t>Все события, кроме завершающего, должны иметь последующие работы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b="1" smtClean="0"/>
              <a:t>Между двумя событиями  может быть только одна работа. Если из события выходит не одна работа, а несколько работ и результатом этих работ является одно и то же событие (т.е. выполнение последующей работы может начинаться только после выполнения всех работ) , значит одна стрелка-работа может входить в это событие. Для показа окончания других работ вводятся дополнительные промежуточные события, между каждым из которых и событием-результатом выполнения всех работ проводятся пунктирные стрелки- зависимости</a:t>
            </a:r>
          </a:p>
          <a:p>
            <a:pPr eaLnBrk="1" hangingPunct="1">
              <a:lnSpc>
                <a:spcPct val="80000"/>
              </a:lnSpc>
            </a:pPr>
            <a:r>
              <a:rPr lang="ru-RU" sz="1200" b="1" smtClean="0"/>
              <a:t>В сетевом графике не должно быть замкнутых контуров, «хвостов», «тупиковых» работ и пересечений работ (зависимостей).</a:t>
            </a: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</a:pPr>
            <a:endParaRPr lang="ru-RU" sz="1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Изображение работ в сетевом графике</a:t>
            </a:r>
          </a:p>
        </p:txBody>
      </p:sp>
      <p:pic>
        <p:nvPicPr>
          <p:cNvPr id="44034" name="Picture 5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71550" y="2133600"/>
            <a:ext cx="38385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5" name="Picture 6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787900" y="4005263"/>
            <a:ext cx="3432175" cy="202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b="1" smtClean="0"/>
              <a:t>Линейный график</a:t>
            </a:r>
            <a:r>
              <a:rPr lang="ru-RU" smtClean="0"/>
              <a:t> </a:t>
            </a:r>
          </a:p>
        </p:txBody>
      </p:sp>
      <p:sp>
        <p:nvSpPr>
          <p:cNvPr id="55299" name="Rectangle 3"/>
          <p:cNvSpPr>
            <a:spLocks noGrp="1"/>
          </p:cNvSpPr>
          <p:nvPr>
            <p:ph type="body" sz="half" idx="4294967295"/>
          </p:nvPr>
        </p:nvSpPr>
        <p:spPr>
          <a:xfrm>
            <a:off x="301625" y="1524000"/>
            <a:ext cx="3106738" cy="45989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600" smtClean="0"/>
              <a:t>Данный график прост в исполнении и наглядно показывает ход работы 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На графике динамическая система строительства представлена статической схемой и не может отображать происходящие в процессе строительства положение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На нем отображено положение на определенный момент (например, план)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Модель не адекватна оригиналу, форма модели вступает в противоречие с ее содержанием.</a:t>
            </a:r>
          </a:p>
        </p:txBody>
      </p:sp>
      <p:sp>
        <p:nvSpPr>
          <p:cNvPr id="55300" name="Rectangle 4"/>
          <p:cNvSpPr>
            <a:spLocks noGrp="1"/>
          </p:cNvSpPr>
          <p:nvPr>
            <p:ph type="body" sz="half" idx="4294967295"/>
          </p:nvPr>
        </p:nvSpPr>
        <p:spPr>
          <a:xfrm>
            <a:off x="3727450" y="1524000"/>
            <a:ext cx="5108575" cy="45989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600" smtClean="0"/>
              <a:t>основные недостатки линейных графиков:</a:t>
            </a:r>
          </a:p>
          <a:p>
            <a:pPr marL="622300" lvl="1" indent="-347663">
              <a:lnSpc>
                <a:spcPct val="80000"/>
              </a:lnSpc>
              <a:buFont typeface="Wingdings" pitchFamily="2" charset="2"/>
              <a:buNone/>
            </a:pPr>
            <a:r>
              <a:rPr lang="ru-RU" sz="1600" smtClean="0"/>
              <a:t>- отсутствие наглядно обозначенных взаимосвязей между отдельными операциями (работами); </a:t>
            </a:r>
          </a:p>
          <a:p>
            <a:pPr marL="622300" lvl="1" indent="-347663">
              <a:lnSpc>
                <a:spcPct val="80000"/>
              </a:lnSpc>
              <a:buFontTx/>
              <a:buChar char="-"/>
            </a:pPr>
            <a:r>
              <a:rPr lang="ru-RU" sz="1600" smtClean="0"/>
              <a:t>зависимость работ фиксируется как неизменные, в результате чего ценность графика исчезает, как только при реализации графика происходят какие-то изменения в организационно-технологических решениях;</a:t>
            </a:r>
          </a:p>
          <a:p>
            <a:pPr marL="622300" lvl="1" indent="-347663">
              <a:lnSpc>
                <a:spcPct val="80000"/>
              </a:lnSpc>
            </a:pPr>
            <a:r>
              <a:rPr lang="ru-RU" sz="1600" smtClean="0"/>
              <a:t>- из-за отсутствия времени во время реализации строительных процессов необходимую корректировку линейного графика обычно не делают, так как это работа сложная и трудоемкая, чтобы каждый раз ее осуществить при любых изменениях условий строительства;</a:t>
            </a:r>
          </a:p>
          <a:p>
            <a:pPr marL="622300" lvl="1" indent="-347663">
              <a:lnSpc>
                <a:spcPct val="80000"/>
              </a:lnSpc>
            </a:pPr>
            <a:r>
              <a:rPr lang="ru-RU" sz="1600" smtClean="0"/>
              <a:t>- сложность вариантной проработки и ограниченная возможность прогнозирования хода работ;</a:t>
            </a:r>
          </a:p>
          <a:p>
            <a:pPr marL="622300" lvl="1" indent="-347663">
              <a:lnSpc>
                <a:spcPct val="80000"/>
              </a:lnSpc>
            </a:pPr>
            <a:r>
              <a:rPr lang="ru-RU" sz="1600" smtClean="0"/>
              <a:t>- сложность применения современных математических методов и компьютеров дляя механизации расчетов параметров графиков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/>
              <a:t>Линейный график неритмичного потока 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1352550" y="20161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10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ru-RU">
              <a:cs typeface="Arial" charset="0"/>
            </a:endParaRP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352550" y="2062163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0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">
                <a:latin typeface="Times New Roman" pitchFamily="18" charset="0"/>
                <a:cs typeface="Times New Roman" pitchFamily="18" charset="0"/>
              </a:rPr>
            </a:br>
            <a:endParaRPr lang="ru-RU" sz="10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ru-RU">
              <a:cs typeface="Arial" charset="0"/>
            </a:endParaRP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1352550" y="2062163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>
              <a:cs typeface="Arial" charset="0"/>
            </a:endParaRP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1352550" y="2062163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1352550" y="2062163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1352550" y="2062163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1352550" y="2062163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1352550" y="2062163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1352550" y="2062163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1352550" y="2062163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1352550" y="2062163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34" name="Rectangle 14"/>
          <p:cNvSpPr>
            <a:spLocks noChangeArrowheads="1"/>
          </p:cNvSpPr>
          <p:nvPr/>
        </p:nvSpPr>
        <p:spPr bwMode="auto">
          <a:xfrm>
            <a:off x="1352550" y="2062163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35" name="Rectangle 15"/>
          <p:cNvSpPr>
            <a:spLocks noChangeArrowheads="1"/>
          </p:cNvSpPr>
          <p:nvPr/>
        </p:nvSpPr>
        <p:spPr bwMode="auto">
          <a:xfrm>
            <a:off x="1352550" y="2062163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36" name="Rectangle 16"/>
          <p:cNvSpPr>
            <a:spLocks noChangeArrowheads="1"/>
          </p:cNvSpPr>
          <p:nvPr/>
        </p:nvSpPr>
        <p:spPr bwMode="auto">
          <a:xfrm>
            <a:off x="1352550" y="2062163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37" name="Rectangle 17"/>
          <p:cNvSpPr>
            <a:spLocks noChangeArrowheads="1"/>
          </p:cNvSpPr>
          <p:nvPr/>
        </p:nvSpPr>
        <p:spPr bwMode="auto">
          <a:xfrm>
            <a:off x="1352550" y="2062163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38" name="Rectangle 18"/>
          <p:cNvSpPr>
            <a:spLocks noChangeArrowheads="1"/>
          </p:cNvSpPr>
          <p:nvPr/>
        </p:nvSpPr>
        <p:spPr bwMode="auto">
          <a:xfrm>
            <a:off x="1352550" y="2062163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39" name="Rectangle 19"/>
          <p:cNvSpPr>
            <a:spLocks noChangeArrowheads="1"/>
          </p:cNvSpPr>
          <p:nvPr/>
        </p:nvSpPr>
        <p:spPr bwMode="auto">
          <a:xfrm>
            <a:off x="1352550" y="2062163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40" name="Rectangle 20"/>
          <p:cNvSpPr>
            <a:spLocks noChangeArrowheads="1"/>
          </p:cNvSpPr>
          <p:nvPr/>
        </p:nvSpPr>
        <p:spPr bwMode="auto">
          <a:xfrm>
            <a:off x="1352550" y="2062163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41" name="Rectangle 21"/>
          <p:cNvSpPr>
            <a:spLocks noChangeArrowheads="1"/>
          </p:cNvSpPr>
          <p:nvPr/>
        </p:nvSpPr>
        <p:spPr bwMode="auto">
          <a:xfrm>
            <a:off x="1352550" y="2062163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1352550" y="2062163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43" name="Rectangle 23"/>
          <p:cNvSpPr>
            <a:spLocks noChangeArrowheads="1"/>
          </p:cNvSpPr>
          <p:nvPr/>
        </p:nvSpPr>
        <p:spPr bwMode="auto">
          <a:xfrm>
            <a:off x="1352550" y="2062163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44" name="Rectangle 24"/>
          <p:cNvSpPr>
            <a:spLocks noChangeArrowheads="1"/>
          </p:cNvSpPr>
          <p:nvPr/>
        </p:nvSpPr>
        <p:spPr bwMode="auto">
          <a:xfrm>
            <a:off x="1352550" y="2062163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45" name="Rectangle 25"/>
          <p:cNvSpPr>
            <a:spLocks noChangeArrowheads="1"/>
          </p:cNvSpPr>
          <p:nvPr/>
        </p:nvSpPr>
        <p:spPr bwMode="auto">
          <a:xfrm>
            <a:off x="6180138" y="4351338"/>
            <a:ext cx="2286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cs typeface="Arial" charset="0"/>
            </a:endParaRPr>
          </a:p>
        </p:txBody>
      </p:sp>
      <p:sp>
        <p:nvSpPr>
          <p:cNvPr id="56346" name="Rectangle 26"/>
          <p:cNvSpPr>
            <a:spLocks noChangeArrowheads="1"/>
          </p:cNvSpPr>
          <p:nvPr/>
        </p:nvSpPr>
        <p:spPr bwMode="auto">
          <a:xfrm>
            <a:off x="0" y="2060575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00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">
                <a:latin typeface="Times New Roman" pitchFamily="18" charset="0"/>
                <a:cs typeface="Times New Roman" pitchFamily="18" charset="0"/>
              </a:rPr>
            </a:br>
            <a:endParaRPr lang="ru-RU" sz="10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ru-RU">
              <a:cs typeface="Arial" charset="0"/>
            </a:endParaRPr>
          </a:p>
        </p:txBody>
      </p:sp>
      <p:sp>
        <p:nvSpPr>
          <p:cNvPr id="56347" name="Rectangle 27"/>
          <p:cNvSpPr>
            <a:spLocks noChangeArrowheads="1"/>
          </p:cNvSpPr>
          <p:nvPr/>
        </p:nvSpPr>
        <p:spPr bwMode="auto">
          <a:xfrm>
            <a:off x="0" y="2060575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>
              <a:cs typeface="Arial" charset="0"/>
            </a:endParaRPr>
          </a:p>
        </p:txBody>
      </p:sp>
      <p:sp>
        <p:nvSpPr>
          <p:cNvPr id="56348" name="Rectangle 28"/>
          <p:cNvSpPr>
            <a:spLocks noChangeArrowheads="1"/>
          </p:cNvSpPr>
          <p:nvPr/>
        </p:nvSpPr>
        <p:spPr bwMode="auto">
          <a:xfrm>
            <a:off x="0" y="2060575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49" name="Rectangle 29"/>
          <p:cNvSpPr>
            <a:spLocks noChangeArrowheads="1"/>
          </p:cNvSpPr>
          <p:nvPr/>
        </p:nvSpPr>
        <p:spPr bwMode="auto">
          <a:xfrm>
            <a:off x="0" y="2060575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50" name="Rectangle 30"/>
          <p:cNvSpPr>
            <a:spLocks noChangeArrowheads="1"/>
          </p:cNvSpPr>
          <p:nvPr/>
        </p:nvSpPr>
        <p:spPr bwMode="auto">
          <a:xfrm>
            <a:off x="0" y="2060575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51" name="Rectangle 31"/>
          <p:cNvSpPr>
            <a:spLocks noChangeArrowheads="1"/>
          </p:cNvSpPr>
          <p:nvPr/>
        </p:nvSpPr>
        <p:spPr bwMode="auto">
          <a:xfrm>
            <a:off x="0" y="2060575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52" name="Rectangle 32"/>
          <p:cNvSpPr>
            <a:spLocks noChangeArrowheads="1"/>
          </p:cNvSpPr>
          <p:nvPr/>
        </p:nvSpPr>
        <p:spPr bwMode="auto">
          <a:xfrm>
            <a:off x="0" y="2060575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53" name="Rectangle 33"/>
          <p:cNvSpPr>
            <a:spLocks noChangeArrowheads="1"/>
          </p:cNvSpPr>
          <p:nvPr/>
        </p:nvSpPr>
        <p:spPr bwMode="auto">
          <a:xfrm>
            <a:off x="0" y="2060575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54" name="Rectangle 34"/>
          <p:cNvSpPr>
            <a:spLocks noChangeArrowheads="1"/>
          </p:cNvSpPr>
          <p:nvPr/>
        </p:nvSpPr>
        <p:spPr bwMode="auto">
          <a:xfrm>
            <a:off x="0" y="2060575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55" name="Rectangle 35"/>
          <p:cNvSpPr>
            <a:spLocks noChangeArrowheads="1"/>
          </p:cNvSpPr>
          <p:nvPr/>
        </p:nvSpPr>
        <p:spPr bwMode="auto">
          <a:xfrm>
            <a:off x="0" y="2060575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56" name="Rectangle 36"/>
          <p:cNvSpPr>
            <a:spLocks noChangeArrowheads="1"/>
          </p:cNvSpPr>
          <p:nvPr/>
        </p:nvSpPr>
        <p:spPr bwMode="auto">
          <a:xfrm>
            <a:off x="0" y="2060575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57" name="Rectangle 37"/>
          <p:cNvSpPr>
            <a:spLocks noChangeArrowheads="1"/>
          </p:cNvSpPr>
          <p:nvPr/>
        </p:nvSpPr>
        <p:spPr bwMode="auto">
          <a:xfrm>
            <a:off x="0" y="2060575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58" name="Rectangle 38"/>
          <p:cNvSpPr>
            <a:spLocks noChangeArrowheads="1"/>
          </p:cNvSpPr>
          <p:nvPr/>
        </p:nvSpPr>
        <p:spPr bwMode="auto">
          <a:xfrm>
            <a:off x="0" y="2060575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59" name="Rectangle 39"/>
          <p:cNvSpPr>
            <a:spLocks noChangeArrowheads="1"/>
          </p:cNvSpPr>
          <p:nvPr/>
        </p:nvSpPr>
        <p:spPr bwMode="auto">
          <a:xfrm>
            <a:off x="0" y="2060575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60" name="Rectangle 40"/>
          <p:cNvSpPr>
            <a:spLocks noChangeArrowheads="1"/>
          </p:cNvSpPr>
          <p:nvPr/>
        </p:nvSpPr>
        <p:spPr bwMode="auto">
          <a:xfrm>
            <a:off x="0" y="2060575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61" name="Rectangle 41"/>
          <p:cNvSpPr>
            <a:spLocks noChangeArrowheads="1"/>
          </p:cNvSpPr>
          <p:nvPr/>
        </p:nvSpPr>
        <p:spPr bwMode="auto">
          <a:xfrm>
            <a:off x="0" y="2060575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62" name="Rectangle 42"/>
          <p:cNvSpPr>
            <a:spLocks noChangeArrowheads="1"/>
          </p:cNvSpPr>
          <p:nvPr/>
        </p:nvSpPr>
        <p:spPr bwMode="auto">
          <a:xfrm>
            <a:off x="0" y="2060575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63" name="Rectangle 43"/>
          <p:cNvSpPr>
            <a:spLocks noChangeArrowheads="1"/>
          </p:cNvSpPr>
          <p:nvPr/>
        </p:nvSpPr>
        <p:spPr bwMode="auto">
          <a:xfrm>
            <a:off x="0" y="2060575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64" name="Rectangle 44"/>
          <p:cNvSpPr>
            <a:spLocks noChangeArrowheads="1"/>
          </p:cNvSpPr>
          <p:nvPr/>
        </p:nvSpPr>
        <p:spPr bwMode="auto">
          <a:xfrm>
            <a:off x="0" y="2060575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65" name="Rectangle 45"/>
          <p:cNvSpPr>
            <a:spLocks noChangeArrowheads="1"/>
          </p:cNvSpPr>
          <p:nvPr/>
        </p:nvSpPr>
        <p:spPr bwMode="auto">
          <a:xfrm>
            <a:off x="0" y="2060575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66" name="Rectangle 46"/>
          <p:cNvSpPr>
            <a:spLocks noChangeArrowheads="1"/>
          </p:cNvSpPr>
          <p:nvPr/>
        </p:nvSpPr>
        <p:spPr bwMode="auto">
          <a:xfrm>
            <a:off x="0" y="2060575"/>
            <a:ext cx="565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6367" name="Rectangle 47"/>
          <p:cNvSpPr>
            <a:spLocks noChangeArrowheads="1"/>
          </p:cNvSpPr>
          <p:nvPr/>
        </p:nvSpPr>
        <p:spPr bwMode="auto">
          <a:xfrm>
            <a:off x="0" y="4795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>
              <a:cs typeface="Arial" charset="0"/>
            </a:endParaRPr>
          </a:p>
        </p:txBody>
      </p:sp>
      <p:pic>
        <p:nvPicPr>
          <p:cNvPr id="56368" name="Picture 48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39750" y="2060575"/>
            <a:ext cx="8064500" cy="34147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2400" smtClean="0"/>
              <a:t>Способы организации строительство</a:t>
            </a:r>
          </a:p>
        </p:txBody>
      </p:sp>
      <p:sp>
        <p:nvSpPr>
          <p:cNvPr id="14338" name="Скругленный прямоугольник 4"/>
          <p:cNvSpPr>
            <a:spLocks noChangeArrowheads="1"/>
          </p:cNvSpPr>
          <p:nvPr/>
        </p:nvSpPr>
        <p:spPr bwMode="auto">
          <a:xfrm>
            <a:off x="428625" y="2357438"/>
            <a:ext cx="2428875" cy="7858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ru-RU"/>
              <a:t>Последовательный</a:t>
            </a:r>
          </a:p>
          <a:p>
            <a:pPr algn="ctr"/>
            <a:r>
              <a:rPr lang="ru-RU"/>
              <a:t>способ</a:t>
            </a:r>
          </a:p>
        </p:txBody>
      </p:sp>
      <p:sp>
        <p:nvSpPr>
          <p:cNvPr id="14339" name="Скругленный прямоугольник 5"/>
          <p:cNvSpPr>
            <a:spLocks noChangeArrowheads="1"/>
          </p:cNvSpPr>
          <p:nvPr/>
        </p:nvSpPr>
        <p:spPr bwMode="auto">
          <a:xfrm>
            <a:off x="3357563" y="2357438"/>
            <a:ext cx="2428875" cy="7858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ru-RU"/>
              <a:t>Параллельный способ</a:t>
            </a:r>
          </a:p>
        </p:txBody>
      </p:sp>
      <p:sp>
        <p:nvSpPr>
          <p:cNvPr id="14340" name="Скругленный прямоугольник 6"/>
          <p:cNvSpPr>
            <a:spLocks noChangeArrowheads="1"/>
          </p:cNvSpPr>
          <p:nvPr/>
        </p:nvSpPr>
        <p:spPr bwMode="auto">
          <a:xfrm>
            <a:off x="6286500" y="2357438"/>
            <a:ext cx="2428875" cy="7858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ru-RU"/>
              <a:t>поточный</a:t>
            </a:r>
          </a:p>
          <a:p>
            <a:pPr algn="ctr"/>
            <a:r>
              <a:rPr lang="ru-RU"/>
              <a:t>способ</a:t>
            </a:r>
          </a:p>
        </p:txBody>
      </p:sp>
      <p:sp>
        <p:nvSpPr>
          <p:cNvPr id="14341" name="Скругленный прямоугольник 7"/>
          <p:cNvSpPr>
            <a:spLocks noChangeArrowheads="1"/>
          </p:cNvSpPr>
          <p:nvPr/>
        </p:nvSpPr>
        <p:spPr bwMode="auto">
          <a:xfrm>
            <a:off x="500063" y="3500438"/>
            <a:ext cx="2428875" cy="24288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ru-RU" b="1"/>
              <a:t>Т</a:t>
            </a:r>
            <a:r>
              <a:rPr lang="ru-RU" b="1" baseline="-25000"/>
              <a:t>посл</a:t>
            </a:r>
            <a:r>
              <a:rPr lang="ru-RU" b="1"/>
              <a:t> = Т</a:t>
            </a:r>
            <a:r>
              <a:rPr lang="ru-RU" b="1" baseline="-25000"/>
              <a:t>1</a:t>
            </a:r>
            <a:r>
              <a:rPr lang="ru-RU" b="1"/>
              <a:t> · </a:t>
            </a:r>
            <a:r>
              <a:rPr lang="en-US" b="1"/>
              <a:t>N</a:t>
            </a:r>
            <a:r>
              <a:rPr lang="ru-RU" b="1"/>
              <a:t>, </a:t>
            </a:r>
          </a:p>
          <a:p>
            <a:pPr algn="ctr"/>
            <a:endParaRPr lang="ru-RU"/>
          </a:p>
          <a:p>
            <a:r>
              <a:rPr lang="ru-RU" b="1"/>
              <a:t> Т</a:t>
            </a:r>
            <a:r>
              <a:rPr lang="ru-RU" b="1" baseline="-25000"/>
              <a:t>1</a:t>
            </a:r>
            <a:r>
              <a:rPr lang="ru-RU" b="1"/>
              <a:t> </a:t>
            </a:r>
            <a:r>
              <a:rPr lang="ru-RU"/>
              <a:t>-  продолжи-тельность строительства одного дома</a:t>
            </a:r>
          </a:p>
          <a:p>
            <a:r>
              <a:rPr lang="en-US" b="1"/>
              <a:t>N</a:t>
            </a:r>
            <a:r>
              <a:rPr lang="ru-RU" b="1" baseline="-25000"/>
              <a:t>1</a:t>
            </a:r>
            <a:r>
              <a:rPr lang="ru-RU"/>
              <a:t> – количество домов</a:t>
            </a:r>
          </a:p>
        </p:txBody>
      </p:sp>
      <p:sp>
        <p:nvSpPr>
          <p:cNvPr id="14342" name="Скругленный прямоугольник 8"/>
          <p:cNvSpPr>
            <a:spLocks noChangeArrowheads="1"/>
          </p:cNvSpPr>
          <p:nvPr/>
        </p:nvSpPr>
        <p:spPr bwMode="auto">
          <a:xfrm>
            <a:off x="3357563" y="3500438"/>
            <a:ext cx="2428875" cy="24288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ru-RU" b="1"/>
              <a:t>Т</a:t>
            </a:r>
            <a:r>
              <a:rPr lang="ru-RU" b="1" baseline="-25000"/>
              <a:t>пар</a:t>
            </a:r>
            <a:r>
              <a:rPr lang="ru-RU" b="1"/>
              <a:t> = Т</a:t>
            </a:r>
            <a:r>
              <a:rPr lang="ru-RU" b="1" baseline="-25000"/>
              <a:t>1</a:t>
            </a:r>
            <a:r>
              <a:rPr lang="ru-RU" b="1"/>
              <a:t> , </a:t>
            </a:r>
          </a:p>
          <a:p>
            <a:pPr algn="ctr"/>
            <a:endParaRPr lang="ru-RU"/>
          </a:p>
          <a:p>
            <a:r>
              <a:rPr lang="ru-RU" b="1"/>
              <a:t> Т</a:t>
            </a:r>
            <a:r>
              <a:rPr lang="ru-RU" b="1" baseline="-25000"/>
              <a:t>1</a:t>
            </a:r>
            <a:r>
              <a:rPr lang="ru-RU" b="1"/>
              <a:t> </a:t>
            </a:r>
            <a:r>
              <a:rPr lang="ru-RU"/>
              <a:t>-  продолжи-тельность строительства одного дома</a:t>
            </a:r>
          </a:p>
        </p:txBody>
      </p:sp>
      <p:sp>
        <p:nvSpPr>
          <p:cNvPr id="14343" name="Скругленный прямоугольник 9"/>
          <p:cNvSpPr>
            <a:spLocks noChangeArrowheads="1"/>
          </p:cNvSpPr>
          <p:nvPr/>
        </p:nvSpPr>
        <p:spPr bwMode="auto">
          <a:xfrm>
            <a:off x="6286500" y="3429000"/>
            <a:ext cx="2428875" cy="25003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pPr algn="ctr"/>
            <a:r>
              <a:rPr lang="ru-RU" b="1"/>
              <a:t>Т</a:t>
            </a:r>
            <a:r>
              <a:rPr lang="ru-RU" b="1" baseline="-25000"/>
              <a:t>посл</a:t>
            </a:r>
            <a:r>
              <a:rPr lang="ru-RU" b="1"/>
              <a:t>&lt;Т</a:t>
            </a:r>
            <a:r>
              <a:rPr lang="ru-RU" b="1" baseline="-25000"/>
              <a:t>пот</a:t>
            </a:r>
            <a:r>
              <a:rPr lang="ru-RU" b="1"/>
              <a:t> &lt; Т</a:t>
            </a:r>
            <a:r>
              <a:rPr lang="ru-RU" b="1" baseline="-25000"/>
              <a:t> пар</a:t>
            </a:r>
            <a:r>
              <a:rPr lang="ru-RU" b="1"/>
              <a:t>,</a:t>
            </a:r>
          </a:p>
          <a:p>
            <a:pPr algn="ctr"/>
            <a:endParaRPr lang="ru-RU" b="1"/>
          </a:p>
          <a:p>
            <a:pPr algn="ctr"/>
            <a:r>
              <a:rPr lang="ru-RU" sz="1600"/>
              <a:t>Поточный способ сохраняет преимущества последовательного и параллельного способов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/>
              <a:t>Циклограмма</a:t>
            </a:r>
          </a:p>
        </p:txBody>
      </p:sp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95288" y="2133600"/>
            <a:ext cx="8316912" cy="3527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900" smtClean="0"/>
              <a:t>Назначение и основные принципы проектирования стройгенпланов</a:t>
            </a:r>
          </a:p>
        </p:txBody>
      </p:sp>
      <p:sp>
        <p:nvSpPr>
          <p:cNvPr id="58371" name="Rectangle 3"/>
          <p:cNvSpPr>
            <a:spLocks noGrp="1"/>
          </p:cNvSpPr>
          <p:nvPr>
            <p:ph type="body" sz="half" idx="4294967295"/>
          </p:nvPr>
        </p:nvSpPr>
        <p:spPr>
          <a:xfrm>
            <a:off x="301625" y="1524000"/>
            <a:ext cx="4187825" cy="45989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600" smtClean="0"/>
              <a:t>Стройгенплан – это общий план площадки строительства, на котором, кроме существующих и строящихся зданий и сооружений предусмотренных проектом, показано расположение временных зданий, сооружений и устройств, необходимых на период строительства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Назначение стройгенплана – установить объем и состав строительного хозяйства и подготовительных работ, входящих календарный план</a:t>
            </a:r>
          </a:p>
        </p:txBody>
      </p:sp>
      <p:sp>
        <p:nvSpPr>
          <p:cNvPr id="58372" name="Rectangle 4"/>
          <p:cNvSpPr>
            <a:spLocks noGrp="1"/>
          </p:cNvSpPr>
          <p:nvPr>
            <p:ph type="body" sz="half" idx="4294967295"/>
          </p:nvPr>
        </p:nvSpPr>
        <p:spPr>
          <a:xfrm>
            <a:off x="4648200" y="1524000"/>
            <a:ext cx="4187825" cy="4598988"/>
          </a:xfrm>
        </p:spPr>
        <p:txBody>
          <a:bodyPr/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600" smtClean="0"/>
              <a:t>Основные принципы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1600" smtClean="0"/>
              <a:t>проектирования стройгенплана: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Оптимальность и экономичность решений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Исключение многоразового перебазирования объектов строительного хозяйства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Недопустимость многократных перегрузок материалов и деталей до их установки в проектное положение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Сокращение затрат на временное издания, сооружения и устройства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Размещение энергоустановок в центре тяжести потребителей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Обеспечение охраны труда, техники безопасности, противопожарной и экологической защиты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/>
              <a:t>Виды стройгенпланов</a:t>
            </a:r>
          </a:p>
        </p:txBody>
      </p:sp>
      <p:grpSp>
        <p:nvGrpSpPr>
          <p:cNvPr id="2" name="Organization Chart 3"/>
          <p:cNvGrpSpPr>
            <a:grpSpLocks/>
          </p:cNvGrpSpPr>
          <p:nvPr/>
        </p:nvGrpSpPr>
        <p:grpSpPr bwMode="auto">
          <a:xfrm>
            <a:off x="312738" y="1552575"/>
            <a:ext cx="8513762" cy="4532313"/>
            <a:chOff x="279" y="1019"/>
            <a:chExt cx="2880" cy="720"/>
          </a:xfrm>
        </p:grpSpPr>
        <p:cxnSp>
          <p:nvCxnSpPr>
            <p:cNvPr id="59397" name="_s59397"/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2151" y="875"/>
              <a:ext cx="144" cy="1008"/>
            </a:xfrm>
            <a:prstGeom prst="bentConnector3">
              <a:avLst>
                <a:gd name="adj1" fmla="val 1261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398" name="_s59398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1648" y="1378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399" name="_s59399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143" y="875"/>
              <a:ext cx="144" cy="1008"/>
            </a:xfrm>
            <a:prstGeom prst="bentConnector3">
              <a:avLst>
                <a:gd name="adj1" fmla="val 1261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59400"/>
            <p:cNvSpPr>
              <a:spLocks noChangeArrowheads="1"/>
            </p:cNvSpPr>
            <p:nvPr/>
          </p:nvSpPr>
          <p:spPr bwMode="auto">
            <a:xfrm>
              <a:off x="1287" y="1019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Стройгенпланы</a:t>
              </a:r>
            </a:p>
          </p:txBody>
        </p:sp>
        <p:sp>
          <p:nvSpPr>
            <p:cNvPr id="4" name="_s59401"/>
            <p:cNvSpPr>
              <a:spLocks noChangeArrowheads="1"/>
            </p:cNvSpPr>
            <p:nvPr/>
          </p:nvSpPr>
          <p:spPr bwMode="auto">
            <a:xfrm>
              <a:off x="279" y="145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Ситуационные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(1 : 10000)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Карьеры, ж.д. станции, предприятия и т.д.</a:t>
              </a:r>
            </a:p>
          </p:txBody>
        </p:sp>
        <p:sp>
          <p:nvSpPr>
            <p:cNvPr id="5" name="_s59402"/>
            <p:cNvSpPr>
              <a:spLocks noChangeArrowheads="1"/>
            </p:cNvSpPr>
            <p:nvPr/>
          </p:nvSpPr>
          <p:spPr bwMode="auto">
            <a:xfrm>
              <a:off x="1287" y="145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Общеплощадоч-ные (от 1 : 1000 до 1 : 10000)</a:t>
              </a:r>
            </a:p>
          </p:txBody>
        </p:sp>
        <p:sp>
          <p:nvSpPr>
            <p:cNvPr id="6" name="_s59403"/>
            <p:cNvSpPr>
              <a:spLocks noChangeArrowheads="1"/>
            </p:cNvSpPr>
            <p:nvPr/>
          </p:nvSpPr>
          <p:spPr bwMode="auto">
            <a:xfrm>
              <a:off x="2295" y="145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Объектные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(от 1 : 100 до 1 : 1000)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1 объект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ru-RU" sz="2900" smtClean="0"/>
              <a:t>Методика проектирования стройгенпланов</a:t>
            </a:r>
          </a:p>
        </p:txBody>
      </p:sp>
      <p:sp>
        <p:nvSpPr>
          <p:cNvPr id="61443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557338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smtClean="0"/>
              <a:t>Находятся контуры подлежащих сносу и строительству зданий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Наносятся постоянные инженерные сети, подлежащие строительству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Устанавливаются пути движения монтажных механизмов и располагаются механизированные установки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Проектируются места расположения складов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Устанавливаются места расположения производственных предприятий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Проектируется места расположения электроустановок</a:t>
            </a:r>
          </a:p>
          <a:p>
            <a:pPr>
              <a:lnSpc>
                <a:spcPct val="90000"/>
              </a:lnSpc>
            </a:pPr>
            <a:r>
              <a:rPr lang="ru-RU" sz="2000" smtClean="0"/>
              <a:t>Размещаются временные административно-хозяйственные и бытовые сооружения, временные дороги и сети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/>
              <a:t>Стройгенплан</a:t>
            </a:r>
          </a:p>
        </p:txBody>
      </p:sp>
      <p:pic>
        <p:nvPicPr>
          <p:cNvPr id="60419" name="Picture 3" descr="004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42988" y="1268413"/>
            <a:ext cx="7038975" cy="4264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00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-44450" y="-192088"/>
            <a:ext cx="9234488" cy="7242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2900" smtClean="0"/>
              <a:t>Поточные методы организации строительного производства 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Поточно-операционный метод применяется при организации труда в звеньях (рабочие операции)</a:t>
            </a:r>
          </a:p>
          <a:p>
            <a:pPr eaLnBrk="1" hangingPunct="1"/>
            <a:r>
              <a:rPr lang="ru-RU" smtClean="0"/>
              <a:t>Поточно-расчлененный метод применяется при организации труда в бригадах (выполнение работ)</a:t>
            </a:r>
          </a:p>
          <a:p>
            <a:pPr eaLnBrk="1" hangingPunct="1"/>
            <a:r>
              <a:rPr lang="ru-RU" smtClean="0"/>
              <a:t>Поточно-комплексный метод применяется при организации труда в комплексных строительных  бригадах (сложные СМР)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Сущность поточного метода строительства</a:t>
            </a:r>
          </a:p>
        </p:txBody>
      </p:sp>
      <p:sp>
        <p:nvSpPr>
          <p:cNvPr id="17410" name="Скругленный прямоугольник 2"/>
          <p:cNvSpPr>
            <a:spLocks noChangeArrowheads="1"/>
          </p:cNvSpPr>
          <p:nvPr/>
        </p:nvSpPr>
        <p:spPr bwMode="auto">
          <a:xfrm>
            <a:off x="1143000" y="2143125"/>
            <a:ext cx="6858000" cy="25003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r>
              <a:rPr lang="ru-RU"/>
              <a:t>Сущность поточного метода строительства состоит в обеспечении последовательного перехода бригадой рабочих и строительной техники с объекта на объект с захватки на захватку, в обеспечении их деятельной непрерывной работы, а также в сохранении ритмичности строительного производства, обеспечивающей ритмичный выпуск строительной продукции</a:t>
            </a:r>
          </a:p>
        </p:txBody>
      </p:sp>
      <p:sp>
        <p:nvSpPr>
          <p:cNvPr id="17411" name="Скругленный прямоугольник 3"/>
          <p:cNvSpPr>
            <a:spLocks noChangeArrowheads="1"/>
          </p:cNvSpPr>
          <p:nvPr/>
        </p:nvSpPr>
        <p:spPr bwMode="auto">
          <a:xfrm>
            <a:off x="928688" y="5000625"/>
            <a:ext cx="7358062" cy="10001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r>
              <a:rPr lang="ru-RU"/>
              <a:t>При поточной организации строительства однородные работы выполняются последовательно, а разнородные процессы выполняют параллельно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Особенности строительных потоков</a:t>
            </a:r>
          </a:p>
        </p:txBody>
      </p:sp>
      <p:sp>
        <p:nvSpPr>
          <p:cNvPr id="18434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ru-RU" sz="1800" smtClean="0"/>
              <a:t>Бригады передвигаются от одной захватки к другой, с одного объекта к другому (поток людей и поток строительной техники)</a:t>
            </a:r>
          </a:p>
          <a:p>
            <a:pPr eaLnBrk="1" hangingPunct="1"/>
            <a:r>
              <a:rPr lang="ru-RU" sz="1800" smtClean="0"/>
              <a:t>В строительном потоке участвуют не только рабочие общестроительных организаций, но и рабочие субподрядных специализированных организаций</a:t>
            </a:r>
          </a:p>
          <a:p>
            <a:pPr eaLnBrk="1" hangingPunct="1"/>
            <a:r>
              <a:rPr lang="ru-RU" sz="1800" smtClean="0"/>
              <a:t>До начало работы потоков должны быть закончены подготовительные работы</a:t>
            </a:r>
          </a:p>
          <a:p>
            <a:pPr eaLnBrk="1" hangingPunct="1"/>
            <a:r>
              <a:rPr lang="ru-RU" sz="1800" smtClean="0"/>
              <a:t>Уровень организации материально-технического снабжения значительно влияют на организации строительных потоков</a:t>
            </a:r>
          </a:p>
          <a:p>
            <a:pPr eaLnBrk="1" hangingPunct="1"/>
            <a:r>
              <a:rPr lang="ru-RU" sz="1800" smtClean="0"/>
              <a:t>Стабильность функционирования строительных работ зависит от природно-климатических условий, от состояния экономики государства, спроса и т.д.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Общие принципы поточной организации строительства</a:t>
            </a:r>
          </a:p>
        </p:txBody>
      </p:sp>
      <p:sp>
        <p:nvSpPr>
          <p:cNvPr id="19458" name="Содержимое 4"/>
          <p:cNvSpPr>
            <a:spLocks noGrp="1"/>
          </p:cNvSpPr>
          <p:nvPr>
            <p:ph idx="4294967295"/>
          </p:nvPr>
        </p:nvSpPr>
        <p:spPr>
          <a:xfrm>
            <a:off x="714375" y="1714500"/>
            <a:ext cx="7696200" cy="4038600"/>
          </a:xfrm>
        </p:spPr>
        <p:txBody>
          <a:bodyPr/>
          <a:lstStyle/>
          <a:p>
            <a:pPr eaLnBrk="1" hangingPunct="1"/>
            <a:r>
              <a:rPr lang="ru-RU" sz="1600" smtClean="0"/>
              <a:t>Анализ строящихся объектов и формирование из них групп однотипных объектов</a:t>
            </a:r>
          </a:p>
          <a:p>
            <a:pPr eaLnBrk="1" hangingPunct="1"/>
            <a:r>
              <a:rPr lang="ru-RU" sz="1600" smtClean="0"/>
              <a:t>Определение последовательности возведения объектов в каждой группе</a:t>
            </a:r>
          </a:p>
          <a:p>
            <a:pPr eaLnBrk="1" hangingPunct="1"/>
            <a:r>
              <a:rPr lang="ru-RU" sz="1600" smtClean="0"/>
              <a:t>Расчленение на составляющие строительно-монтажные процессы желательно равные или кратные по продолжительности</a:t>
            </a:r>
          </a:p>
          <a:p>
            <a:pPr eaLnBrk="1" hangingPunct="1"/>
            <a:r>
              <a:rPr lang="ru-RU" sz="1600" smtClean="0"/>
              <a:t>Разбивка зданий и сооружений  на захватки (виды бригад,  устойчивость и пространственных жесткость конструкций в пределах захватки)</a:t>
            </a:r>
          </a:p>
          <a:p>
            <a:pPr eaLnBrk="1" hangingPunct="1"/>
            <a:r>
              <a:rPr lang="ru-RU" sz="1600" smtClean="0"/>
              <a:t>Установление технологической последовательности выполнения строительно-монтажных процессов, в т.ч. параллельно выполняемых</a:t>
            </a:r>
          </a:p>
          <a:p>
            <a:pPr eaLnBrk="1" hangingPunct="1"/>
            <a:r>
              <a:rPr lang="ru-RU" sz="1600" smtClean="0"/>
              <a:t>Закрепление каждого процесса за бригадой рабочих</a:t>
            </a:r>
          </a:p>
          <a:p>
            <a:pPr eaLnBrk="1" hangingPunct="1"/>
            <a:r>
              <a:rPr lang="ru-RU" sz="1600" smtClean="0"/>
              <a:t>Определение параметров строительных потоков и проектирование поточного строительства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Разновидности строительных потоков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301625" y="1524000"/>
          <a:ext cx="8534400" cy="2834640"/>
        </p:xfrm>
        <a:graphic>
          <a:graphicData uri="http://schemas.openxmlformats.org/drawingml/2006/table">
            <a:tbl>
              <a:tblPr/>
              <a:tblGrid>
                <a:gridCol w="1847850"/>
                <a:gridCol w="1901825"/>
                <a:gridCol w="47847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Признак классификации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Наименование  потока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Особенности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По структуре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частный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Это последовательное и непрерывное выполнение простого строительного процесса на ряде захваток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Специализированный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Это совокупность взаимоувязанных между собой частных потоков (готовые части зданий и сооружений, либо законченные виды комплексных строительных процессов)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объектный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Это совокупность взаимоувязанных между собой специализированных потоков (готовое задание или сооружение)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комплексный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это совокупность взаимоувязанных между собой объектных потоков  (комплекс зданий)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Разновидности строительных потоков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="" xmlns:p14="http://schemas.microsoft.com/office/powerpoint/2010/main" val="4064802225"/>
              </p:ext>
            </p:extLst>
          </p:nvPr>
        </p:nvGraphicFramePr>
        <p:xfrm>
          <a:off x="301625" y="1524000"/>
          <a:ext cx="8534400" cy="3754755"/>
        </p:xfrm>
        <a:graphic>
          <a:graphicData uri="http://schemas.openxmlformats.org/drawingml/2006/table">
            <a:tbl>
              <a:tblPr/>
              <a:tblGrid>
                <a:gridCol w="1847850"/>
                <a:gridCol w="1901825"/>
                <a:gridCol w="47847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Признак классификации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Наименование  потока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Особенности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По характеру ритмичности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равноритмичные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Продолжительность работы  всех бригад на  всех захватках одинакова.  Выпуск продукции  происходит через равные промежутки времени.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кратно-ритмичные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ah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Ритми одного потока кратен ритму другого, поэтому возможно привлечь на более продолжительный поток две, три или несколько бригад в соответствии с кратностью ритма соседних процессов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неритмичные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 продолжительность работы некоторых или всех бригад на захватках может быть различной, выпуск продукции может происходит через неравные промежутки . Два вида потока: с однородным изменением ритма и с неоднородным изменением ритма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</a:tr>
              <a:tr h="3714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По продолжи-тельности функциони-рования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кратковременные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Обычно создается при строительстве небольшого объекта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6F6"/>
                    </a:solidFill>
                  </a:tcPr>
                </a:tc>
              </a:tr>
              <a:tr h="371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долговременные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Более 2-3 лет. Наиболее эффективны, особенно долговременные непрерывные потоки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EDE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481</TotalTime>
  <Words>1935</Words>
  <Application>Microsoft Office PowerPoint</Application>
  <PresentationFormat>Экран (4:3)</PresentationFormat>
  <Paragraphs>331</Paragraphs>
  <Slides>36</Slides>
  <Notes>7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Официальная</vt:lpstr>
      <vt:lpstr>Организация работ основного периода строительства </vt:lpstr>
      <vt:lpstr>Задачи лекции</vt:lpstr>
      <vt:lpstr>Способы организации строительство</vt:lpstr>
      <vt:lpstr>Поточные методы организации строительного производства </vt:lpstr>
      <vt:lpstr>Сущность поточного метода строительства</vt:lpstr>
      <vt:lpstr>Особенности строительных потоков</vt:lpstr>
      <vt:lpstr>Общие принципы поточной организации строительства</vt:lpstr>
      <vt:lpstr>Разновидности строительных потоков</vt:lpstr>
      <vt:lpstr>Разновидности строительных потоков</vt:lpstr>
      <vt:lpstr>Параметры строительных потоков</vt:lpstr>
      <vt:lpstr>Пространственно параметры</vt:lpstr>
      <vt:lpstr>Технологические параметры потока</vt:lpstr>
      <vt:lpstr>Временные параметры</vt:lpstr>
      <vt:lpstr>Расчет равноритмичного потока</vt:lpstr>
      <vt:lpstr>Циклограмма ритмичного потока при наличии технологических и организационных перерывов</vt:lpstr>
      <vt:lpstr>Оценка равномерности потока</vt:lpstr>
      <vt:lpstr>Кратноритмичные потоки</vt:lpstr>
      <vt:lpstr>Особенности неритмичных потоков</vt:lpstr>
      <vt:lpstr>Графический способ расчета неритмичных потоков</vt:lpstr>
      <vt:lpstr>Аналитический способ расчета неритмичных потоков</vt:lpstr>
      <vt:lpstr>Матричный способ расчета неритмичных потоков</vt:lpstr>
      <vt:lpstr>Сетевой график</vt:lpstr>
      <vt:lpstr>Событие</vt:lpstr>
      <vt:lpstr>Работа</vt:lpstr>
      <vt:lpstr>Путь</vt:lpstr>
      <vt:lpstr>Правила построения сетевого графика</vt:lpstr>
      <vt:lpstr>Изображение работ в сетевом графике</vt:lpstr>
      <vt:lpstr>Линейный график </vt:lpstr>
      <vt:lpstr>Линейный график неритмичного потока </vt:lpstr>
      <vt:lpstr>Циклограмма</vt:lpstr>
      <vt:lpstr>Назначение и основные принципы проектирования стройгенпланов</vt:lpstr>
      <vt:lpstr>Виды стройгенпланов</vt:lpstr>
      <vt:lpstr>Методика проектирования стройгенпланов</vt:lpstr>
      <vt:lpstr>Стройгенплан</vt:lpstr>
      <vt:lpstr>Слайд 35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науки об организации строительства. Принципы организации строительства.</dc:title>
  <dc:creator>Samsung</dc:creator>
  <cp:lastModifiedBy>Samsung</cp:lastModifiedBy>
  <cp:revision>45</cp:revision>
  <dcterms:created xsi:type="dcterms:W3CDTF">2014-01-13T11:10:54Z</dcterms:created>
  <dcterms:modified xsi:type="dcterms:W3CDTF">2018-08-17T12:52:25Z</dcterms:modified>
</cp:coreProperties>
</file>