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63" r:id="rId6"/>
    <p:sldId id="260" r:id="rId7"/>
    <p:sldId id="262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D92"/>
    <a:srgbClr val="EAE24C"/>
    <a:srgbClr val="C4BC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880" autoAdjust="0"/>
    <p:restoredTop sz="94660"/>
  </p:normalViewPr>
  <p:slideViewPr>
    <p:cSldViewPr>
      <p:cViewPr varScale="1">
        <p:scale>
          <a:sx n="84" d="100"/>
          <a:sy n="84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8072494" cy="38576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/>
              <a:t>МДК 01.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429132"/>
            <a:ext cx="7929618" cy="1752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Лекция 1 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Тема: </a:t>
            </a:r>
            <a:r>
              <a:rPr lang="ru-RU" sz="3200" dirty="0" smtClean="0"/>
              <a:t>Износостойкость резиновых смесей</a:t>
            </a:r>
          </a:p>
          <a:p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785794"/>
            <a:ext cx="3929090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Поверхность трения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1304066" y="2357430"/>
            <a:ext cx="6268330" cy="3000376"/>
            <a:chOff x="571472" y="2357430"/>
            <a:chExt cx="6268330" cy="3000376"/>
          </a:xfrm>
        </p:grpSpPr>
        <p:pic>
          <p:nvPicPr>
            <p:cNvPr id="13314" name="Picture 2" descr="http://konspekta.net/studopediaorg/baza2/54949906142.files/image029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472" y="2357430"/>
              <a:ext cx="4648200" cy="3000376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>
              <a:off x="5142274" y="2643182"/>
              <a:ext cx="1572866" cy="369332"/>
            </a:xfrm>
            <a:prstGeom prst="rect">
              <a:avLst/>
            </a:prstGeom>
            <a:solidFill>
              <a:srgbClr val="C4BC1E"/>
            </a:solidFill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Фактическая</a:t>
              </a:r>
              <a:endParaRPr lang="ru-RU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43504" y="4214818"/>
              <a:ext cx="1350050" cy="369332"/>
            </a:xfrm>
            <a:prstGeom prst="rect">
              <a:avLst/>
            </a:prstGeom>
            <a:solidFill>
              <a:srgbClr val="C4BC1E"/>
            </a:solidFill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Контурная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43504" y="4774180"/>
              <a:ext cx="1696298" cy="369332"/>
            </a:xfrm>
            <a:prstGeom prst="rect">
              <a:avLst/>
            </a:prstGeom>
            <a:solidFill>
              <a:srgbClr val="C4BC1E"/>
            </a:solidFill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Номинальная</a:t>
              </a:r>
              <a:endParaRPr lang="ru-RU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Виды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фрикционных связей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4" name="AutoShape 8" descr="Картинки по запросу процесс вулканизац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142976" y="2857496"/>
            <a:ext cx="63579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упругое деформирование поверхностей;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3214686"/>
            <a:ext cx="55721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/>
                <a:ea typeface="Times New Roman"/>
              </a:rPr>
              <a:t>2) пластическое оттеснение материала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3558605"/>
            <a:ext cx="65008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/>
                <a:ea typeface="Times New Roman"/>
              </a:rPr>
              <a:t>3) </a:t>
            </a:r>
            <a:r>
              <a:rPr lang="ru-RU" sz="1600" dirty="0" err="1" smtClean="0">
                <a:latin typeface="Times New Roman"/>
                <a:ea typeface="Times New Roman"/>
              </a:rPr>
              <a:t>микрорезание</a:t>
            </a:r>
            <a:r>
              <a:rPr lang="ru-RU" sz="1600" dirty="0" smtClean="0">
                <a:latin typeface="Times New Roman"/>
                <a:ea typeface="Times New Roman"/>
              </a:rPr>
              <a:t> или срез внедрившейся </a:t>
            </a:r>
            <a:r>
              <a:rPr lang="ru-RU" sz="1600" dirty="0" err="1" smtClean="0">
                <a:latin typeface="Times New Roman"/>
                <a:ea typeface="Times New Roman"/>
              </a:rPr>
              <a:t>микроперовности</a:t>
            </a:r>
            <a:r>
              <a:rPr lang="ru-RU" sz="1600" dirty="0" smtClean="0">
                <a:latin typeface="Times New Roman"/>
                <a:ea typeface="Times New Roman"/>
              </a:rPr>
              <a:t>, если она недостаточно прочна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4071942"/>
            <a:ext cx="6858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/>
                <a:ea typeface="Times New Roman"/>
              </a:rPr>
              <a:t>4) схватывание пленок, покрывающих поверхности, и их разрушение (</a:t>
            </a:r>
            <a:r>
              <a:rPr lang="ru-RU" sz="1600" dirty="0" err="1" smtClean="0">
                <a:latin typeface="Times New Roman"/>
                <a:ea typeface="Times New Roman"/>
              </a:rPr>
              <a:t>адгезионный</a:t>
            </a:r>
            <a:r>
              <a:rPr lang="ru-RU" sz="1600" dirty="0" smtClean="0">
                <a:latin typeface="Times New Roman"/>
                <a:ea typeface="Times New Roman"/>
              </a:rPr>
              <a:t> отрыв)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71604" y="4701613"/>
            <a:ext cx="7072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/>
                <a:ea typeface="Times New Roman"/>
              </a:rPr>
              <a:t>5) схватывание поверхностей, сопровождающееся глубинным вырыванием (</a:t>
            </a:r>
            <a:r>
              <a:rPr lang="ru-RU" sz="1600" dirty="0" err="1" smtClean="0">
                <a:latin typeface="Times New Roman"/>
                <a:ea typeface="Times New Roman"/>
              </a:rPr>
              <a:t>когезионный</a:t>
            </a:r>
            <a:r>
              <a:rPr lang="ru-RU" sz="1600" dirty="0" smtClean="0">
                <a:latin typeface="Times New Roman"/>
                <a:ea typeface="Times New Roman"/>
              </a:rPr>
              <a:t> отрыв)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1955061"/>
            <a:ext cx="778674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В зависимости от относительной глубины внедрения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микронсровностей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поверхностей трения и соотношения между силами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когезии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и адгезии на пятнах фактического контакта могут иметь место следующие виды фрикционных связей:</a:t>
            </a:r>
            <a:endParaRPr lang="ru-RU" sz="1600" dirty="0"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85794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Основные виды износа материала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1785926"/>
            <a:ext cx="71438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Износ (истирание) - процесс разрушения материалов в месте взаимного контакта, а интенсивность износа - это уменьшение массы или объема резины в единицу времени.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3143248"/>
            <a:ext cx="1348446" cy="369332"/>
          </a:xfrm>
          <a:prstGeom prst="rect">
            <a:avLst/>
          </a:prstGeom>
          <a:solidFill>
            <a:srgbClr val="EAE24C"/>
          </a:solidFill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абразивный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1274" y="3143248"/>
            <a:ext cx="1453668" cy="369332"/>
          </a:xfrm>
          <a:prstGeom prst="rect">
            <a:avLst/>
          </a:prstGeom>
          <a:solidFill>
            <a:srgbClr val="EAE24C"/>
          </a:solidFill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усталостный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43636" y="3143248"/>
            <a:ext cx="2615139" cy="369332"/>
          </a:xfrm>
          <a:prstGeom prst="rect">
            <a:avLst/>
          </a:prstGeom>
          <a:solidFill>
            <a:srgbClr val="EAE24C"/>
          </a:solidFill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посредством скатывания</a:t>
            </a:r>
            <a:endParaRPr lang="ru-RU" dirty="0"/>
          </a:p>
        </p:txBody>
      </p:sp>
      <p:pic>
        <p:nvPicPr>
          <p:cNvPr id="3" name="Picture 2" descr="http://baza-referat.ru/dopb121138.z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929066"/>
            <a:ext cx="2571768" cy="1785950"/>
          </a:xfrm>
          <a:prstGeom prst="rect">
            <a:avLst/>
          </a:prstGeom>
          <a:noFill/>
        </p:spPr>
      </p:pic>
      <p:pic>
        <p:nvPicPr>
          <p:cNvPr id="5122" name="Picture 2" descr="http://t2.gstatic.com/images?q=tbn:ANd9GcT17tBbZKfBsZ-jy-KVuDeUI1VVfBUvNjClkbwFB1QdIQw9758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777031"/>
            <a:ext cx="2286016" cy="937853"/>
          </a:xfrm>
          <a:prstGeom prst="rect">
            <a:avLst/>
          </a:prstGeom>
          <a:noFill/>
        </p:spPr>
      </p:pic>
      <p:pic>
        <p:nvPicPr>
          <p:cNvPr id="5124" name="Picture 4" descr="http://metallicheckiy-portal.ru/imgart/st248/st248-0164-1.jpg"/>
          <p:cNvPicPr>
            <a:picLocks noChangeAspect="1" noChangeArrowheads="1"/>
          </p:cNvPicPr>
          <p:nvPr/>
        </p:nvPicPr>
        <p:blipFill>
          <a:blip r:embed="rId5" cstate="print"/>
          <a:srcRect l="2703" r="5405" b="13793"/>
          <a:stretch>
            <a:fillRect/>
          </a:stretch>
        </p:blipFill>
        <p:spPr bwMode="auto">
          <a:xfrm>
            <a:off x="3286116" y="4714884"/>
            <a:ext cx="2428892" cy="1785950"/>
          </a:xfrm>
          <a:prstGeom prst="rect">
            <a:avLst/>
          </a:prstGeom>
          <a:noFill/>
        </p:spPr>
      </p:pic>
      <p:pic>
        <p:nvPicPr>
          <p:cNvPr id="5126" name="Picture 6" descr="Картинки по запросу ластик для карандаша"/>
          <p:cNvPicPr>
            <a:picLocks noChangeAspect="1" noChangeArrowheads="1"/>
          </p:cNvPicPr>
          <p:nvPr/>
        </p:nvPicPr>
        <p:blipFill>
          <a:blip r:embed="rId6"/>
          <a:srcRect l="20737" t="19397" b="9482"/>
          <a:stretch>
            <a:fillRect/>
          </a:stretch>
        </p:blipFill>
        <p:spPr bwMode="auto">
          <a:xfrm>
            <a:off x="6429388" y="4143379"/>
            <a:ext cx="2010639" cy="192882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85794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Метод оценки износостойкости  резиновых материалов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86" name="Picture 2" descr="http://mtvpo.vstu.by/images/stories/articles/art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000240"/>
            <a:ext cx="4417036" cy="17859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00760" y="2357430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Метод </a:t>
            </a:r>
            <a:r>
              <a:rPr lang="ru-RU" dirty="0" err="1" smtClean="0"/>
              <a:t>Грассели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43636" y="2857496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ГОСТ 429-47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28596" y="4000504"/>
          <a:ext cx="8358246" cy="2584525"/>
        </p:xfrm>
        <a:graphic>
          <a:graphicData uri="http://schemas.openxmlformats.org/drawingml/2006/table">
            <a:tbl>
              <a:tblPr/>
              <a:tblGrid>
                <a:gridCol w="4178686"/>
                <a:gridCol w="4179560"/>
              </a:tblGrid>
              <a:tr h="841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Положение вектора нагрузки но отношению к плоскости расположения	векторов линейных скоростей основного движения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Относительное движение образца и контр-тела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91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Параллельное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Вращательное, поступательное, возвратно- вращательное, возвратно - поступательное, по .свежему следу (винт), сложное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020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Перпендикулярное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Вращательное, поступательное, возвратно - вращательное. возвратно поступательное, по свежему- следу (спираль), сложное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85794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Влияние технического углерода на износостойкость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3786190"/>
          <a:ext cx="8572560" cy="2571770"/>
        </p:xfrm>
        <a:graphic>
          <a:graphicData uri="http://schemas.openxmlformats.org/drawingml/2006/table">
            <a:tbl>
              <a:tblPr/>
              <a:tblGrid>
                <a:gridCol w="2722442"/>
                <a:gridCol w="2925059"/>
                <a:gridCol w="2925059"/>
              </a:tblGrid>
              <a:tr h="3484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Каучук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Усталостная выносливость 10</a:t>
                      </a:r>
                      <a:r>
                        <a:rPr lang="ru-RU" sz="18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циклов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Сжатие от 75 до 0%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Растяжение от 50 до 125%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8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8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СКС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8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Маслонаполненные СКС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5,8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6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Маслонаполненные</a:t>
                      </a:r>
                      <a:r>
                        <a:rPr lang="ru-RU" sz="1800" spc="-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скс+скд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11,3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2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СКЭПТ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23,6 «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42976" y="2071678"/>
          <a:ext cx="6715172" cy="1428760"/>
        </p:xfrm>
        <a:graphic>
          <a:graphicData uri="http://schemas.openxmlformats.org/drawingml/2006/table">
            <a:tbl>
              <a:tblPr/>
              <a:tblGrid>
                <a:gridCol w="1827642"/>
                <a:gridCol w="1866453"/>
                <a:gridCol w="1436004"/>
                <a:gridCol w="1585073"/>
              </a:tblGrid>
              <a:tr h="28575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Требования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Твердость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Прочность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Сопротивление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раздиру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Погода и озоностойкость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СКУ&gt;СКД&gt;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СКИ&gt;НК&gt;СКС&gt;ХК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СКУ&gt;СКИ&gt;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НК&gt;СКС&gt;ХК&gt;СКД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СКУ&gt;СКИ&gt;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НК</a:t>
                      </a:r>
                      <a:r>
                        <a:rPr lang="en-US" sz="1600" spc="-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ru-RU" sz="1600" spc="-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ХК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СКУ&gt;СКЭПТ&gt;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СКФ&gt;АК&gt;ХК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785794"/>
            <a:ext cx="628654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Свойства резиновых изделий на основе различных каучуков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3" y="2529399"/>
          <a:ext cx="4500593" cy="2471237"/>
        </p:xfrm>
        <a:graphic>
          <a:graphicData uri="http://schemas.openxmlformats.org/drawingml/2006/table">
            <a:tbl>
              <a:tblPr/>
              <a:tblGrid>
                <a:gridCol w="500066"/>
                <a:gridCol w="428628"/>
                <a:gridCol w="571504"/>
                <a:gridCol w="480134"/>
                <a:gridCol w="513200"/>
                <a:gridCol w="578302"/>
                <a:gridCol w="428628"/>
                <a:gridCol w="459609"/>
                <a:gridCol w="540522"/>
              </a:tblGrid>
              <a:tr h="60538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Резины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Σ</a:t>
                      </a:r>
                      <a:r>
                        <a:rPr lang="en-US" sz="12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200%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МПа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Сопротивление раздиру кН/м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Характеристическая энергия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раздира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кДж/м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5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Исход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После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растяжения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Исход.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После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растяжения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Исход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После растяжения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вдоль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поперек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вдоль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поперек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2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2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CKC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2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00628" y="2857496"/>
          <a:ext cx="3737003" cy="2139138"/>
        </p:xfrm>
        <a:graphic>
          <a:graphicData uri="http://schemas.openxmlformats.org/drawingml/2006/table">
            <a:tbl>
              <a:tblPr/>
              <a:tblGrid>
                <a:gridCol w="1326264"/>
                <a:gridCol w="923666"/>
                <a:gridCol w="1487073"/>
              </a:tblGrid>
              <a:tr h="1460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Каучук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Заполненный вулканизат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87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20°С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100°С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НК, СКИ-3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40- 60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45 - 70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44-58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44 - 62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СКС-ЗОАРКМ-15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1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СКИ-З+СКД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42-48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54-60 |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5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СКС-30 АРКМ—15+СКД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44-58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48-55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6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XIC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32-40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51-58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скэпт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40-54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45 - 64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628" y="5140123"/>
            <a:ext cx="3929090" cy="646331"/>
          </a:xfrm>
          <a:prstGeom prst="rect">
            <a:avLst/>
          </a:prstGeom>
          <a:solidFill>
            <a:srgbClr val="F2ED92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Эластичность по отскоку резни на основе различных каучуков </a:t>
            </a:r>
            <a:r>
              <a:rPr lang="ru-RU" i="1" dirty="0" smtClean="0"/>
              <a:t>(</a:t>
            </a:r>
            <a:r>
              <a:rPr lang="ru-RU" i="1" dirty="0" err="1" smtClean="0"/>
              <a:t>в_%</a:t>
            </a:r>
            <a:r>
              <a:rPr lang="ru-RU" i="1" dirty="0" smtClean="0"/>
              <a:t>)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76" y="5140123"/>
            <a:ext cx="4572000" cy="646331"/>
          </a:xfrm>
          <a:prstGeom prst="rect">
            <a:avLst/>
          </a:prstGeom>
          <a:solidFill>
            <a:srgbClr val="F2ED9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Изменение свойств резин после многократного растяжения на 450%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060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+mn-lt"/>
              </a:rPr>
              <a:t>Влияние техуглерода на </a:t>
            </a:r>
            <a:r>
              <a:rPr lang="ru-RU" sz="2800" dirty="0" smtClean="0">
                <a:latin typeface="+mn-lt"/>
                <a:ea typeface="Times New Roman"/>
                <a:cs typeface="Times New Roman"/>
              </a:rPr>
              <a:t>Механические свойства резин на основе каучука </a:t>
            </a:r>
            <a:r>
              <a:rPr lang="ru-RU" sz="2800" dirty="0" err="1" smtClean="0">
                <a:latin typeface="+mn-lt"/>
                <a:ea typeface="Times New Roman"/>
                <a:cs typeface="Times New Roman"/>
              </a:rPr>
              <a:t>БСК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214414" cy="106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1643050"/>
          <a:ext cx="8429683" cy="5104814"/>
        </p:xfrm>
        <a:graphic>
          <a:graphicData uri="http://schemas.openxmlformats.org/drawingml/2006/table">
            <a:tbl>
              <a:tblPr/>
              <a:tblGrid>
                <a:gridCol w="936509"/>
                <a:gridCol w="728070"/>
                <a:gridCol w="936509"/>
                <a:gridCol w="1039995"/>
                <a:gridCol w="1029720"/>
                <a:gridCol w="1039995"/>
                <a:gridCol w="442567"/>
                <a:gridCol w="937242"/>
                <a:gridCol w="35596"/>
                <a:gridCol w="651740"/>
                <a:gridCol w="651740"/>
              </a:tblGrid>
              <a:tr h="3434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Сажа(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техуглсрод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Удельная поверх­ность, м2/г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Механические свойства резин на основе каучука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БСК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Относительная износостойкость,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0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Условное нап­ряжение при удлинении 300%, МПа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Сопротивлениеразрыву,МПа'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Относитель нос удлинение при разрыве.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Истираемость, см/кВт-ч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скс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6029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Канальная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2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SAF(N110, ПМ130)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26,5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7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ISAF(N220,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ПМ-100)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7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HAF(N330,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ПМ-75)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24,5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7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FEF(N550,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ПM-50)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9,8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438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Газовые канальные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HRC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27,0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2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MRC (S300, ДГ-100)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3714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Газовые печные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Cт.PF(N660)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6029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Ламповая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ПМ-15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153</TotalTime>
  <Words>503</Words>
  <PresentationFormat>Экран (4:3)</PresentationFormat>
  <Paragraphs>213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                МДК 01.  </vt:lpstr>
      <vt:lpstr>Поверхность трения</vt:lpstr>
      <vt:lpstr>Виды фрикционных связей</vt:lpstr>
      <vt:lpstr>Основные виды износа материала</vt:lpstr>
      <vt:lpstr>Метод оценки износостойкости  резиновых материалов</vt:lpstr>
      <vt:lpstr>Влияние технического углерода на износостойкость</vt:lpstr>
      <vt:lpstr>Свойства резиновых изделий на основе различных каучуков</vt:lpstr>
      <vt:lpstr>Влияние техуглерода на Механические свойства резин на основе каучука БСК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МДК 01. Морозостойкость  эластомеров и способы ее повышения.  </dc:title>
  <dc:creator>DNS</dc:creator>
  <cp:lastModifiedBy>User</cp:lastModifiedBy>
  <cp:revision>17</cp:revision>
  <dcterms:created xsi:type="dcterms:W3CDTF">2015-07-01T13:54:31Z</dcterms:created>
  <dcterms:modified xsi:type="dcterms:W3CDTF">2015-07-06T02:45:13Z</dcterms:modified>
</cp:coreProperties>
</file>