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3" r:id="rId8"/>
    <p:sldId id="264" r:id="rId9"/>
    <p:sldId id="265" r:id="rId10"/>
    <p:sldId id="266" r:id="rId11"/>
    <p:sldId id="262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D30D07-8DC4-4608-9B47-352F52088CF8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2A45BA-A5D4-4A6C-9FC1-E6C8B0C7D79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5terka.com/images/geom79atanasyan/geom8atan-733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://5terka.com/images/geom79atanasyan/geom8atan-734.pn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Методика </a:t>
            </a:r>
            <a:r>
              <a:rPr lang="ru-RU" dirty="0"/>
              <a:t>изучения геометрических построений в курсе планиметрии.</a:t>
            </a:r>
          </a:p>
        </p:txBody>
      </p:sp>
    </p:spTree>
    <p:extLst>
      <p:ext uri="{BB962C8B-B14F-4D97-AF65-F5344CB8AC3E}">
        <p14:creationId xmlns:p14="http://schemas.microsoft.com/office/powerpoint/2010/main" val="40083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351803"/>
              </p:ext>
            </p:extLst>
          </p:nvPr>
        </p:nvGraphicFramePr>
        <p:xfrm>
          <a:off x="179512" y="260648"/>
          <a:ext cx="8686800" cy="11258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43400"/>
                <a:gridCol w="4343400"/>
              </a:tblGrid>
              <a:tr h="729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Проговорите план решения задачи.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Построить треугольник ADC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Построить луч 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Построить точку В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8074" y="1549687"/>
            <a:ext cx="3807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ЭТАП. ПОСТРОЕНИЕ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5terka.com/images/geom79atanasyan/geom8atan-733.png">
            <a:hlinkClick r:id="rId2" tooltip="&quot;Жамкните чтобы увеличить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74" y="2019736"/>
            <a:ext cx="4924425" cy="2208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5terka.com/images/geom79atanasyan/geom8atan-734.png">
            <a:hlinkClick r:id="rId4" tooltip="&quot;Жамкните чтобы увеличить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74" y="4196365"/>
            <a:ext cx="8340090" cy="1062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6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ЭТАП. ДОКАЗАТЕЛЬСТВО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42020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8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исследование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3"/>
            <a:ext cx="9144000" cy="227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" y="3284984"/>
            <a:ext cx="9144000" cy="253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67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8892480" cy="65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19"/>
            <a:ext cx="8892480" cy="369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06582"/>
            <a:ext cx="8892480" cy="174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7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30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9144000" cy="409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0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86" y="1196752"/>
            <a:ext cx="9165526" cy="376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9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68"/>
            <a:ext cx="9144000" cy="688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1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" y="260648"/>
            <a:ext cx="9134369" cy="617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Объект 1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655" y="1844824"/>
            <a:ext cx="7452320" cy="24063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5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84482109"/>
                  </p:ext>
                </p:extLst>
              </p:nvPr>
            </p:nvGraphicFramePr>
            <p:xfrm>
              <a:off x="0" y="1052736"/>
              <a:ext cx="9144000" cy="537153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572000"/>
                    <a:gridCol w="4572000"/>
                  </a:tblGrid>
                  <a:tr h="6444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Учитель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Ученик</a:t>
                          </a:r>
                          <a:endParaRPr lang="ru-RU" sz="22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723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чего начинается работа на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построение?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анализа задачи.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108012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чего начинается анализ задачи?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Предполагаем задачу решенной, делаем чертеж и наносим данные на чертеж (рис. 1).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23042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Каким методом будем решать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задачу?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Методом геометрических мест точек, используя прием вспомогательного треугольника. На рисунке видно, что треугольник ADC можно построить по двум углам и прилежащей стороне </a:t>
                          </a:r>
                          <a14:m>
                            <m:oMath xmlns:m="http://schemas.openxmlformats.org/officeDocument/2006/math">
                              <m:r>
                                <a:rPr lang="ru-RU" sz="22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𝐴𝐷𝐶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  <m:t>180</m:t>
                                  </m:r>
                                </m:e>
                                <m:sup>
                                  <m: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p>
                              </m:sSup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  <m:t>∠</m:t>
                                  </m:r>
                                  <m: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  <m:t>𝐴</m:t>
                                  </m:r>
                                </m:num>
                                <m:den>
                                  <m:r>
                                    <a:rPr lang="en-US" sz="22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−∠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oMath>
                          </a14:m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84482109"/>
                  </p:ext>
                </p:extLst>
              </p:nvPr>
            </p:nvGraphicFramePr>
            <p:xfrm>
              <a:off x="0" y="1052736"/>
              <a:ext cx="9144000" cy="537153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572000"/>
                    <a:gridCol w="4572000"/>
                  </a:tblGrid>
                  <a:tr h="6444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Учитель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Ученик</a:t>
                          </a:r>
                          <a:endParaRPr lang="ru-RU" sz="22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7402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чего начинается работа на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построение?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анализа задачи.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112585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С чего начинается анализ задачи?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Предполагаем задачу решенной, делаем чертеж и наносим данные на чертеж (рис. 1).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286092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Каким методом будем решать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задачу?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3450" marR="63450" marT="0" marB="0">
                        <a:blipFill rotWithShape="1">
                          <a:blip r:embed="rId2"/>
                          <a:stretch>
                            <a:fillRect l="-100000" t="-9019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30424"/>
            <a:ext cx="40935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ЭТАП. АНАЛИЗ ЗАДАЧИ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5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190776"/>
              </p:ext>
            </p:extLst>
          </p:nvPr>
        </p:nvGraphicFramePr>
        <p:xfrm>
          <a:off x="304800" y="188640"/>
          <a:ext cx="8686800" cy="59705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43400"/>
                <a:gridCol w="4343400"/>
              </a:tblGrid>
              <a:tr h="216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Выделите на чертеже вспомогательный треугольник.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</a:tr>
              <a:tr h="19442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Если построим вспомогательный треугольник ADC, то какие вершины искомого треугольника будут определены, а какие останется построить?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Будут построены вершины А и С, останется  построить вершину 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</a:tr>
              <a:tr h="64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Так какую точку мы выбираем за искомую?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Точку В.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</a:tr>
              <a:tr h="1030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Что дальше делают при анализе задачи методом геометрических мест точек?</a:t>
                      </a:r>
                      <a:endParaRPr lang="ru-RU" sz="2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Выбирают условия, которым удовлетворяет искомая точка.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450" marR="63450" marT="0" marB="0"/>
                </a:tc>
              </a:tr>
            </a:tbl>
          </a:graphicData>
        </a:graphic>
      </p:graphicFrame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3100"/>
            <a:ext cx="3024336" cy="214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0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574095"/>
                  </p:ext>
                </p:extLst>
              </p:nvPr>
            </p:nvGraphicFramePr>
            <p:xfrm>
              <a:off x="304800" y="404664"/>
              <a:ext cx="8686800" cy="636756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763144"/>
                    <a:gridCol w="4923656"/>
                  </a:tblGrid>
                  <a:tr h="13853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Каким условиям удовлетворяет точка В?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Точка В удовлетворяет двум условиям: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1) В лежит на луче CD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2) В является стороной угла ВАС, </a:t>
                          </a:r>
                          <a:r>
                            <a:rPr lang="en-US" sz="2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2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𝐵𝐴𝐶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9235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Какой вывод можно сделать из выделенных условий?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Нужно определить фигуры, на которых лежит искомая точка В.</a:t>
                          </a:r>
                          <a:endParaRPr lang="ru-RU" sz="22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11398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Назовите эти фигуры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Из первого условия – луч СD, из второго – луч АМ такой, что </a:t>
                          </a:r>
                          <a14:m>
                            <m:oMath xmlns:m="http://schemas.openxmlformats.org/officeDocument/2006/math">
                              <m:r>
                                <a:rPr lang="ru-RU" sz="22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𝑀𝐴𝐶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2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oMath>
                          </a14:m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23762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Отметьте на чертеже вспомогательные фигуры.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574095"/>
                  </p:ext>
                </p:extLst>
              </p:nvPr>
            </p:nvGraphicFramePr>
            <p:xfrm>
              <a:off x="304800" y="404664"/>
              <a:ext cx="8686800" cy="636756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763144"/>
                    <a:gridCol w="4923656"/>
                  </a:tblGrid>
                  <a:tr h="192786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Каким условиям удовлетворяет точка В?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3450" marR="63450" marT="0" marB="0">
                        <a:blipFill rotWithShape="1">
                          <a:blip r:embed="rId3"/>
                          <a:stretch>
                            <a:fillRect l="-76361" t="-3165" b="-230696"/>
                          </a:stretch>
                        </a:blipFill>
                      </a:tcPr>
                    </a:tc>
                  </a:tr>
                  <a:tr h="92358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Какой вывод можно сделать из выделенных условий?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Нужно определить фигуры, на которых лежит искомая точка В.</a:t>
                          </a:r>
                          <a:endParaRPr lang="ru-RU" sz="220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  <a:tr h="11398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Назовите эти фигуры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3450" marR="63450" marT="0" marB="0">
                        <a:blipFill rotWithShape="1">
                          <a:blip r:embed="rId3"/>
                          <a:stretch>
                            <a:fillRect l="-76361" t="-255615" b="-208556"/>
                          </a:stretch>
                        </a:blipFill>
                      </a:tcPr>
                    </a:tc>
                  </a:tr>
                  <a:tr h="23762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Отметьте на чертеже вспомогательные фигуры.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2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2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200" dirty="0">
                            <a:effectLst/>
                            <a:latin typeface="Times New Roman" panose="02020603050405020304" pitchFamily="18" charset="0"/>
                            <a:ea typeface="Calibri"/>
                            <a:cs typeface="Times New Roman" panose="02020603050405020304" pitchFamily="18" charset="0"/>
                          </a:endParaRPr>
                        </a:p>
                      </a:txBody>
                      <a:tcPr marL="63450" marR="63450" marT="0" marB="0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134263"/>
              </p:ext>
            </p:extLst>
          </p:nvPr>
        </p:nvGraphicFramePr>
        <p:xfrm>
          <a:off x="4139952" y="4437112"/>
          <a:ext cx="3168352" cy="2309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Точечный рисунок" r:id="rId4" imgW="4323810" imgH="3153215" progId="Paint.Picture">
                  <p:embed/>
                </p:oleObj>
              </mc:Choice>
              <mc:Fallback>
                <p:oleObj name="Точечный рисунок" r:id="rId4" imgW="4323810" imgH="315321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437112"/>
                        <a:ext cx="3168352" cy="23092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70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137</TotalTime>
  <Words>297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Трек</vt:lpstr>
      <vt:lpstr>Изображение Paintbrush</vt:lpstr>
      <vt:lpstr>Методика изучения геометрических построений в курсе планиметрии.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IV этап исследование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изучения геометрических построений в курсе планиметрии.</dc:title>
  <dc:creator>МПМ</dc:creator>
  <cp:lastModifiedBy>МПМ</cp:lastModifiedBy>
  <cp:revision>9</cp:revision>
  <dcterms:created xsi:type="dcterms:W3CDTF">2016-09-22T23:28:02Z</dcterms:created>
  <dcterms:modified xsi:type="dcterms:W3CDTF">2016-09-23T01:45:18Z</dcterms:modified>
</cp:coreProperties>
</file>