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</p:sldIdLst>
  <p:sldSz cx="7556500" cy="10693400"/>
  <p:notesSz cx="7556500" cy="10693400"/>
  <p:embeddedFontLst>
    <p:embeddedFont>
      <p:font typeface="Symbol" panose="05050102010706020507" pitchFamily="18" charset="2"/>
      <p:regular r:id="rId11"/>
      <p:italic r:id="rId12"/>
    </p:embeddedFont>
    <p:embeddedFont>
      <p:font typeface="Times New Roman" panose="02020603050405020304" pitchFamily="18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40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502" y="691114"/>
            <a:ext cx="1218564" cy="47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248" y="4777206"/>
            <a:ext cx="6588353" cy="214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17792" y="9825847"/>
            <a:ext cx="344804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19936" y="689863"/>
            <a:ext cx="5957570" cy="912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ПРАКТИЧЕСКОЕ ЗАНЯТИЕ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2926715" marR="269240" indent="-2296160">
              <a:lnSpc>
                <a:spcPct val="110000"/>
              </a:lnSpc>
            </a:pPr>
            <a:r>
              <a:rPr sz="1600" b="1" spc="-5" dirty="0">
                <a:latin typeface="Times New Roman"/>
                <a:cs typeface="Times New Roman"/>
              </a:rPr>
              <a:t>Запыленность воздуха и расчёт весовой концентрации  пыли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75285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Продолжительность занятий: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 часа</a:t>
            </a:r>
            <a:endParaRPr sz="1400">
              <a:latin typeface="Times New Roman"/>
              <a:cs typeface="Times New Roman"/>
            </a:endParaRPr>
          </a:p>
          <a:p>
            <a:pPr marL="50800" marR="49530" indent="324485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Материально-техническое обеспечение: конспект лекций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10" dirty="0">
                <a:latin typeface="Times New Roman"/>
                <a:cs typeface="Times New Roman"/>
              </a:rPr>
              <a:t>«Охране  </a:t>
            </a:r>
            <a:r>
              <a:rPr sz="1400" spc="-5" dirty="0">
                <a:latin typeface="Times New Roman"/>
                <a:cs typeface="Times New Roman"/>
              </a:rPr>
              <a:t>труда», Практикум по проведению практических занятий,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калькулятор.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Формируемые компетенции: </a:t>
            </a:r>
            <a:r>
              <a:rPr sz="1400" i="1" spc="-5" dirty="0">
                <a:latin typeface="Times New Roman"/>
                <a:cs typeface="Times New Roman"/>
              </a:rPr>
              <a:t>ОК-5; ОК-12; ОПК-2; ПК-16;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ППК-13.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50800" marR="43180" indent="359410" algn="just">
              <a:lnSpc>
                <a:spcPct val="110000"/>
              </a:lnSpc>
              <a:buAutoNum type="arabicPeriod"/>
              <a:tabLst>
                <a:tab pos="598170" algn="l"/>
              </a:tabLst>
            </a:pPr>
            <a:r>
              <a:rPr sz="1400" b="1" i="1" dirty="0">
                <a:latin typeface="Times New Roman"/>
                <a:cs typeface="Times New Roman"/>
              </a:rPr>
              <a:t>Цель </a:t>
            </a:r>
            <a:r>
              <a:rPr sz="1400" b="1" i="1" spc="-5" dirty="0">
                <a:latin typeface="Times New Roman"/>
                <a:cs typeface="Times New Roman"/>
              </a:rPr>
              <a:t>практического занятия. </a:t>
            </a:r>
            <a:r>
              <a:rPr sz="1400" spc="-5" dirty="0">
                <a:latin typeface="Times New Roman"/>
                <a:cs typeface="Times New Roman"/>
              </a:rPr>
              <a:t>Определение концентрации пыли </a:t>
            </a:r>
            <a:r>
              <a:rPr sz="1400" spc="5" dirty="0">
                <a:latin typeface="Times New Roman"/>
                <a:cs typeface="Times New Roman"/>
              </a:rPr>
              <a:t>ве-  </a:t>
            </a:r>
            <a:r>
              <a:rPr sz="1400" spc="-5" dirty="0">
                <a:latin typeface="Times New Roman"/>
                <a:cs typeface="Times New Roman"/>
              </a:rPr>
              <a:t>совым (гравиметрическим) методом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оценка воздуха рабочей зоны по </a:t>
            </a:r>
            <a:r>
              <a:rPr sz="1400" spc="15" dirty="0">
                <a:latin typeface="Times New Roman"/>
                <a:cs typeface="Times New Roman"/>
              </a:rPr>
              <a:t>пы-  </a:t>
            </a:r>
            <a:r>
              <a:rPr sz="1400" dirty="0">
                <a:latin typeface="Times New Roman"/>
                <a:cs typeface="Times New Roman"/>
              </a:rPr>
              <a:t>левому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фактору.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50800" marR="43180" indent="403225" algn="just">
              <a:lnSpc>
                <a:spcPct val="110000"/>
              </a:lnSpc>
              <a:buAutoNum type="arabicPeriod"/>
              <a:tabLst>
                <a:tab pos="673100" algn="l"/>
              </a:tabLst>
            </a:pPr>
            <a:r>
              <a:rPr sz="1400" b="1" i="1" spc="-5" dirty="0">
                <a:latin typeface="Times New Roman"/>
                <a:cs typeface="Times New Roman"/>
              </a:rPr>
              <a:t>Теоретические положения. </a:t>
            </a:r>
            <a:r>
              <a:rPr sz="1400" spc="-5" dirty="0">
                <a:latin typeface="Times New Roman"/>
                <a:cs typeface="Times New Roman"/>
              </a:rPr>
              <a:t>Основные понятия 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-5" dirty="0">
                <a:latin typeface="Times New Roman"/>
                <a:cs typeface="Times New Roman"/>
              </a:rPr>
              <a:t>промышленной  пыли </a:t>
            </a:r>
            <a:r>
              <a:rPr sz="1400" dirty="0">
                <a:latin typeface="Times New Roman"/>
                <a:cs typeface="Times New Roman"/>
              </a:rPr>
              <a:t>как </a:t>
            </a:r>
            <a:r>
              <a:rPr sz="1400" spc="-5" dirty="0">
                <a:latin typeface="Times New Roman"/>
                <a:cs typeface="Times New Roman"/>
              </a:rPr>
              <a:t>аэрозоли взвешенной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витающей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воздухе </a:t>
            </a:r>
            <a:r>
              <a:rPr sz="1400" dirty="0">
                <a:latin typeface="Times New Roman"/>
                <a:cs typeface="Times New Roman"/>
              </a:rPr>
              <a:t>и осевшей на поверх-  </a:t>
            </a:r>
            <a:r>
              <a:rPr sz="1400" spc="-5" dirty="0">
                <a:latin typeface="Times New Roman"/>
                <a:cs typeface="Times New Roman"/>
              </a:rPr>
              <a:t>ности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[11-14].</a:t>
            </a:r>
            <a:endParaRPr sz="1400">
              <a:latin typeface="Times New Roman"/>
              <a:cs typeface="Times New Roman"/>
            </a:endParaRPr>
          </a:p>
          <a:p>
            <a:pPr marL="50800" marR="43180" indent="359410" algn="just">
              <a:lnSpc>
                <a:spcPct val="110200"/>
              </a:lnSpc>
              <a:spcBef>
                <a:spcPts val="10"/>
              </a:spcBef>
            </a:pPr>
            <a:r>
              <a:rPr sz="1400" i="1" spc="-5" dirty="0">
                <a:latin typeface="Times New Roman"/>
                <a:cs typeface="Times New Roman"/>
              </a:rPr>
              <a:t>Промышленная пыль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это </a:t>
            </a:r>
            <a:r>
              <a:rPr sz="1400" spc="-5" dirty="0">
                <a:latin typeface="Times New Roman"/>
                <a:cs typeface="Times New Roman"/>
              </a:rPr>
              <a:t>мелкие </a:t>
            </a:r>
            <a:r>
              <a:rPr sz="1400" dirty="0">
                <a:latin typeface="Times New Roman"/>
                <a:cs typeface="Times New Roman"/>
              </a:rPr>
              <a:t>частицы </a:t>
            </a:r>
            <a:r>
              <a:rPr sz="1400" spc="-5" dirty="0">
                <a:latin typeface="Times New Roman"/>
                <a:cs typeface="Times New Roman"/>
              </a:rPr>
              <a:t>минеральных </a:t>
            </a:r>
            <a:r>
              <a:rPr sz="1400" dirty="0">
                <a:latin typeface="Times New Roman"/>
                <a:cs typeface="Times New Roman"/>
              </a:rPr>
              <a:t>или органи-  ческих </a:t>
            </a:r>
            <a:r>
              <a:rPr sz="1400" spc="-5" dirty="0">
                <a:latin typeface="Times New Roman"/>
                <a:cs typeface="Times New Roman"/>
              </a:rPr>
              <a:t>веществ размером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долей </a:t>
            </a:r>
            <a:r>
              <a:rPr sz="1400" dirty="0">
                <a:latin typeface="Times New Roman"/>
                <a:cs typeface="Times New Roman"/>
              </a:rPr>
              <a:t>мкм до </a:t>
            </a:r>
            <a:r>
              <a:rPr sz="1400" spc="-5" dirty="0">
                <a:latin typeface="Times New Roman"/>
                <a:cs typeface="Times New Roman"/>
              </a:rPr>
              <a:t>сотен </a:t>
            </a:r>
            <a:r>
              <a:rPr sz="1400" dirty="0">
                <a:latin typeface="Times New Roman"/>
                <a:cs typeface="Times New Roman"/>
              </a:rPr>
              <a:t>мкм, </a:t>
            </a:r>
            <a:r>
              <a:rPr sz="1400" spc="-5" dirty="0">
                <a:latin typeface="Times New Roman"/>
                <a:cs typeface="Times New Roman"/>
              </a:rPr>
              <a:t>взвешенные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воздухе  </a:t>
            </a:r>
            <a:r>
              <a:rPr sz="1400" spc="-5" dirty="0">
                <a:latin typeface="Times New Roman"/>
                <a:cs typeface="Times New Roman"/>
              </a:rPr>
              <a:t>(аэрозоль) или осевшие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поверхности (аэрогель). Она полидисперсная </a:t>
            </a:r>
            <a:r>
              <a:rPr sz="1400" dirty="0">
                <a:latin typeface="Times New Roman"/>
                <a:cs typeface="Times New Roman"/>
              </a:rPr>
              <a:t>–  твердые </a:t>
            </a:r>
            <a:r>
              <a:rPr sz="1400" spc="-5" dirty="0">
                <a:latin typeface="Times New Roman"/>
                <a:cs typeface="Times New Roman"/>
              </a:rPr>
              <a:t>частицы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них </a:t>
            </a:r>
            <a:r>
              <a:rPr sz="1400" dirty="0">
                <a:latin typeface="Times New Roman"/>
                <a:cs typeface="Times New Roman"/>
              </a:rPr>
              <a:t>имеют </a:t>
            </a:r>
            <a:r>
              <a:rPr sz="1400" spc="-5" dirty="0">
                <a:latin typeface="Times New Roman"/>
                <a:cs typeface="Times New Roman"/>
              </a:rPr>
              <a:t>различные размеры. Частицы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водной </a:t>
            </a:r>
            <a:r>
              <a:rPr sz="1400" spc="5" dirty="0">
                <a:latin typeface="Times New Roman"/>
                <a:cs typeface="Times New Roman"/>
              </a:rPr>
              <a:t>обо- 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лочке 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аэрозоль.</a:t>
            </a:r>
            <a:endParaRPr sz="1400">
              <a:latin typeface="Times New Roman"/>
              <a:cs typeface="Times New Roman"/>
            </a:endParaRPr>
          </a:p>
          <a:p>
            <a:pPr marL="50800" marR="45085" indent="359410" algn="just">
              <a:lnSpc>
                <a:spcPct val="110000"/>
              </a:lnSpc>
            </a:pPr>
            <a:r>
              <a:rPr sz="1400" i="1" spc="-5" dirty="0">
                <a:latin typeface="Times New Roman"/>
                <a:cs typeface="Times New Roman"/>
              </a:rPr>
              <a:t>Фракция пыли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это </a:t>
            </a:r>
            <a:r>
              <a:rPr sz="1400" dirty="0">
                <a:latin typeface="Times New Roman"/>
                <a:cs typeface="Times New Roman"/>
              </a:rPr>
              <a:t>доля частиц, </a:t>
            </a:r>
            <a:r>
              <a:rPr sz="1400" spc="-5" dirty="0">
                <a:latin typeface="Times New Roman"/>
                <a:cs typeface="Times New Roman"/>
              </a:rPr>
              <a:t>размеры которых находятся </a:t>
            </a:r>
            <a:r>
              <a:rPr sz="1400" dirty="0">
                <a:latin typeface="Times New Roman"/>
                <a:cs typeface="Times New Roman"/>
              </a:rPr>
              <a:t>в опреде-  </a:t>
            </a:r>
            <a:r>
              <a:rPr sz="1400" spc="-5" dirty="0">
                <a:latin typeface="Times New Roman"/>
                <a:cs typeface="Times New Roman"/>
              </a:rPr>
              <a:t>ленном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интервале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значений,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например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менее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мкм,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мкм,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endParaRPr sz="14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Times New Roman"/>
                <a:cs typeface="Times New Roman"/>
              </a:rPr>
              <a:t>10 </a:t>
            </a:r>
            <a:r>
              <a:rPr sz="1400" spc="-5" dirty="0">
                <a:latin typeface="Times New Roman"/>
                <a:cs typeface="Times New Roman"/>
              </a:rPr>
              <a:t>мкм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т.д.</a:t>
            </a:r>
            <a:endParaRPr sz="1400">
              <a:latin typeface="Times New Roman"/>
              <a:cs typeface="Times New Roman"/>
            </a:endParaRPr>
          </a:p>
          <a:p>
            <a:pPr marL="50800" marR="44450" indent="359410" algn="just">
              <a:lnSpc>
                <a:spcPct val="110000"/>
              </a:lnSpc>
            </a:pPr>
            <a:r>
              <a:rPr sz="1400" spc="-5" dirty="0">
                <a:latin typeface="Times New Roman"/>
                <a:cs typeface="Times New Roman"/>
              </a:rPr>
              <a:t>Специфические свойства пыли: большая удельная поверхность; </a:t>
            </a:r>
            <a:r>
              <a:rPr sz="1400" dirty="0">
                <a:latin typeface="Times New Roman"/>
                <a:cs typeface="Times New Roman"/>
              </a:rPr>
              <a:t>высо-  кая </a:t>
            </a:r>
            <a:r>
              <a:rPr sz="1400" spc="-5" dirty="0">
                <a:latin typeface="Times New Roman"/>
                <a:cs typeface="Times New Roman"/>
              </a:rPr>
              <a:t>адсорбционная способность, горючесть,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взрывчатость, </a:t>
            </a:r>
            <a:r>
              <a:rPr sz="1400" dirty="0">
                <a:latin typeface="Times New Roman"/>
                <a:cs typeface="Times New Roman"/>
              </a:rPr>
              <a:t>электрозаряжен-</a:t>
            </a:r>
            <a:endParaRPr sz="14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185"/>
              </a:spcBef>
            </a:pPr>
            <a:r>
              <a:rPr sz="1400" dirty="0">
                <a:latin typeface="Times New Roman"/>
                <a:cs typeface="Times New Roman"/>
              </a:rPr>
              <a:t>ность, </a:t>
            </a:r>
            <a:r>
              <a:rPr sz="1400" spc="-5" dirty="0">
                <a:latin typeface="Times New Roman"/>
                <a:cs typeface="Times New Roman"/>
              </a:rPr>
              <a:t>слипаемость, опасность </a:t>
            </a:r>
            <a:r>
              <a:rPr sz="1400" spc="5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организма человека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др.</a:t>
            </a:r>
            <a:endParaRPr sz="1400">
              <a:latin typeface="Times New Roman"/>
              <a:cs typeface="Times New Roman"/>
            </a:endParaRPr>
          </a:p>
          <a:p>
            <a:pPr marL="50800" marR="43180" indent="359410" algn="just">
              <a:lnSpc>
                <a:spcPct val="110000"/>
              </a:lnSpc>
            </a:pPr>
            <a:r>
              <a:rPr sz="1400" i="1" spc="-5" dirty="0">
                <a:latin typeface="Times New Roman"/>
                <a:cs typeface="Times New Roman"/>
              </a:rPr>
              <a:t>Массовой концентрацией аэрозоля </a:t>
            </a:r>
            <a:r>
              <a:rPr sz="1400" spc="-5" dirty="0">
                <a:latin typeface="Times New Roman"/>
                <a:cs typeface="Times New Roman"/>
              </a:rPr>
              <a:t>(мг/м</a:t>
            </a:r>
            <a:r>
              <a:rPr sz="1350" spc="-7" baseline="40123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 называется масса </a:t>
            </a:r>
            <a:r>
              <a:rPr sz="1400" dirty="0">
                <a:latin typeface="Times New Roman"/>
                <a:cs typeface="Times New Roman"/>
              </a:rPr>
              <a:t>частиц,  </a:t>
            </a:r>
            <a:r>
              <a:rPr sz="1400" spc="-5" dirty="0">
                <a:latin typeface="Times New Roman"/>
                <a:cs typeface="Times New Roman"/>
              </a:rPr>
              <a:t>содержащихся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единице объема газа </a:t>
            </a:r>
            <a:r>
              <a:rPr sz="1400" dirty="0">
                <a:latin typeface="Times New Roman"/>
                <a:cs typeface="Times New Roman"/>
              </a:rPr>
              <a:t>или </a:t>
            </a:r>
            <a:r>
              <a:rPr sz="1400" spc="-5" dirty="0">
                <a:latin typeface="Times New Roman"/>
                <a:cs typeface="Times New Roman"/>
              </a:rPr>
              <a:t>воздуха, приведенного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10" dirty="0">
                <a:latin typeface="Times New Roman"/>
                <a:cs typeface="Times New Roman"/>
              </a:rPr>
              <a:t>стан-  </a:t>
            </a:r>
            <a:r>
              <a:rPr sz="1400" spc="-5" dirty="0">
                <a:latin typeface="Times New Roman"/>
                <a:cs typeface="Times New Roman"/>
              </a:rPr>
              <a:t>дартным условиям: температуре 293 </a:t>
            </a:r>
            <a:r>
              <a:rPr sz="1400" dirty="0">
                <a:latin typeface="Times New Roman"/>
                <a:cs typeface="Times New Roman"/>
              </a:rPr>
              <a:t>°К </a:t>
            </a:r>
            <a:r>
              <a:rPr sz="1400" spc="-5" dirty="0">
                <a:latin typeface="Times New Roman"/>
                <a:cs typeface="Times New Roman"/>
              </a:rPr>
              <a:t>(20 </a:t>
            </a:r>
            <a:r>
              <a:rPr sz="1400" dirty="0">
                <a:latin typeface="Times New Roman"/>
                <a:cs typeface="Times New Roman"/>
              </a:rPr>
              <a:t>°С) и </a:t>
            </a:r>
            <a:r>
              <a:rPr sz="1400" spc="-5" dirty="0">
                <a:latin typeface="Times New Roman"/>
                <a:cs typeface="Times New Roman"/>
              </a:rPr>
              <a:t>давлению 101,3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кПа</a:t>
            </a:r>
            <a:endParaRPr sz="14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Times New Roman"/>
                <a:cs typeface="Times New Roman"/>
              </a:rPr>
              <a:t>(760 мм рт.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ст.).</a:t>
            </a:r>
            <a:endParaRPr sz="1400">
              <a:latin typeface="Times New Roman"/>
              <a:cs typeface="Times New Roman"/>
            </a:endParaRPr>
          </a:p>
          <a:p>
            <a:pPr marL="50800" marR="47625" indent="359410" algn="just">
              <a:lnSpc>
                <a:spcPct val="110000"/>
              </a:lnSpc>
            </a:pPr>
            <a:r>
              <a:rPr sz="1400" i="1" dirty="0">
                <a:latin typeface="Times New Roman"/>
                <a:cs typeface="Times New Roman"/>
              </a:rPr>
              <a:t>Счетная </a:t>
            </a:r>
            <a:r>
              <a:rPr sz="1400" i="1" spc="-5" dirty="0">
                <a:latin typeface="Times New Roman"/>
                <a:cs typeface="Times New Roman"/>
              </a:rPr>
              <a:t>концентрация аэрозоля </a:t>
            </a:r>
            <a:r>
              <a:rPr sz="1400" spc="-5" dirty="0">
                <a:latin typeface="Times New Roman"/>
                <a:cs typeface="Times New Roman"/>
              </a:rPr>
              <a:t>выражается числом частиц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единице  объема газа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(частиц/м</a:t>
            </a:r>
            <a:r>
              <a:rPr sz="1350" spc="-7" baseline="40123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50800" indent="359410" algn="just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Концентрация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аэрозоля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определяется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прямым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весовым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(гравиметриче-</a:t>
            </a:r>
            <a:endParaRPr sz="1400">
              <a:latin typeface="Times New Roman"/>
              <a:cs typeface="Times New Roman"/>
            </a:endParaRPr>
          </a:p>
          <a:p>
            <a:pPr marL="50800" marR="49530" algn="just">
              <a:lnSpc>
                <a:spcPct val="110000"/>
              </a:lnSpc>
              <a:spcBef>
                <a:spcPts val="15"/>
              </a:spcBef>
            </a:pPr>
            <a:r>
              <a:rPr sz="1400" dirty="0">
                <a:latin typeface="Times New Roman"/>
                <a:cs typeface="Times New Roman"/>
              </a:rPr>
              <a:t>ским) </a:t>
            </a:r>
            <a:r>
              <a:rPr sz="1400" spc="-5" dirty="0">
                <a:latin typeface="Times New Roman"/>
                <a:cs typeface="Times New Roman"/>
              </a:rPr>
              <a:t>методом </a:t>
            </a:r>
            <a:r>
              <a:rPr sz="1400" dirty="0">
                <a:latin typeface="Times New Roman"/>
                <a:cs typeface="Times New Roman"/>
              </a:rPr>
              <a:t>или косвенными </a:t>
            </a:r>
            <a:r>
              <a:rPr sz="1400" spc="-5" dirty="0">
                <a:latin typeface="Times New Roman"/>
                <a:cs typeface="Times New Roman"/>
              </a:rPr>
              <a:t>методами: радиационным, электрическим,  фотометрическим, лазерным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др.</a:t>
            </a:r>
            <a:endParaRPr sz="1400">
              <a:latin typeface="Times New Roman"/>
              <a:cs typeface="Times New Roman"/>
            </a:endParaRPr>
          </a:p>
          <a:p>
            <a:pPr marL="50800" marR="46355" indent="359410" algn="just">
              <a:lnSpc>
                <a:spcPts val="1860"/>
              </a:lnSpc>
              <a:spcBef>
                <a:spcPts val="80"/>
              </a:spcBef>
            </a:pPr>
            <a:r>
              <a:rPr sz="1400" i="1" spc="-5" dirty="0">
                <a:latin typeface="Times New Roman"/>
                <a:cs typeface="Times New Roman"/>
              </a:rPr>
              <a:t>Концентрация пыли прямым весовым </a:t>
            </a:r>
            <a:r>
              <a:rPr sz="1400" i="1" dirty="0">
                <a:latin typeface="Times New Roman"/>
                <a:cs typeface="Times New Roman"/>
              </a:rPr>
              <a:t>мето</a:t>
            </a:r>
            <a:r>
              <a:rPr sz="1400" b="1" dirty="0">
                <a:latin typeface="Times New Roman"/>
                <a:cs typeface="Times New Roman"/>
              </a:rPr>
              <a:t>дом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регламентированным  </a:t>
            </a:r>
            <a:r>
              <a:rPr sz="1400" dirty="0">
                <a:latin typeface="Times New Roman"/>
                <a:cs typeface="Times New Roman"/>
              </a:rPr>
              <a:t>ГОСТ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ССБТ,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определяется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массой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пыли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выделенной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(уловленной)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ана-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32636" y="667359"/>
            <a:ext cx="5932170" cy="7552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2384" algn="just">
              <a:lnSpc>
                <a:spcPct val="1104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литическом фильтре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-5" dirty="0">
                <a:latin typeface="Times New Roman"/>
                <a:cs typeface="Times New Roman"/>
              </a:rPr>
              <a:t>определенного объема исследуемого воздуха, путем  взвешивания фильтра до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после просасывания </a:t>
            </a:r>
            <a:r>
              <a:rPr sz="1400" dirty="0">
                <a:latin typeface="Times New Roman"/>
                <a:cs typeface="Times New Roman"/>
              </a:rPr>
              <a:t>через </a:t>
            </a:r>
            <a:r>
              <a:rPr sz="1400" spc="-5" dirty="0">
                <a:latin typeface="Times New Roman"/>
                <a:cs typeface="Times New Roman"/>
              </a:rPr>
              <a:t>него запыленного </a:t>
            </a:r>
            <a:r>
              <a:rPr sz="1400" spc="10" dirty="0">
                <a:latin typeface="Times New Roman"/>
                <a:cs typeface="Times New Roman"/>
              </a:rPr>
              <a:t>воз-  </a:t>
            </a:r>
            <a:r>
              <a:rPr sz="1400" spc="-5" dirty="0">
                <a:latin typeface="Times New Roman"/>
                <a:cs typeface="Times New Roman"/>
              </a:rPr>
              <a:t>духа.</a:t>
            </a:r>
            <a:endParaRPr sz="1400">
              <a:latin typeface="Times New Roman"/>
              <a:cs typeface="Times New Roman"/>
            </a:endParaRPr>
          </a:p>
          <a:p>
            <a:pPr marL="38100" indent="359410" algn="just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просасывания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(аспирации)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исследуемого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воздуха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через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аэрозоль-</a:t>
            </a:r>
            <a:endParaRPr sz="14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101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ные </a:t>
            </a:r>
            <a:r>
              <a:rPr sz="1400" spc="-5" dirty="0">
                <a:latin typeface="Times New Roman"/>
                <a:cs typeface="Times New Roman"/>
              </a:rPr>
              <a:t>аналитические </a:t>
            </a:r>
            <a:r>
              <a:rPr sz="1400" dirty="0">
                <a:latin typeface="Times New Roman"/>
                <a:cs typeface="Times New Roman"/>
              </a:rPr>
              <a:t>фильтры </a:t>
            </a:r>
            <a:r>
              <a:rPr sz="1400" spc="-5" dirty="0">
                <a:latin typeface="Times New Roman"/>
                <a:cs typeface="Times New Roman"/>
              </a:rPr>
              <a:t>(типа АФА) используют </a:t>
            </a:r>
            <a:r>
              <a:rPr sz="1400" dirty="0">
                <a:latin typeface="Times New Roman"/>
                <a:cs typeface="Times New Roman"/>
              </a:rPr>
              <a:t>специальные устрой-  ства - </a:t>
            </a:r>
            <a:r>
              <a:rPr sz="1400" spc="-5" dirty="0">
                <a:latin typeface="Times New Roman"/>
                <a:cs typeface="Times New Roman"/>
              </a:rPr>
              <a:t>аспираторы: электроаспираторы (воздуходувки) типа ПРВ, </a:t>
            </a:r>
            <a:r>
              <a:rPr sz="1400" dirty="0">
                <a:latin typeface="Times New Roman"/>
                <a:cs typeface="Times New Roman"/>
              </a:rPr>
              <a:t>ПРУ-4,  </a:t>
            </a:r>
            <a:r>
              <a:rPr sz="1400" spc="-5" dirty="0">
                <a:latin typeface="Times New Roman"/>
                <a:cs typeface="Times New Roman"/>
              </a:rPr>
              <a:t>М822; эжекторные рудничные аспираторы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автоматической регулировкой  расхода воздуха </a:t>
            </a:r>
            <a:r>
              <a:rPr sz="1400" dirty="0">
                <a:latin typeface="Times New Roman"/>
                <a:cs typeface="Times New Roman"/>
              </a:rPr>
              <a:t>типа </a:t>
            </a:r>
            <a:r>
              <a:rPr sz="1400" spc="-5" dirty="0">
                <a:latin typeface="Times New Roman"/>
                <a:cs typeface="Times New Roman"/>
              </a:rPr>
              <a:t>АЭРА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другие. Составными </a:t>
            </a:r>
            <a:r>
              <a:rPr sz="1400" dirty="0">
                <a:latin typeface="Times New Roman"/>
                <a:cs typeface="Times New Roman"/>
              </a:rPr>
              <a:t>частями аспираторов яв-  ляются </a:t>
            </a:r>
            <a:r>
              <a:rPr sz="1400" spc="-5" dirty="0">
                <a:latin typeface="Times New Roman"/>
                <a:cs typeface="Times New Roman"/>
              </a:rPr>
              <a:t>побудители расхода воздуха (ротационные воздуходувки, </a:t>
            </a:r>
            <a:r>
              <a:rPr sz="1400" dirty="0">
                <a:latin typeface="Times New Roman"/>
                <a:cs typeface="Times New Roman"/>
              </a:rPr>
              <a:t>диафраг-  менные </a:t>
            </a:r>
            <a:r>
              <a:rPr sz="1400" spc="-5" dirty="0">
                <a:latin typeface="Times New Roman"/>
                <a:cs typeface="Times New Roman"/>
              </a:rPr>
              <a:t>насосы, эжекторы)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расходомеры воздуха </a:t>
            </a:r>
            <a:r>
              <a:rPr sz="1400" dirty="0">
                <a:latin typeface="Times New Roman"/>
                <a:cs typeface="Times New Roman"/>
              </a:rPr>
              <a:t>или </a:t>
            </a:r>
            <a:r>
              <a:rPr sz="1400" spc="-5" dirty="0">
                <a:latin typeface="Times New Roman"/>
                <a:cs typeface="Times New Roman"/>
              </a:rPr>
              <a:t>газа (ротаметры,  реометры, газовые </a:t>
            </a:r>
            <a:r>
              <a:rPr sz="1400" dirty="0">
                <a:latin typeface="Times New Roman"/>
                <a:cs typeface="Times New Roman"/>
              </a:rPr>
              <a:t>счетчики).</a:t>
            </a:r>
            <a:endParaRPr sz="1400">
              <a:latin typeface="Times New Roman"/>
              <a:cs typeface="Times New Roman"/>
            </a:endParaRPr>
          </a:p>
          <a:p>
            <a:pPr marL="397510" algn="just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Times New Roman"/>
                <a:cs typeface="Times New Roman"/>
              </a:rPr>
              <a:t>При   измерениях   концентрации   пыли   предварительно  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взвешенный</a:t>
            </a:r>
            <a:endParaRPr sz="1400">
              <a:latin typeface="Times New Roman"/>
              <a:cs typeface="Times New Roman"/>
            </a:endParaRPr>
          </a:p>
          <a:p>
            <a:pPr marL="38100" marR="31750" algn="just">
              <a:lnSpc>
                <a:spcPct val="110000"/>
              </a:lnSpc>
            </a:pPr>
            <a:r>
              <a:rPr sz="1400" spc="-5" dirty="0">
                <a:latin typeface="Times New Roman"/>
                <a:cs typeface="Times New Roman"/>
              </a:rPr>
              <a:t>«чистый» фильтр </a:t>
            </a:r>
            <a:r>
              <a:rPr sz="1400" dirty="0">
                <a:latin typeface="Times New Roman"/>
                <a:cs typeface="Times New Roman"/>
              </a:rPr>
              <a:t>АФА-20-ВП </a:t>
            </a:r>
            <a:r>
              <a:rPr sz="1400" spc="-5" dirty="0">
                <a:latin typeface="Times New Roman"/>
                <a:cs typeface="Times New Roman"/>
              </a:rPr>
              <a:t>(буква </a:t>
            </a:r>
            <a:r>
              <a:rPr sz="1400" dirty="0">
                <a:latin typeface="Times New Roman"/>
                <a:cs typeface="Times New Roman"/>
              </a:rPr>
              <a:t>В означает, что </a:t>
            </a:r>
            <a:r>
              <a:rPr sz="1400" spc="-5" dirty="0">
                <a:latin typeface="Times New Roman"/>
                <a:cs typeface="Times New Roman"/>
              </a:rPr>
              <a:t>фильтр пригоден </a:t>
            </a:r>
            <a:r>
              <a:rPr sz="1400" dirty="0">
                <a:latin typeface="Times New Roman"/>
                <a:cs typeface="Times New Roman"/>
              </a:rPr>
              <a:t>для  </a:t>
            </a:r>
            <a:r>
              <a:rPr sz="1400" spc="-5" dirty="0">
                <a:latin typeface="Times New Roman"/>
                <a:cs typeface="Times New Roman"/>
              </a:rPr>
              <a:t>весового метода, </a:t>
            </a:r>
            <a:r>
              <a:rPr sz="1400" dirty="0">
                <a:latin typeface="Times New Roman"/>
                <a:cs typeface="Times New Roman"/>
              </a:rPr>
              <a:t>а цифра 20 – </a:t>
            </a:r>
            <a:r>
              <a:rPr sz="1400" spc="-5" dirty="0">
                <a:latin typeface="Times New Roman"/>
                <a:cs typeface="Times New Roman"/>
              </a:rPr>
              <a:t>площадь круглой плоскости фильтра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20  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350" baseline="40123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   </a:t>
            </a:r>
            <a:r>
              <a:rPr sz="1400" spc="-5" dirty="0">
                <a:latin typeface="Times New Roman"/>
                <a:cs typeface="Times New Roman"/>
              </a:rPr>
              <a:t>закрепляют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патроне (аллонже), который соединяют шлангом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аспи-</a:t>
            </a:r>
            <a:endParaRPr sz="1400">
              <a:latin typeface="Times New Roman"/>
              <a:cs typeface="Times New Roman"/>
            </a:endParaRPr>
          </a:p>
          <a:p>
            <a:pPr marL="38100" marR="32384" algn="just">
              <a:lnSpc>
                <a:spcPct val="1100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ратором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протягивают </a:t>
            </a:r>
            <a:r>
              <a:rPr sz="1400" dirty="0">
                <a:latin typeface="Times New Roman"/>
                <a:cs typeface="Times New Roman"/>
              </a:rPr>
              <a:t>через </a:t>
            </a:r>
            <a:r>
              <a:rPr sz="1400" spc="-5" dirty="0">
                <a:latin typeface="Times New Roman"/>
                <a:cs typeface="Times New Roman"/>
              </a:rPr>
              <a:t>фильтр такое количество воздуха, </a:t>
            </a:r>
            <a:r>
              <a:rPr sz="1400" dirty="0">
                <a:latin typeface="Times New Roman"/>
                <a:cs typeface="Times New Roman"/>
              </a:rPr>
              <a:t>чтобы </a:t>
            </a:r>
            <a:r>
              <a:rPr sz="1400" spc="15" dirty="0">
                <a:latin typeface="Times New Roman"/>
                <a:cs typeface="Times New Roman"/>
              </a:rPr>
              <a:t>на-  </a:t>
            </a:r>
            <a:r>
              <a:rPr sz="1400" spc="-5" dirty="0">
                <a:latin typeface="Times New Roman"/>
                <a:cs typeface="Times New Roman"/>
              </a:rPr>
              <a:t>веска уловленной пыли составляла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1,0 </a:t>
            </a:r>
            <a:r>
              <a:rPr sz="1400" dirty="0">
                <a:latin typeface="Times New Roman"/>
                <a:cs typeface="Times New Roman"/>
              </a:rPr>
              <a:t>до 50,0 мг </a:t>
            </a:r>
            <a:r>
              <a:rPr sz="1400" spc="-5" dirty="0">
                <a:latin typeface="Times New Roman"/>
                <a:cs typeface="Times New Roman"/>
              </a:rPr>
              <a:t>(для </a:t>
            </a:r>
            <a:r>
              <a:rPr sz="1400" dirty="0">
                <a:latin typeface="Times New Roman"/>
                <a:cs typeface="Times New Roman"/>
              </a:rPr>
              <a:t>АФА-10-ВП от </a:t>
            </a:r>
            <a:r>
              <a:rPr sz="1400" spc="-5" dirty="0">
                <a:latin typeface="Times New Roman"/>
                <a:cs typeface="Times New Roman"/>
              </a:rPr>
              <a:t>0,5 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-5" dirty="0">
                <a:latin typeface="Times New Roman"/>
                <a:cs typeface="Times New Roman"/>
              </a:rPr>
              <a:t>50,0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мг).</a:t>
            </a:r>
            <a:endParaRPr sz="1400">
              <a:latin typeface="Times New Roman"/>
              <a:cs typeface="Times New Roman"/>
            </a:endParaRPr>
          </a:p>
          <a:p>
            <a:pPr marL="38100" marR="35560" indent="359410">
              <a:lnSpc>
                <a:spcPct val="110000"/>
              </a:lnSpc>
              <a:spcBef>
                <a:spcPts val="15"/>
              </a:spcBef>
            </a:pPr>
            <a:r>
              <a:rPr sz="1400" spc="-5" dirty="0">
                <a:latin typeface="Times New Roman"/>
                <a:cs typeface="Times New Roman"/>
              </a:rPr>
              <a:t>Продолжительность </a:t>
            </a:r>
            <a:r>
              <a:rPr sz="1400" dirty="0">
                <a:latin typeface="Times New Roman"/>
                <a:cs typeface="Times New Roman"/>
              </a:rPr>
              <a:t>отбора </a:t>
            </a:r>
            <a:r>
              <a:rPr sz="1400" spc="-5" dirty="0">
                <a:latin typeface="Times New Roman"/>
                <a:cs typeface="Times New Roman"/>
              </a:rPr>
              <a:t>пробы (t) устанавливается преподавателем 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пределах </a:t>
            </a:r>
            <a:r>
              <a:rPr sz="1400" dirty="0">
                <a:latin typeface="Times New Roman"/>
                <a:cs typeface="Times New Roman"/>
              </a:rPr>
              <a:t>от 5 </a:t>
            </a:r>
            <a:r>
              <a:rPr sz="1400" spc="-5" dirty="0">
                <a:latin typeface="Times New Roman"/>
                <a:cs typeface="Times New Roman"/>
              </a:rPr>
              <a:t>до 10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мин.</a:t>
            </a:r>
            <a:endParaRPr sz="1400">
              <a:latin typeface="Times New Roman"/>
              <a:cs typeface="Times New Roman"/>
            </a:endParaRPr>
          </a:p>
          <a:p>
            <a:pPr marL="38100" marR="30480" indent="359410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После </a:t>
            </a:r>
            <a:r>
              <a:rPr sz="1400" spc="-5" dirty="0">
                <a:latin typeface="Times New Roman"/>
                <a:cs typeface="Times New Roman"/>
              </a:rPr>
              <a:t>просасывания запыленного воздуха </a:t>
            </a:r>
            <a:r>
              <a:rPr sz="1400" dirty="0">
                <a:latin typeface="Times New Roman"/>
                <a:cs typeface="Times New Roman"/>
              </a:rPr>
              <a:t>фильтр </a:t>
            </a:r>
            <a:r>
              <a:rPr sz="1400" spc="-5" dirty="0">
                <a:latin typeface="Times New Roman"/>
                <a:cs typeface="Times New Roman"/>
              </a:rPr>
              <a:t>извлекают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5" dirty="0">
                <a:latin typeface="Times New Roman"/>
                <a:cs typeface="Times New Roman"/>
              </a:rPr>
              <a:t>аллон-  </a:t>
            </a:r>
            <a:r>
              <a:rPr sz="1400" dirty="0">
                <a:latin typeface="Times New Roman"/>
                <a:cs typeface="Times New Roman"/>
              </a:rPr>
              <a:t>жа,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повторно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взвешивают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аналитических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лабораторных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весах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типа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АДВ-</a:t>
            </a:r>
            <a:endParaRPr sz="1400">
              <a:latin typeface="Times New Roman"/>
              <a:cs typeface="Times New Roman"/>
            </a:endParaRPr>
          </a:p>
          <a:p>
            <a:pPr marL="38100" marR="31750">
              <a:lnSpc>
                <a:spcPct val="1100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200 (ВЛА-200)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точностью </a:t>
            </a:r>
            <a:r>
              <a:rPr sz="1400" dirty="0">
                <a:latin typeface="Times New Roman"/>
                <a:cs typeface="Times New Roman"/>
              </a:rPr>
              <a:t>до 0,1 мг и </a:t>
            </a:r>
            <a:r>
              <a:rPr sz="1400" spc="-5" dirty="0">
                <a:latin typeface="Times New Roman"/>
                <a:cs typeface="Times New Roman"/>
              </a:rPr>
              <a:t>определяют навеску уловленной пы-  ли (Q </a:t>
            </a:r>
            <a:r>
              <a:rPr sz="1350" spc="-15" baseline="-12345" dirty="0">
                <a:latin typeface="Times New Roman"/>
                <a:cs typeface="Times New Roman"/>
              </a:rPr>
              <a:t>ул</a:t>
            </a:r>
            <a:r>
              <a:rPr sz="1400" spc="-10" dirty="0">
                <a:latin typeface="Times New Roman"/>
                <a:cs typeface="Times New Roman"/>
              </a:rPr>
              <a:t>)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фильтре по разности масс «чистого»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«грязного»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фильтра.</a:t>
            </a:r>
            <a:endParaRPr sz="1400">
              <a:latin typeface="Times New Roman"/>
              <a:cs typeface="Times New Roman"/>
            </a:endParaRPr>
          </a:p>
          <a:p>
            <a:pPr marL="441325">
              <a:lnSpc>
                <a:spcPct val="100000"/>
              </a:lnSpc>
              <a:spcBef>
                <a:spcPts val="170"/>
              </a:spcBef>
            </a:pPr>
            <a:r>
              <a:rPr sz="1400" i="1" spc="-5" dirty="0">
                <a:latin typeface="Times New Roman"/>
                <a:cs typeface="Times New Roman"/>
              </a:rPr>
              <a:t>Приборы </a:t>
            </a:r>
            <a:r>
              <a:rPr sz="1400" i="1" dirty="0">
                <a:latin typeface="Times New Roman"/>
                <a:cs typeface="Times New Roman"/>
              </a:rPr>
              <a:t>и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оборудование:</a:t>
            </a:r>
            <a:endParaRPr sz="1400">
              <a:latin typeface="Times New Roman"/>
              <a:cs typeface="Times New Roman"/>
            </a:endParaRPr>
          </a:p>
          <a:p>
            <a:pPr marL="38100" indent="359410">
              <a:lnSpc>
                <a:spcPct val="100000"/>
              </a:lnSpc>
              <a:spcBef>
                <a:spcPts val="165"/>
              </a:spcBef>
              <a:buChar char="-"/>
              <a:tabLst>
                <a:tab pos="550545" algn="l"/>
              </a:tabLst>
            </a:pPr>
            <a:r>
              <a:rPr sz="1400" spc="-5" dirty="0">
                <a:latin typeface="Times New Roman"/>
                <a:cs typeface="Times New Roman"/>
              </a:rPr>
              <a:t>лабораторная установка, состоящая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-5" dirty="0">
                <a:latin typeface="Times New Roman"/>
                <a:cs typeface="Times New Roman"/>
              </a:rPr>
              <a:t>следующих частей: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камеры</a:t>
            </a:r>
            <a:endParaRPr sz="1400">
              <a:latin typeface="Times New Roman"/>
              <a:cs typeface="Times New Roman"/>
            </a:endParaRPr>
          </a:p>
          <a:p>
            <a:pPr marL="38100" marR="36830">
              <a:lnSpc>
                <a:spcPct val="110000"/>
              </a:lnSpc>
              <a:spcBef>
                <a:spcPts val="15"/>
              </a:spcBef>
              <a:tabLst>
                <a:tab pos="2473325" algn="l"/>
              </a:tabLst>
            </a:pPr>
            <a:r>
              <a:rPr sz="1400" spc="-5" dirty="0">
                <a:latin typeface="Times New Roman"/>
                <a:cs typeface="Times New Roman"/>
              </a:rPr>
              <a:t>(условного  рабочего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места)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	</a:t>
            </a:r>
            <a:r>
              <a:rPr sz="1400" spc="-5" dirty="0">
                <a:latin typeface="Times New Roman"/>
                <a:cs typeface="Times New Roman"/>
              </a:rPr>
              <a:t>запыленностью воздуха; фильтра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алонже,  вентиляторная установка;</a:t>
            </a:r>
            <a:endParaRPr sz="1400">
              <a:latin typeface="Times New Roman"/>
              <a:cs typeface="Times New Roman"/>
            </a:endParaRPr>
          </a:p>
          <a:p>
            <a:pPr marL="38100" indent="359410">
              <a:lnSpc>
                <a:spcPct val="100000"/>
              </a:lnSpc>
              <a:spcBef>
                <a:spcPts val="170"/>
              </a:spcBef>
              <a:buChar char="-"/>
              <a:tabLst>
                <a:tab pos="535305" algn="l"/>
              </a:tabLst>
            </a:pPr>
            <a:r>
              <a:rPr sz="1400" spc="-5" dirty="0">
                <a:latin typeface="Times New Roman"/>
                <a:cs typeface="Times New Roman"/>
              </a:rPr>
              <a:t>аспирационное устройство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отбора проб воздуха,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аналитические</a:t>
            </a:r>
            <a:endParaRPr sz="1400">
              <a:latin typeface="Times New Roman"/>
              <a:cs typeface="Times New Roman"/>
            </a:endParaRPr>
          </a:p>
          <a:p>
            <a:pPr marL="38100" marR="33655">
              <a:lnSpc>
                <a:spcPct val="1100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весы ВЛА-200, секундомер, фильтры </a:t>
            </a:r>
            <a:r>
              <a:rPr sz="1400" dirty="0">
                <a:latin typeface="Times New Roman"/>
                <a:cs typeface="Times New Roman"/>
              </a:rPr>
              <a:t>АФА-20, </a:t>
            </a:r>
            <a:r>
              <a:rPr sz="1400" spc="-5" dirty="0">
                <a:latin typeface="Times New Roman"/>
                <a:cs typeface="Times New Roman"/>
              </a:rPr>
              <a:t>аллонжи, барометр БАММ,  термометр.</a:t>
            </a:r>
            <a:endParaRPr sz="140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Таблица 4.1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Рабочая характеристика фильтров АФА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[13]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99108" y="8244585"/>
          <a:ext cx="5791199" cy="1574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467">
                <a:tc rowSpan="2">
                  <a:txBody>
                    <a:bodyPr/>
                    <a:lstStyle/>
                    <a:p>
                      <a:pPr marL="68580" marR="61594">
                        <a:lnSpc>
                          <a:spcPts val="161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  п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2799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Марка фильтра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АФА-10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57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АФ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АФА-20-ХА-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6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Масса, мг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6590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68580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Скорость аспирации,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л/мин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6590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527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32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Пылеёмкость(максимальная  навеска пыли),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659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99108" y="719327"/>
          <a:ext cx="5791199" cy="416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305"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0325">
                        <a:lnSpc>
                          <a:spcPts val="1610"/>
                        </a:lnSpc>
                        <a:spcBef>
                          <a:spcPts val="20"/>
                        </a:spcBef>
                        <a:tabLst>
                          <a:tab pos="148209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ость	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и-  мая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температура),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baseline="40123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2605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659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517650" y="1316482"/>
            <a:ext cx="5420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Таблица 4.2.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Скорости аспирации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продолжительность отбора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проб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99108" y="1550161"/>
          <a:ext cx="5899150" cy="147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051">
                <a:tc>
                  <a:txBody>
                    <a:bodyPr/>
                    <a:lstStyle/>
                    <a:p>
                      <a:pPr marL="68580" marR="297180">
                        <a:lnSpc>
                          <a:spcPts val="161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  п.п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>
                        <a:lnSpc>
                          <a:spcPts val="1610"/>
                        </a:lnSpc>
                        <a:spcBef>
                          <a:spcPts val="20"/>
                        </a:spcBef>
                        <a:tabLst>
                          <a:tab pos="119634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ние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мг/м</a:t>
                      </a:r>
                      <a:r>
                        <a:rPr sz="1350" spc="-7" baseline="40123" dirty="0">
                          <a:latin typeface="Times New Roman"/>
                          <a:cs typeface="Times New Roman"/>
                        </a:rPr>
                        <a:t>3</a:t>
                      </a:r>
                      <a:endParaRPr sz="1350" baseline="40123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960">
                        <a:lnSpc>
                          <a:spcPts val="1610"/>
                        </a:lnSpc>
                        <a:spcBef>
                          <a:spcPts val="20"/>
                        </a:spcBef>
                        <a:tabLst>
                          <a:tab pos="975994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сть	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ии,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л/мин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70485">
                        <a:lnSpc>
                          <a:spcPts val="161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ость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пробоотбора,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73025" algn="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 algn="ct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45" algn="ct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45" algn="ct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R="84455" algn="r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84455" algn="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0,5 –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20 -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84455" algn="r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2 -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10 -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marR="84455" algn="r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10 -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19936" y="3211804"/>
            <a:ext cx="5954395" cy="402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180" indent="359410" algn="just">
              <a:lnSpc>
                <a:spcPct val="1102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Примечание</a:t>
            </a:r>
            <a:r>
              <a:rPr sz="1400" b="1" spc="-5" dirty="0">
                <a:latin typeface="Times New Roman"/>
                <a:cs typeface="Times New Roman"/>
              </a:rPr>
              <a:t>. </a:t>
            </a:r>
            <a:r>
              <a:rPr sz="1400" spc="-5" dirty="0">
                <a:latin typeface="Times New Roman"/>
                <a:cs typeface="Times New Roman"/>
              </a:rPr>
              <a:t>При нагрузке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воздуху более </a:t>
            </a:r>
            <a:r>
              <a:rPr sz="1400" dirty="0">
                <a:latin typeface="Times New Roman"/>
                <a:cs typeface="Times New Roman"/>
              </a:rPr>
              <a:t>3 - 4 </a:t>
            </a:r>
            <a:r>
              <a:rPr sz="1400" spc="-5" dirty="0">
                <a:latin typeface="Times New Roman"/>
                <a:cs typeface="Times New Roman"/>
              </a:rPr>
              <a:t>л/мин. на 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350" baseline="40123" dirty="0">
                <a:latin typeface="Times New Roman"/>
                <a:cs typeface="Times New Roman"/>
              </a:rPr>
              <a:t>2 </a:t>
            </a:r>
            <a:r>
              <a:rPr sz="1400" spc="-5" dirty="0">
                <a:latin typeface="Times New Roman"/>
                <a:cs typeface="Times New Roman"/>
              </a:rPr>
              <a:t>фильтр  рекомендуется устанавливать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аллонж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опорную сетку, которую </a:t>
            </a:r>
            <a:r>
              <a:rPr sz="1400" dirty="0">
                <a:latin typeface="Times New Roman"/>
                <a:cs typeface="Times New Roman"/>
              </a:rPr>
              <a:t>можно  </a:t>
            </a:r>
            <a:r>
              <a:rPr sz="1400" spc="-5" dirty="0">
                <a:latin typeface="Times New Roman"/>
                <a:cs typeface="Times New Roman"/>
              </a:rPr>
              <a:t>изготовить путем вклеивания тонкой металлической </a:t>
            </a:r>
            <a:r>
              <a:rPr sz="1400" dirty="0">
                <a:latin typeface="Times New Roman"/>
                <a:cs typeface="Times New Roman"/>
              </a:rPr>
              <a:t>или </a:t>
            </a:r>
            <a:r>
              <a:rPr sz="1400" spc="-5" dirty="0">
                <a:latin typeface="Times New Roman"/>
                <a:cs typeface="Times New Roman"/>
              </a:rPr>
              <a:t>капроновой сетки  </a:t>
            </a:r>
            <a:r>
              <a:rPr sz="1400" dirty="0">
                <a:latin typeface="Times New Roman"/>
                <a:cs typeface="Times New Roman"/>
              </a:rPr>
              <a:t>между </a:t>
            </a:r>
            <a:r>
              <a:rPr sz="1400" spc="-5" dirty="0">
                <a:latin typeface="Times New Roman"/>
                <a:cs typeface="Times New Roman"/>
              </a:rPr>
              <a:t>створками защитных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колец.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454025" algn="just">
              <a:lnSpc>
                <a:spcPct val="100000"/>
              </a:lnSpc>
              <a:spcBef>
                <a:spcPts val="5"/>
              </a:spcBef>
            </a:pPr>
            <a:r>
              <a:rPr sz="1400" i="1" spc="-5" dirty="0">
                <a:latin typeface="Times New Roman"/>
                <a:cs typeface="Times New Roman"/>
              </a:rPr>
              <a:t>Определение весовой концентрации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пыли</a:t>
            </a:r>
            <a:endParaRPr sz="1400">
              <a:latin typeface="Times New Roman"/>
              <a:cs typeface="Times New Roman"/>
            </a:endParaRPr>
          </a:p>
          <a:p>
            <a:pPr marL="50800" marR="39370" algn="just">
              <a:lnSpc>
                <a:spcPct val="1102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При помощи вентилятора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пылевой </a:t>
            </a:r>
            <a:r>
              <a:rPr sz="1400" dirty="0">
                <a:latin typeface="Times New Roman"/>
                <a:cs typeface="Times New Roman"/>
              </a:rPr>
              <a:t>камере, </a:t>
            </a:r>
            <a:r>
              <a:rPr sz="1400" spc="-5" dirty="0">
                <a:latin typeface="Times New Roman"/>
                <a:cs typeface="Times New Roman"/>
              </a:rPr>
              <a:t>которая имитирует </a:t>
            </a:r>
            <a:r>
              <a:rPr sz="1400" dirty="0">
                <a:latin typeface="Times New Roman"/>
                <a:cs typeface="Times New Roman"/>
              </a:rPr>
              <a:t>производ-  ственное </a:t>
            </a:r>
            <a:r>
              <a:rPr sz="1400" spc="-5" dirty="0">
                <a:latin typeface="Times New Roman"/>
                <a:cs typeface="Times New Roman"/>
              </a:rPr>
              <a:t>помещение, </a:t>
            </a:r>
            <a:r>
              <a:rPr sz="1400" dirty="0">
                <a:latin typeface="Times New Roman"/>
                <a:cs typeface="Times New Roman"/>
              </a:rPr>
              <a:t>создаётся </a:t>
            </a:r>
            <a:r>
              <a:rPr sz="1400" spc="-5" dirty="0">
                <a:latin typeface="Times New Roman"/>
                <a:cs typeface="Times New Roman"/>
              </a:rPr>
              <a:t>запылённость воздуха. Осуществляется это  следующим образом: </a:t>
            </a:r>
            <a:r>
              <a:rPr sz="1400" dirty="0">
                <a:latin typeface="Times New Roman"/>
                <a:cs typeface="Times New Roman"/>
              </a:rPr>
              <a:t>в камеру через </a:t>
            </a:r>
            <a:r>
              <a:rPr sz="1400" spc="-5" dirty="0">
                <a:latin typeface="Times New Roman"/>
                <a:cs typeface="Times New Roman"/>
              </a:rPr>
              <a:t>дозатор помещается навеска </a:t>
            </a:r>
            <a:r>
              <a:rPr sz="1400" dirty="0">
                <a:latin typeface="Times New Roman"/>
                <a:cs typeface="Times New Roman"/>
              </a:rPr>
              <a:t>мелкодис-  </a:t>
            </a:r>
            <a:r>
              <a:rPr sz="1400" spc="-5" dirty="0">
                <a:latin typeface="Times New Roman"/>
                <a:cs typeface="Times New Roman"/>
              </a:rPr>
              <a:t>персной пыли, способная витать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воздухе. </a:t>
            </a:r>
            <a:r>
              <a:rPr sz="1400" spc="-5" dirty="0">
                <a:latin typeface="Times New Roman"/>
                <a:cs typeface="Times New Roman"/>
              </a:rPr>
              <a:t>Восходящим потоком воздуха </a:t>
            </a:r>
            <a:r>
              <a:rPr sz="1400" dirty="0">
                <a:latin typeface="Times New Roman"/>
                <a:cs typeface="Times New Roman"/>
              </a:rPr>
              <a:t>от  </a:t>
            </a:r>
            <a:r>
              <a:rPr sz="1400" spc="-5" dirty="0">
                <a:latin typeface="Times New Roman"/>
                <a:cs typeface="Times New Roman"/>
              </a:rPr>
              <a:t>вентилятора она приводится во взвешенное состояние. Давление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темпера-  </a:t>
            </a:r>
            <a:r>
              <a:rPr sz="1400" spc="-5" dirty="0">
                <a:latin typeface="Times New Roman"/>
                <a:cs typeface="Times New Roman"/>
              </a:rPr>
              <a:t>тура воздуха </a:t>
            </a:r>
            <a:r>
              <a:rPr sz="1400" dirty="0">
                <a:latin typeface="Times New Roman"/>
                <a:cs typeface="Times New Roman"/>
              </a:rPr>
              <a:t>в камере </a:t>
            </a:r>
            <a:r>
              <a:rPr sz="1400" spc="-5" dirty="0">
                <a:latin typeface="Times New Roman"/>
                <a:cs typeface="Times New Roman"/>
              </a:rPr>
              <a:t>принимаются равными давлению </a:t>
            </a:r>
            <a:r>
              <a:rPr sz="1400" dirty="0">
                <a:latin typeface="Times New Roman"/>
                <a:cs typeface="Times New Roman"/>
              </a:rPr>
              <a:t>и температуре в ла-  </a:t>
            </a:r>
            <a:r>
              <a:rPr sz="1400" spc="-5" dirty="0">
                <a:latin typeface="Times New Roman"/>
                <a:cs typeface="Times New Roman"/>
              </a:rPr>
              <a:t>боратории. </a:t>
            </a:r>
            <a:r>
              <a:rPr sz="1400" dirty="0">
                <a:latin typeface="Times New Roman"/>
                <a:cs typeface="Times New Roman"/>
              </a:rPr>
              <a:t>Отбор </a:t>
            </a:r>
            <a:r>
              <a:rPr sz="1400" spc="-5" dirty="0">
                <a:latin typeface="Times New Roman"/>
                <a:cs typeface="Times New Roman"/>
              </a:rPr>
              <a:t>запылённого воздуха </a:t>
            </a:r>
            <a:r>
              <a:rPr sz="1400" dirty="0">
                <a:latin typeface="Times New Roman"/>
                <a:cs typeface="Times New Roman"/>
              </a:rPr>
              <a:t>из камеры </a:t>
            </a:r>
            <a:r>
              <a:rPr sz="1400" spc="-5" dirty="0">
                <a:latin typeface="Times New Roman"/>
                <a:cs typeface="Times New Roman"/>
              </a:rPr>
              <a:t>производится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помощью  аспиратора, создающего высокое разряжение.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5" dirty="0">
                <a:latin typeface="Times New Roman"/>
                <a:cs typeface="Times New Roman"/>
              </a:rPr>
              <a:t>аспиратору резиновой  трубкой подключается аллонж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фильтром. Через </a:t>
            </a:r>
            <a:r>
              <a:rPr sz="1400" dirty="0">
                <a:latin typeface="Times New Roman"/>
                <a:cs typeface="Times New Roman"/>
              </a:rPr>
              <a:t>фильтр </a:t>
            </a:r>
            <a:r>
              <a:rPr sz="1400" spc="-5" dirty="0">
                <a:latin typeface="Times New Roman"/>
                <a:cs typeface="Times New Roman"/>
              </a:rPr>
              <a:t>протягивают такое  количество </a:t>
            </a:r>
            <a:r>
              <a:rPr sz="1400" spc="-10" dirty="0">
                <a:latin typeface="Times New Roman"/>
                <a:cs typeface="Times New Roman"/>
              </a:rPr>
              <a:t>воздуха, </a:t>
            </a:r>
            <a:r>
              <a:rPr sz="1400" dirty="0">
                <a:latin typeface="Times New Roman"/>
                <a:cs typeface="Times New Roman"/>
              </a:rPr>
              <a:t>чтобы </a:t>
            </a:r>
            <a:r>
              <a:rPr sz="1400" spc="-5" dirty="0">
                <a:latin typeface="Times New Roman"/>
                <a:cs typeface="Times New Roman"/>
              </a:rPr>
              <a:t>навеска уловленной пыли составляла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1,0 до  50,0 </a:t>
            </a:r>
            <a:r>
              <a:rPr sz="1400" dirty="0">
                <a:latin typeface="Times New Roman"/>
                <a:cs typeface="Times New Roman"/>
              </a:rPr>
              <a:t>мг </a:t>
            </a:r>
            <a:r>
              <a:rPr sz="1400" spc="-5" dirty="0">
                <a:latin typeface="Times New Roman"/>
                <a:cs typeface="Times New Roman"/>
              </a:rPr>
              <a:t>[12,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14].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636" y="905611"/>
            <a:ext cx="592836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5941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Расчет весовой концентрации уловленной пыли </a:t>
            </a:r>
            <a:r>
              <a:rPr sz="1400" dirty="0">
                <a:latin typeface="Times New Roman"/>
                <a:cs typeface="Times New Roman"/>
              </a:rPr>
              <a:t>в мг/м</a:t>
            </a:r>
            <a:r>
              <a:rPr sz="1350" baseline="40123" dirty="0">
                <a:latin typeface="Times New Roman"/>
                <a:cs typeface="Times New Roman"/>
              </a:rPr>
              <a:t>3 </a:t>
            </a:r>
            <a:r>
              <a:rPr sz="1400" spc="-5" dirty="0">
                <a:latin typeface="Times New Roman"/>
                <a:cs typeface="Times New Roman"/>
              </a:rPr>
              <a:t>производится 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1154" y="1773681"/>
            <a:ext cx="138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Times New Roman"/>
                <a:cs typeface="Times New Roman"/>
              </a:rPr>
              <a:t>ул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4827" y="1825498"/>
            <a:ext cx="1841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450" dirty="0">
                <a:latin typeface="Cambria Math"/>
                <a:cs typeface="Cambria Math"/>
              </a:rPr>
              <a:t> </a:t>
            </a:r>
            <a:r>
              <a:rPr sz="1000" spc="355" dirty="0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7130" y="1818385"/>
            <a:ext cx="401320" cy="12700"/>
          </a:xfrm>
          <a:custGeom>
            <a:avLst/>
            <a:gdLst/>
            <a:ahLst/>
            <a:cxnLst/>
            <a:rect l="l" t="t" r="r" b="b"/>
            <a:pathLst>
              <a:path w="401320" h="12700">
                <a:moveTo>
                  <a:pt x="400811" y="0"/>
                </a:moveTo>
                <a:lnTo>
                  <a:pt x="0" y="0"/>
                </a:lnTo>
                <a:lnTo>
                  <a:pt x="0" y="12191"/>
                </a:lnTo>
                <a:lnTo>
                  <a:pt x="400811" y="12191"/>
                </a:lnTo>
                <a:lnTo>
                  <a:pt x="400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3514" y="1683766"/>
            <a:ext cx="3890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38455" algn="l"/>
                <a:tab pos="3510279" algn="l"/>
              </a:tabLst>
            </a:pPr>
            <a:r>
              <a:rPr sz="1400" dirty="0">
                <a:latin typeface="Times New Roman"/>
                <a:cs typeface="Times New Roman"/>
              </a:rPr>
              <a:t>Q	= </a:t>
            </a:r>
            <a:r>
              <a:rPr sz="2100" baseline="33730" dirty="0">
                <a:latin typeface="Times New Roman"/>
                <a:cs typeface="Times New Roman"/>
              </a:rPr>
              <a:t>         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мг/м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350" spc="187" baseline="40123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,	</a:t>
            </a:r>
            <a:r>
              <a:rPr sz="1400" dirty="0">
                <a:latin typeface="Times New Roman"/>
                <a:cs typeface="Times New Roman"/>
              </a:rPr>
              <a:t>(4.1)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636" y="2182723"/>
            <a:ext cx="5929630" cy="14357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7510" algn="just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i="1" spc="-5" dirty="0">
                <a:latin typeface="Times New Roman"/>
                <a:cs typeface="Times New Roman"/>
              </a:rPr>
              <a:t>Q</a:t>
            </a:r>
            <a:r>
              <a:rPr sz="1350" i="1" spc="-7" baseline="-12345" dirty="0">
                <a:latin typeface="Times New Roman"/>
                <a:cs typeface="Times New Roman"/>
              </a:rPr>
              <a:t>вх </a:t>
            </a:r>
            <a:r>
              <a:rPr sz="1400" b="1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весовая концентрация уловленной пыли </a:t>
            </a:r>
            <a:r>
              <a:rPr sz="1400" dirty="0">
                <a:latin typeface="Times New Roman"/>
                <a:cs typeface="Times New Roman"/>
              </a:rPr>
              <a:t>в мг/м 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350" spc="44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752475" algn="just">
              <a:lnSpc>
                <a:spcPct val="100000"/>
              </a:lnSpc>
              <a:spcBef>
                <a:spcPts val="170"/>
              </a:spcBef>
            </a:pPr>
            <a:r>
              <a:rPr sz="1400" i="1" spc="-5" dirty="0">
                <a:latin typeface="Times New Roman"/>
                <a:cs typeface="Times New Roman"/>
              </a:rPr>
              <a:t>Р</a:t>
            </a:r>
            <a:r>
              <a:rPr sz="1350" i="1" spc="-7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- масса </a:t>
            </a:r>
            <a:r>
              <a:rPr sz="1400" spc="-5" dirty="0">
                <a:latin typeface="Times New Roman"/>
                <a:cs typeface="Times New Roman"/>
              </a:rPr>
              <a:t>чистого </a:t>
            </a:r>
            <a:r>
              <a:rPr sz="1400" dirty="0">
                <a:latin typeface="Times New Roman"/>
                <a:cs typeface="Times New Roman"/>
              </a:rPr>
              <a:t>фильтра,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мг;</a:t>
            </a:r>
            <a:endParaRPr sz="1400">
              <a:latin typeface="Times New Roman"/>
              <a:cs typeface="Times New Roman"/>
            </a:endParaRPr>
          </a:p>
          <a:p>
            <a:pPr marL="752475" algn="just">
              <a:lnSpc>
                <a:spcPct val="100000"/>
              </a:lnSpc>
              <a:spcBef>
                <a:spcPts val="165"/>
              </a:spcBef>
            </a:pPr>
            <a:r>
              <a:rPr sz="1400" i="1" spc="-5" dirty="0">
                <a:latin typeface="Times New Roman"/>
                <a:cs typeface="Times New Roman"/>
              </a:rPr>
              <a:t>Р</a:t>
            </a:r>
            <a:r>
              <a:rPr sz="1350" i="1" spc="-7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- масса </a:t>
            </a:r>
            <a:r>
              <a:rPr sz="1400" spc="-5" dirty="0">
                <a:latin typeface="Times New Roman"/>
                <a:cs typeface="Times New Roman"/>
              </a:rPr>
              <a:t>запылённого фильтра,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мг;</a:t>
            </a:r>
            <a:endParaRPr sz="1400">
              <a:latin typeface="Times New Roman"/>
              <a:cs typeface="Times New Roman"/>
            </a:endParaRPr>
          </a:p>
          <a:p>
            <a:pPr marL="38100" marR="30480" indent="713105" algn="just">
              <a:lnSpc>
                <a:spcPct val="110000"/>
              </a:lnSpc>
              <a:spcBef>
                <a:spcPts val="15"/>
              </a:spcBef>
            </a:pPr>
            <a:r>
              <a:rPr sz="1400" i="1" dirty="0">
                <a:latin typeface="Times New Roman"/>
                <a:cs typeface="Times New Roman"/>
              </a:rPr>
              <a:t>v</a:t>
            </a:r>
            <a:r>
              <a:rPr sz="1350" i="1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- объём </a:t>
            </a:r>
            <a:r>
              <a:rPr sz="1400" spc="-5" dirty="0">
                <a:latin typeface="Times New Roman"/>
                <a:cs typeface="Times New Roman"/>
              </a:rPr>
              <a:t>воздуха, </a:t>
            </a:r>
            <a:r>
              <a:rPr sz="1400" dirty="0">
                <a:latin typeface="Times New Roman"/>
                <a:cs typeface="Times New Roman"/>
              </a:rPr>
              <a:t>протянутого </a:t>
            </a:r>
            <a:r>
              <a:rPr sz="1400" spc="-5" dirty="0">
                <a:latin typeface="Times New Roman"/>
                <a:cs typeface="Times New Roman"/>
              </a:rPr>
              <a:t>через фильтр </a:t>
            </a:r>
            <a:r>
              <a:rPr sz="1400" dirty="0">
                <a:latin typeface="Times New Roman"/>
                <a:cs typeface="Times New Roman"/>
              </a:rPr>
              <a:t>(м</a:t>
            </a:r>
            <a:r>
              <a:rPr sz="1350" baseline="40123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), </a:t>
            </a:r>
            <a:r>
              <a:rPr sz="1400" spc="-5" dirty="0">
                <a:latin typeface="Times New Roman"/>
                <a:cs typeface="Times New Roman"/>
              </a:rPr>
              <a:t>приведенный </a:t>
            </a:r>
            <a:r>
              <a:rPr sz="1400" dirty="0">
                <a:latin typeface="Times New Roman"/>
                <a:cs typeface="Times New Roman"/>
              </a:rPr>
              <a:t>к  </a:t>
            </a:r>
            <a:r>
              <a:rPr sz="1400" spc="-5" dirty="0">
                <a:latin typeface="Times New Roman"/>
                <a:cs typeface="Times New Roman"/>
              </a:rPr>
              <a:t>нормальным условиям, </a:t>
            </a:r>
            <a:r>
              <a:rPr sz="1400" dirty="0">
                <a:latin typeface="Times New Roman"/>
                <a:cs typeface="Times New Roman"/>
              </a:rPr>
              <a:t>т.е. к такому </a:t>
            </a:r>
            <a:r>
              <a:rPr sz="1400" spc="-10" dirty="0">
                <a:latin typeface="Times New Roman"/>
                <a:cs typeface="Times New Roman"/>
              </a:rPr>
              <a:t>объёму, </a:t>
            </a:r>
            <a:r>
              <a:rPr sz="1400" dirty="0">
                <a:latin typeface="Times New Roman"/>
                <a:cs typeface="Times New Roman"/>
              </a:rPr>
              <a:t>какой он </a:t>
            </a:r>
            <a:r>
              <a:rPr sz="1400" spc="-5" dirty="0">
                <a:latin typeface="Times New Roman"/>
                <a:cs typeface="Times New Roman"/>
              </a:rPr>
              <a:t>занимает при </a:t>
            </a:r>
            <a:r>
              <a:rPr sz="1400" dirty="0">
                <a:latin typeface="Times New Roman"/>
                <a:cs typeface="Times New Roman"/>
              </a:rPr>
              <a:t>темпе-  </a:t>
            </a:r>
            <a:r>
              <a:rPr sz="1400" spc="-5" dirty="0">
                <a:latin typeface="Times New Roman"/>
                <a:cs typeface="Times New Roman"/>
              </a:rPr>
              <a:t>ратуре 273 К° (0</a:t>
            </a:r>
            <a:r>
              <a:rPr sz="1350" spc="-7" baseline="40123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С)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атмосферном давлении 101,3 </a:t>
            </a:r>
            <a:r>
              <a:rPr sz="1400" dirty="0">
                <a:latin typeface="Times New Roman"/>
                <a:cs typeface="Times New Roman"/>
              </a:rPr>
              <a:t>кПа </a:t>
            </a:r>
            <a:r>
              <a:rPr sz="1400" spc="-5" dirty="0">
                <a:latin typeface="Times New Roman"/>
                <a:cs typeface="Times New Roman"/>
              </a:rPr>
              <a:t>(760 </a:t>
            </a:r>
            <a:r>
              <a:rPr sz="1400" dirty="0">
                <a:latin typeface="Times New Roman"/>
                <a:cs typeface="Times New Roman"/>
              </a:rPr>
              <a:t>мм рт. ст.),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7361" y="3909186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v</a:t>
            </a:r>
            <a:r>
              <a:rPr sz="1725" i="1" baseline="-12077" dirty="0">
                <a:latin typeface="Times New Roman"/>
                <a:cs typeface="Times New Roman"/>
              </a:rPr>
              <a:t>0</a:t>
            </a:r>
            <a:r>
              <a:rPr sz="1725" i="1" spc="165" baseline="-12077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45714" y="4077334"/>
            <a:ext cx="988060" cy="15240"/>
          </a:xfrm>
          <a:custGeom>
            <a:avLst/>
            <a:gdLst/>
            <a:ahLst/>
            <a:cxnLst/>
            <a:rect l="l" t="t" r="r" b="b"/>
            <a:pathLst>
              <a:path w="988060" h="15239">
                <a:moveTo>
                  <a:pt x="987551" y="0"/>
                </a:moveTo>
                <a:lnTo>
                  <a:pt x="0" y="0"/>
                </a:lnTo>
                <a:lnTo>
                  <a:pt x="0" y="15240"/>
                </a:lnTo>
                <a:lnTo>
                  <a:pt x="987551" y="15240"/>
                </a:lnTo>
                <a:lnTo>
                  <a:pt x="987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50363" y="3839083"/>
            <a:ext cx="20929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4135" algn="l"/>
              </a:tabLst>
            </a:pPr>
            <a:r>
              <a:rPr sz="1300" spc="440" dirty="0">
                <a:latin typeface="Cambria Math"/>
                <a:cs typeface="Cambria Math"/>
              </a:rPr>
              <a:t> </a:t>
            </a:r>
            <a:r>
              <a:rPr sz="1300" spc="465" dirty="0">
                <a:latin typeface="Cambria Math"/>
                <a:cs typeface="Cambria Math"/>
              </a:rPr>
              <a:t> </a:t>
            </a:r>
            <a:r>
              <a:rPr sz="1300" spc="345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75" dirty="0">
                <a:latin typeface="Cambria Math"/>
                <a:cs typeface="Cambria Math"/>
              </a:rPr>
              <a:t> </a:t>
            </a:r>
            <a:r>
              <a:rPr sz="1300" spc="330" dirty="0">
                <a:latin typeface="Cambria Math"/>
                <a:cs typeface="Cambria Math"/>
              </a:rPr>
              <a:t> </a:t>
            </a:r>
            <a:r>
              <a:rPr sz="1300" spc="590" dirty="0">
                <a:latin typeface="Cambria Math"/>
                <a:cs typeface="Cambria Math"/>
              </a:rPr>
              <a:t> 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440" dirty="0">
                <a:latin typeface="Cambria Math"/>
                <a:cs typeface="Cambria Math"/>
              </a:rPr>
              <a:t> </a:t>
            </a:r>
            <a:r>
              <a:rPr sz="1300" spc="465" dirty="0">
                <a:latin typeface="Cambria Math"/>
                <a:cs typeface="Cambria Math"/>
              </a:rPr>
              <a:t> </a:t>
            </a:r>
            <a:r>
              <a:rPr sz="1300" spc="330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75" dirty="0">
                <a:latin typeface="Cambria Math"/>
                <a:cs typeface="Cambria Math"/>
              </a:rPr>
              <a:t> </a:t>
            </a:r>
            <a:r>
              <a:rPr sz="1300" spc="330" dirty="0">
                <a:latin typeface="Cambria Math"/>
                <a:cs typeface="Cambria Math"/>
              </a:rPr>
              <a:t> </a:t>
            </a:r>
            <a:r>
              <a:rPr sz="1300" spc="590" dirty="0">
                <a:latin typeface="Cambria Math"/>
                <a:cs typeface="Cambria Math"/>
              </a:rPr>
              <a:t> 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3014" y="4087495"/>
            <a:ext cx="23977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8095" algn="l"/>
              </a:tabLst>
            </a:pPr>
            <a:r>
              <a:rPr sz="1300" spc="250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75" dirty="0">
                <a:latin typeface="Cambria Math"/>
                <a:cs typeface="Cambria Math"/>
              </a:rPr>
              <a:t> </a:t>
            </a:r>
            <a:r>
              <a:rPr sz="1300" spc="660" dirty="0">
                <a:latin typeface="Cambria Math"/>
                <a:cs typeface="Cambria Math"/>
              </a:rPr>
              <a:t> </a:t>
            </a:r>
            <a:r>
              <a:rPr sz="1300" spc="305" dirty="0">
                <a:latin typeface="Cambria Math"/>
                <a:cs typeface="Cambria Math"/>
              </a:rPr>
              <a:t> </a:t>
            </a:r>
            <a:r>
              <a:rPr sz="1300" spc="250" dirty="0">
                <a:latin typeface="Cambria Math"/>
                <a:cs typeface="Cambria Math"/>
              </a:rPr>
              <a:t> </a:t>
            </a:r>
            <a:r>
              <a:rPr sz="1300" spc="345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59" dirty="0">
                <a:latin typeface="Cambria Math"/>
                <a:cs typeface="Cambria Math"/>
              </a:rPr>
              <a:t> 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950" spc="375" baseline="2136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75" dirty="0">
                <a:latin typeface="Cambria Math"/>
                <a:cs typeface="Cambria Math"/>
              </a:rPr>
              <a:t> </a:t>
            </a:r>
            <a:r>
              <a:rPr sz="1300" spc="660" dirty="0">
                <a:latin typeface="Cambria Math"/>
                <a:cs typeface="Cambria Math"/>
              </a:rPr>
              <a:t> </a:t>
            </a:r>
            <a:r>
              <a:rPr sz="1300" spc="320" dirty="0">
                <a:latin typeface="Cambria Math"/>
                <a:cs typeface="Cambria Math"/>
              </a:rPr>
              <a:t> </a:t>
            </a:r>
            <a:r>
              <a:rPr sz="1950" spc="375" baseline="2136" dirty="0">
                <a:latin typeface="Cambria Math"/>
                <a:cs typeface="Cambria Math"/>
              </a:rPr>
              <a:t> </a:t>
            </a:r>
            <a:r>
              <a:rPr sz="1300" spc="330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75" dirty="0">
                <a:latin typeface="Cambria Math"/>
                <a:cs typeface="Cambria Math"/>
              </a:rPr>
              <a:t> </a:t>
            </a:r>
            <a:r>
              <a:rPr sz="1300" spc="-30" dirty="0">
                <a:latin typeface="Cambria Math"/>
                <a:cs typeface="Cambria Math"/>
              </a:rPr>
              <a:t> </a:t>
            </a:r>
            <a:r>
              <a:rPr sz="1300" spc="459" dirty="0">
                <a:latin typeface="Cambria Math"/>
                <a:cs typeface="Cambria Math"/>
              </a:rPr>
              <a:t> 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01745" y="4077334"/>
            <a:ext cx="1117600" cy="15240"/>
          </a:xfrm>
          <a:custGeom>
            <a:avLst/>
            <a:gdLst/>
            <a:ahLst/>
            <a:cxnLst/>
            <a:rect l="l" t="t" r="r" b="b"/>
            <a:pathLst>
              <a:path w="1117600" h="15239">
                <a:moveTo>
                  <a:pt x="1117091" y="0"/>
                </a:moveTo>
                <a:lnTo>
                  <a:pt x="0" y="0"/>
                </a:lnTo>
                <a:lnTo>
                  <a:pt x="0" y="15240"/>
                </a:lnTo>
                <a:lnTo>
                  <a:pt x="1117091" y="15240"/>
                </a:lnTo>
                <a:lnTo>
                  <a:pt x="111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53078" y="3909186"/>
            <a:ext cx="1980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423035" algn="l"/>
                <a:tab pos="1651635" algn="l"/>
              </a:tabLst>
            </a:pPr>
            <a:r>
              <a:rPr sz="1800" i="1" dirty="0">
                <a:latin typeface="Times New Roman"/>
                <a:cs typeface="Times New Roman"/>
              </a:rPr>
              <a:t>=	,	м</a:t>
            </a:r>
            <a:r>
              <a:rPr sz="1725" i="1" baseline="38647" dirty="0">
                <a:latin typeface="Times New Roman"/>
                <a:cs typeface="Times New Roman"/>
              </a:rPr>
              <a:t>3</a:t>
            </a:r>
            <a:r>
              <a:rPr sz="1800" i="1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3253" y="3959478"/>
            <a:ext cx="368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.2)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2636" y="4525238"/>
            <a:ext cx="5931535" cy="2379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1750" indent="359410" algn="just">
              <a:lnSpc>
                <a:spcPct val="1104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b="1" i="1" dirty="0">
                <a:latin typeface="Times New Roman"/>
                <a:cs typeface="Times New Roman"/>
              </a:rPr>
              <a:t>v</a:t>
            </a:r>
            <a:r>
              <a:rPr sz="1350" b="1" i="1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объёмная скорость воздуха, протянутого через фильтр при </a:t>
            </a:r>
            <a:r>
              <a:rPr sz="1400" dirty="0">
                <a:latin typeface="Times New Roman"/>
                <a:cs typeface="Times New Roman"/>
              </a:rPr>
              <a:t>тем-  </a:t>
            </a:r>
            <a:r>
              <a:rPr sz="1400" spc="-5" dirty="0">
                <a:latin typeface="Times New Roman"/>
                <a:cs typeface="Times New Roman"/>
              </a:rPr>
              <a:t>пературе </a:t>
            </a:r>
            <a:r>
              <a:rPr sz="1400" dirty="0">
                <a:latin typeface="Times New Roman"/>
                <a:cs typeface="Times New Roman"/>
              </a:rPr>
              <a:t>t и </a:t>
            </a:r>
            <a:r>
              <a:rPr sz="1400" spc="-5" dirty="0">
                <a:latin typeface="Times New Roman"/>
                <a:cs typeface="Times New Roman"/>
              </a:rPr>
              <a:t>давлении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(берётся умножением объёмной скорости </a:t>
            </a:r>
            <a:r>
              <a:rPr sz="1400" dirty="0">
                <a:latin typeface="Times New Roman"/>
                <a:cs typeface="Times New Roman"/>
              </a:rPr>
              <a:t>протяги-  </a:t>
            </a:r>
            <a:r>
              <a:rPr sz="1400" spc="-5" dirty="0">
                <a:latin typeface="Times New Roman"/>
                <a:cs typeface="Times New Roman"/>
              </a:rPr>
              <a:t>вания </a:t>
            </a:r>
            <a:r>
              <a:rPr sz="1400" dirty="0">
                <a:latin typeface="Times New Roman"/>
                <a:cs typeface="Times New Roman"/>
              </a:rPr>
              <a:t>(q) на </a:t>
            </a:r>
            <a:r>
              <a:rPr sz="1400" spc="-5" dirty="0">
                <a:latin typeface="Times New Roman"/>
                <a:cs typeface="Times New Roman"/>
              </a:rPr>
              <a:t>время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(t));</a:t>
            </a:r>
            <a:endParaRPr sz="1400">
              <a:latin typeface="Times New Roman"/>
              <a:cs typeface="Times New Roman"/>
            </a:endParaRPr>
          </a:p>
          <a:p>
            <a:pPr marL="397510" marR="1487170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В - </a:t>
            </a:r>
            <a:r>
              <a:rPr sz="1400" spc="-5" dirty="0">
                <a:latin typeface="Times New Roman"/>
                <a:cs typeface="Times New Roman"/>
              </a:rPr>
              <a:t>барометрическое давление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месте </a:t>
            </a:r>
            <a:r>
              <a:rPr sz="1400" dirty="0">
                <a:latin typeface="Times New Roman"/>
                <a:cs typeface="Times New Roman"/>
              </a:rPr>
              <a:t>отбора </a:t>
            </a:r>
            <a:r>
              <a:rPr sz="1400" spc="-5" dirty="0">
                <a:latin typeface="Times New Roman"/>
                <a:cs typeface="Times New Roman"/>
              </a:rPr>
              <a:t>пробы;  </a:t>
            </a:r>
            <a:r>
              <a:rPr sz="1400" dirty="0">
                <a:latin typeface="Times New Roman"/>
                <a:cs typeface="Times New Roman"/>
              </a:rPr>
              <a:t>t - </a:t>
            </a:r>
            <a:r>
              <a:rPr sz="1400" spc="-5" dirty="0">
                <a:latin typeface="Times New Roman"/>
                <a:cs typeface="Times New Roman"/>
              </a:rPr>
              <a:t>температура </a:t>
            </a:r>
            <a:r>
              <a:rPr sz="1400" spc="-10" dirty="0">
                <a:latin typeface="Times New Roman"/>
                <a:cs typeface="Times New Roman"/>
              </a:rPr>
              <a:t>воздуха </a:t>
            </a:r>
            <a:r>
              <a:rPr sz="1400" dirty="0">
                <a:latin typeface="Times New Roman"/>
                <a:cs typeface="Times New Roman"/>
              </a:rPr>
              <a:t>в месте </a:t>
            </a:r>
            <a:r>
              <a:rPr sz="1400" spc="-5" dirty="0">
                <a:latin typeface="Times New Roman"/>
                <a:cs typeface="Times New Roman"/>
              </a:rPr>
              <a:t>отбора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пробы.</a:t>
            </a:r>
            <a:endParaRPr sz="140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350" baseline="-12345" dirty="0">
                <a:latin typeface="Times New Roman"/>
                <a:cs typeface="Times New Roman"/>
              </a:rPr>
              <a:t>пр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время пробоотбора,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мин.</a:t>
            </a:r>
            <a:endParaRPr sz="140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Значения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берутся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термометру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барометру,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350" baseline="-12345" dirty="0">
                <a:latin typeface="Times New Roman"/>
                <a:cs typeface="Times New Roman"/>
              </a:rPr>
              <a:t>пр</a:t>
            </a:r>
            <a:r>
              <a:rPr sz="1350" spc="284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секундоме-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ру.</a:t>
            </a:r>
            <a:endParaRPr sz="1400">
              <a:latin typeface="Times New Roman"/>
              <a:cs typeface="Times New Roman"/>
            </a:endParaRPr>
          </a:p>
          <a:p>
            <a:pPr marL="38100" marR="34925" indent="403225">
              <a:lnSpc>
                <a:spcPct val="110000"/>
              </a:lnSpc>
              <a:spcBef>
                <a:spcPts val="15"/>
              </a:spcBef>
            </a:pPr>
            <a:r>
              <a:rPr sz="1400" spc="-5" dirty="0">
                <a:latin typeface="Times New Roman"/>
                <a:cs typeface="Times New Roman"/>
              </a:rPr>
              <a:t>Объёмная скорость просасывания </a:t>
            </a:r>
            <a:r>
              <a:rPr sz="1400" spc="-10" dirty="0">
                <a:latin typeface="Times New Roman"/>
                <a:cs typeface="Times New Roman"/>
              </a:rPr>
              <a:t>(</a:t>
            </a:r>
            <a:r>
              <a:rPr sz="1400" b="1" i="1" spc="-10" dirty="0">
                <a:latin typeface="Times New Roman"/>
                <a:cs typeface="Times New Roman"/>
              </a:rPr>
              <a:t>V</a:t>
            </a:r>
            <a:r>
              <a:rPr sz="1350" b="1" i="1" spc="-15" baseline="-12345" dirty="0">
                <a:latin typeface="Times New Roman"/>
                <a:cs typeface="Times New Roman"/>
              </a:rPr>
              <a:t>1 </a:t>
            </a:r>
            <a:r>
              <a:rPr sz="1350" b="1" i="1" baseline="-12345" dirty="0">
                <a:latin typeface="Times New Roman"/>
                <a:cs typeface="Times New Roman"/>
              </a:rPr>
              <a:t>) </a:t>
            </a:r>
            <a:r>
              <a:rPr sz="1400" spc="-5" dirty="0">
                <a:latin typeface="Times New Roman"/>
                <a:cs typeface="Times New Roman"/>
              </a:rPr>
              <a:t>определяется по номограммам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5" dirty="0">
                <a:latin typeface="Times New Roman"/>
                <a:cs typeface="Times New Roman"/>
              </a:rPr>
              <a:t>зависимости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диафрагмы прибора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показания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реометра.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10967" y="7190993"/>
            <a:ext cx="157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720725" algn="l"/>
              </a:tabLst>
            </a:pPr>
            <a:r>
              <a:rPr sz="1800" spc="-10" dirty="0">
                <a:latin typeface="Times New Roman"/>
                <a:cs typeface="Times New Roman"/>
              </a:rPr>
              <a:t>v</a:t>
            </a:r>
            <a:r>
              <a:rPr sz="1725" spc="-15" baseline="-12077" dirty="0">
                <a:latin typeface="Times New Roman"/>
                <a:cs typeface="Times New Roman"/>
              </a:rPr>
              <a:t>1  </a:t>
            </a:r>
            <a:r>
              <a:rPr sz="1725" spc="97" baseline="-12077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	q * </a:t>
            </a:r>
            <a:r>
              <a:rPr sz="1800" spc="-5" dirty="0">
                <a:latin typeface="Times New Roman"/>
                <a:cs typeface="Times New Roman"/>
              </a:rPr>
              <a:t>t</a:t>
            </a:r>
            <a:r>
              <a:rPr sz="1725" spc="-7" baseline="-12077" dirty="0">
                <a:latin typeface="Times New Roman"/>
                <a:cs typeface="Times New Roman"/>
              </a:rPr>
              <a:t>пр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4384" y="7369302"/>
            <a:ext cx="405765" cy="2235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59" dirty="0">
                <a:latin typeface="Cambria Math"/>
                <a:cs typeface="Cambria Math"/>
              </a:rPr>
              <a:t>  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39360" y="7359141"/>
            <a:ext cx="538480" cy="15240"/>
          </a:xfrm>
          <a:custGeom>
            <a:avLst/>
            <a:gdLst/>
            <a:ahLst/>
            <a:cxnLst/>
            <a:rect l="l" t="t" r="r" b="b"/>
            <a:pathLst>
              <a:path w="538479" h="15240">
                <a:moveTo>
                  <a:pt x="537972" y="0"/>
                </a:moveTo>
                <a:lnTo>
                  <a:pt x="0" y="0"/>
                </a:lnTo>
                <a:lnTo>
                  <a:pt x="0" y="15240"/>
                </a:lnTo>
                <a:lnTo>
                  <a:pt x="537972" y="15240"/>
                </a:lnTo>
                <a:lnTo>
                  <a:pt x="537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01260" y="7056881"/>
            <a:ext cx="67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509" dirty="0">
                <a:latin typeface="Cambria Math"/>
                <a:cs typeface="Cambria Math"/>
              </a:rPr>
              <a:t> </a:t>
            </a:r>
            <a:r>
              <a:rPr sz="1300" spc="5" dirty="0">
                <a:latin typeface="Cambria Math"/>
                <a:cs typeface="Cambria Math"/>
              </a:rPr>
              <a:t> </a:t>
            </a:r>
            <a:r>
              <a:rPr sz="1300" spc="335" dirty="0">
                <a:latin typeface="Cambria Math"/>
                <a:cs typeface="Cambria Math"/>
              </a:rPr>
              <a:t> </a:t>
            </a:r>
            <a:r>
              <a:rPr sz="1300" spc="-5" dirty="0">
                <a:latin typeface="Cambria Math"/>
                <a:cs typeface="Cambria Math"/>
              </a:rPr>
              <a:t> </a:t>
            </a:r>
            <a:r>
              <a:rPr sz="1300" spc="215" dirty="0">
                <a:latin typeface="Cambria Math"/>
                <a:cs typeface="Cambria Math"/>
              </a:rPr>
              <a:t> </a:t>
            </a:r>
            <a:r>
              <a:rPr sz="1300" spc="434" dirty="0">
                <a:latin typeface="Cambria Math"/>
                <a:cs typeface="Cambria Math"/>
              </a:rPr>
              <a:t>  </a:t>
            </a:r>
            <a:r>
              <a:rPr sz="1300" spc="-15" dirty="0">
                <a:latin typeface="Cambria Math"/>
                <a:cs typeface="Cambria Math"/>
              </a:rPr>
              <a:t> </a:t>
            </a:r>
            <a:r>
              <a:rPr sz="2700" baseline="-32407" dirty="0">
                <a:latin typeface="Times New Roman"/>
                <a:cs typeface="Times New Roman"/>
              </a:rPr>
              <a:t>,</a:t>
            </a:r>
            <a:endParaRPr sz="2700" baseline="-32407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6276594" y="7241285"/>
            <a:ext cx="368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.3)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9936" y="7775295"/>
            <a:ext cx="5957570" cy="19062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1536065" algn="ctr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Times New Roman"/>
                <a:cs typeface="Times New Roman"/>
              </a:rPr>
              <a:t>где q- </a:t>
            </a:r>
            <a:r>
              <a:rPr sz="1400" spc="-5" dirty="0">
                <a:latin typeface="Times New Roman"/>
                <a:cs typeface="Times New Roman"/>
              </a:rPr>
              <a:t>объёмная скорость пробоотбора,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л/мин.;</a:t>
            </a:r>
            <a:endParaRPr sz="1400">
              <a:latin typeface="Times New Roman"/>
              <a:cs typeface="Times New Roman"/>
            </a:endParaRPr>
          </a:p>
          <a:p>
            <a:pPr marR="82550" algn="ctr">
              <a:lnSpc>
                <a:spcPct val="100000"/>
              </a:lnSpc>
              <a:spcBef>
                <a:spcPts val="170"/>
              </a:spcBef>
            </a:pPr>
            <a:r>
              <a:rPr sz="1400" spc="5" dirty="0">
                <a:latin typeface="Times New Roman"/>
                <a:cs typeface="Times New Roman"/>
              </a:rPr>
              <a:t>1000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 перевода литров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5" dirty="0">
                <a:latin typeface="Times New Roman"/>
                <a:cs typeface="Times New Roman"/>
              </a:rPr>
              <a:t>м</a:t>
            </a:r>
            <a:r>
              <a:rPr sz="1350" spc="7" baseline="40123" dirty="0">
                <a:latin typeface="Times New Roman"/>
                <a:cs typeface="Times New Roman"/>
              </a:rPr>
              <a:t>3 </a:t>
            </a:r>
            <a:r>
              <a:rPr sz="1400" spc="-5" dirty="0">
                <a:latin typeface="Times New Roman"/>
                <a:cs typeface="Times New Roman"/>
              </a:rPr>
              <a:t>(1м</a:t>
            </a:r>
            <a:r>
              <a:rPr sz="1350" spc="-7" baseline="40123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1000</a:t>
            </a:r>
            <a:r>
              <a:rPr sz="1400" spc="-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50800" marR="43180" indent="359410" algn="just">
              <a:lnSpc>
                <a:spcPct val="110100"/>
              </a:lnSpc>
            </a:pPr>
            <a:r>
              <a:rPr sz="1400" dirty="0">
                <a:latin typeface="Times New Roman"/>
                <a:cs typeface="Times New Roman"/>
              </a:rPr>
              <a:t>Степень </a:t>
            </a:r>
            <a:r>
              <a:rPr sz="1400" spc="-5" dirty="0">
                <a:latin typeface="Times New Roman"/>
                <a:cs typeface="Times New Roman"/>
              </a:rPr>
              <a:t>очистки воздуха фильтром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пыли характеризуется </a:t>
            </a:r>
            <a:r>
              <a:rPr sz="1400" dirty="0">
                <a:latin typeface="Times New Roman"/>
                <a:cs typeface="Times New Roman"/>
              </a:rPr>
              <a:t>коэффи-  </a:t>
            </a:r>
            <a:r>
              <a:rPr sz="1400" spc="-5" dirty="0">
                <a:latin typeface="Times New Roman"/>
                <a:cs typeface="Times New Roman"/>
              </a:rPr>
              <a:t>циентом </a:t>
            </a:r>
            <a:r>
              <a:rPr sz="1400" b="1" spc="-5" dirty="0">
                <a:latin typeface="Times New Roman"/>
                <a:cs typeface="Times New Roman"/>
              </a:rPr>
              <a:t>ᶯ, </a:t>
            </a:r>
            <a:r>
              <a:rPr sz="1400" spc="-5" dirty="0">
                <a:latin typeface="Times New Roman"/>
                <a:cs typeface="Times New Roman"/>
              </a:rPr>
              <a:t>величина которого колеблется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пределах </a:t>
            </a:r>
            <a:r>
              <a:rPr sz="1400" dirty="0">
                <a:latin typeface="Times New Roman"/>
                <a:cs typeface="Times New Roman"/>
              </a:rPr>
              <a:t>η </a:t>
            </a:r>
            <a:r>
              <a:rPr sz="1400" b="1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0,8 </a:t>
            </a:r>
            <a:r>
              <a:rPr sz="1400" dirty="0">
                <a:latin typeface="Times New Roman"/>
                <a:cs typeface="Times New Roman"/>
              </a:rPr>
              <a:t>… 0,95.  </a:t>
            </a:r>
            <a:r>
              <a:rPr sz="1400" spc="-5" dirty="0">
                <a:latin typeface="Times New Roman"/>
                <a:cs typeface="Times New Roman"/>
              </a:rPr>
              <a:t>Полное количество прошедшей через фильтр пыли составляет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832610">
              <a:lnSpc>
                <a:spcPct val="100000"/>
              </a:lnSpc>
              <a:spcBef>
                <a:spcPts val="5"/>
              </a:spcBef>
              <a:tabLst>
                <a:tab pos="5278755" algn="l"/>
              </a:tabLst>
            </a:pPr>
            <a:r>
              <a:rPr sz="1400" dirty="0">
                <a:latin typeface="Times New Roman"/>
                <a:cs typeface="Times New Roman"/>
              </a:rPr>
              <a:t>Q</a:t>
            </a:r>
            <a:r>
              <a:rPr sz="1350" baseline="-12345" dirty="0">
                <a:latin typeface="Times New Roman"/>
                <a:cs typeface="Times New Roman"/>
              </a:rPr>
              <a:t>вх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12345" dirty="0">
                <a:latin typeface="Times New Roman"/>
                <a:cs typeface="Times New Roman"/>
              </a:rPr>
              <a:t>ул  </a:t>
            </a:r>
            <a:r>
              <a:rPr sz="1400" dirty="0">
                <a:latin typeface="Times New Roman"/>
                <a:cs typeface="Times New Roman"/>
              </a:rPr>
              <a:t>/ η = </a:t>
            </a: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12345" dirty="0">
                <a:latin typeface="Times New Roman"/>
                <a:cs typeface="Times New Roman"/>
              </a:rPr>
              <a:t>ул  </a:t>
            </a:r>
            <a:r>
              <a:rPr sz="1400" dirty="0">
                <a:latin typeface="Times New Roman"/>
                <a:cs typeface="Times New Roman"/>
              </a:rPr>
              <a:t>/ </a:t>
            </a:r>
            <a:r>
              <a:rPr sz="1400" spc="-5" dirty="0">
                <a:latin typeface="Times New Roman"/>
                <a:cs typeface="Times New Roman"/>
              </a:rPr>
              <a:t>(0,8 </a:t>
            </a:r>
            <a:r>
              <a:rPr sz="1400" dirty="0">
                <a:latin typeface="Times New Roman"/>
                <a:cs typeface="Times New Roman"/>
              </a:rPr>
              <a:t>… </a:t>
            </a:r>
            <a:r>
              <a:rPr sz="1400" spc="-5" dirty="0">
                <a:latin typeface="Times New Roman"/>
                <a:cs typeface="Times New Roman"/>
              </a:rPr>
              <a:t>0,95),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мг/м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350" spc="7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	</a:t>
            </a:r>
            <a:r>
              <a:rPr sz="1400" spc="-5" dirty="0">
                <a:latin typeface="Times New Roman"/>
                <a:cs typeface="Times New Roman"/>
              </a:rPr>
              <a:t>(4.4)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036" y="905611"/>
            <a:ext cx="111760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941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При этом  ставит: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3475" y="926337"/>
            <a:ext cx="467233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12345" dirty="0">
                <a:latin typeface="Times New Roman"/>
                <a:cs typeface="Times New Roman"/>
              </a:rPr>
              <a:t>вых</a:t>
            </a:r>
            <a:r>
              <a:rPr sz="1350" spc="75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(количество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пыли,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вышедшее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пределы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фильтра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со-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59079" algn="ctr">
              <a:lnSpc>
                <a:spcPct val="100000"/>
              </a:lnSpc>
              <a:tabLst>
                <a:tab pos="3658235" algn="l"/>
              </a:tabLst>
            </a:pP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12345" dirty="0">
                <a:latin typeface="Times New Roman"/>
                <a:cs typeface="Times New Roman"/>
              </a:rPr>
              <a:t>вых 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12345" dirty="0">
                <a:latin typeface="Times New Roman"/>
                <a:cs typeface="Times New Roman"/>
              </a:rPr>
              <a:t>вх  </a:t>
            </a:r>
            <a:r>
              <a:rPr sz="1400" dirty="0">
                <a:latin typeface="Times New Roman"/>
                <a:cs typeface="Times New Roman"/>
              </a:rPr>
              <a:t>* (0,05 … 0,2),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мг/м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350" spc="195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	(4.5)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2636" y="1845918"/>
            <a:ext cx="5930900" cy="143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8100" indent="359410">
              <a:lnSpc>
                <a:spcPct val="11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12345" dirty="0">
                <a:latin typeface="Times New Roman"/>
                <a:cs typeface="Times New Roman"/>
              </a:rPr>
              <a:t>вх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12345" dirty="0">
                <a:latin typeface="Times New Roman"/>
                <a:cs typeface="Times New Roman"/>
              </a:rPr>
              <a:t>вых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концентрация пыли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воздухе до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после очистки (на  входе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пылеуловитель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на выходе </a:t>
            </a:r>
            <a:r>
              <a:rPr sz="1400" dirty="0">
                <a:latin typeface="Times New Roman"/>
                <a:cs typeface="Times New Roman"/>
              </a:rPr>
              <a:t>из него),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мг/м</a:t>
            </a:r>
            <a:r>
              <a:rPr sz="1350" spc="-7" baseline="40123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100" marR="36830" indent="359410">
              <a:lnSpc>
                <a:spcPts val="1860"/>
              </a:lnSpc>
              <a:spcBef>
                <a:spcPts val="80"/>
              </a:spcBef>
            </a:pPr>
            <a:r>
              <a:rPr sz="1400" dirty="0">
                <a:latin typeface="Times New Roman"/>
                <a:cs typeface="Times New Roman"/>
              </a:rPr>
              <a:t>η – </a:t>
            </a:r>
            <a:r>
              <a:rPr sz="1400" spc="-5" dirty="0">
                <a:latin typeface="Times New Roman"/>
                <a:cs typeface="Times New Roman"/>
              </a:rPr>
              <a:t>коэффициент, учитывающий степень очистки воздуха </a:t>
            </a:r>
            <a:r>
              <a:rPr sz="1400" dirty="0">
                <a:latin typeface="Times New Roman"/>
                <a:cs typeface="Times New Roman"/>
              </a:rPr>
              <a:t>фильтром от  </a:t>
            </a:r>
            <a:r>
              <a:rPr sz="1400" spc="-5" dirty="0">
                <a:latin typeface="Times New Roman"/>
                <a:cs typeface="Times New Roman"/>
              </a:rPr>
              <a:t>пыли, </a:t>
            </a:r>
            <a:r>
              <a:rPr sz="1400" dirty="0">
                <a:latin typeface="Times New Roman"/>
                <a:cs typeface="Times New Roman"/>
              </a:rPr>
              <a:t>η = 0,8 …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0,95.</a:t>
            </a:r>
            <a:endParaRPr sz="140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Эффективность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средств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очистки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воздуха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отсутствии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подсоса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воз-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духа извне определяют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5" dirty="0">
                <a:latin typeface="Times New Roman"/>
                <a:cs typeface="Times New Roman"/>
              </a:rPr>
              <a:t> 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4202" y="3613530"/>
            <a:ext cx="337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=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7246" y="3772026"/>
            <a:ext cx="2794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585" dirty="0">
                <a:latin typeface="Cambria Math"/>
                <a:cs typeface="Cambria Math"/>
              </a:rPr>
              <a:t> </a:t>
            </a:r>
            <a:r>
              <a:rPr sz="1150" spc="320" dirty="0">
                <a:latin typeface="Cambria Math"/>
                <a:cs typeface="Cambria Math"/>
              </a:rPr>
              <a:t>  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3246" y="3764914"/>
            <a:ext cx="786765" cy="13970"/>
          </a:xfrm>
          <a:custGeom>
            <a:avLst/>
            <a:gdLst/>
            <a:ahLst/>
            <a:cxnLst/>
            <a:rect l="l" t="t" r="r" b="b"/>
            <a:pathLst>
              <a:path w="786764" h="13970">
                <a:moveTo>
                  <a:pt x="786688" y="0"/>
                </a:moveTo>
                <a:lnTo>
                  <a:pt x="0" y="0"/>
                </a:lnTo>
                <a:lnTo>
                  <a:pt x="0" y="13716"/>
                </a:lnTo>
                <a:lnTo>
                  <a:pt x="786688" y="13716"/>
                </a:lnTo>
                <a:lnTo>
                  <a:pt x="786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5146" y="3493135"/>
            <a:ext cx="1572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50" spc="585" dirty="0">
                <a:latin typeface="Cambria Math"/>
                <a:cs typeface="Cambria Math"/>
              </a:rPr>
              <a:t> </a:t>
            </a:r>
            <a:r>
              <a:rPr sz="1150" spc="-5" dirty="0">
                <a:latin typeface="Cambria Math"/>
                <a:cs typeface="Cambria Math"/>
              </a:rPr>
              <a:t> </a:t>
            </a:r>
            <a:r>
              <a:rPr sz="1150" spc="320" dirty="0">
                <a:latin typeface="Cambria Math"/>
                <a:cs typeface="Cambria Math"/>
              </a:rPr>
              <a:t> </a:t>
            </a:r>
            <a:r>
              <a:rPr sz="1150" spc="325" dirty="0">
                <a:latin typeface="Cambria Math"/>
                <a:cs typeface="Cambria Math"/>
              </a:rPr>
              <a:t> </a:t>
            </a:r>
            <a:r>
              <a:rPr sz="1150" spc="-10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– </a:t>
            </a:r>
            <a:r>
              <a:rPr sz="2400" spc="-7" baseline="-32986" dirty="0">
                <a:latin typeface="Times New Roman"/>
                <a:cs typeface="Times New Roman"/>
              </a:rPr>
              <a:t>*100,</a:t>
            </a:r>
            <a:r>
              <a:rPr sz="2400" baseline="-32986" dirty="0">
                <a:latin typeface="Times New Roman"/>
                <a:cs typeface="Times New Roman"/>
              </a:rPr>
              <a:t> </a:t>
            </a:r>
            <a:r>
              <a:rPr sz="2400" spc="-7" baseline="-32986" dirty="0">
                <a:latin typeface="Times New Roman"/>
                <a:cs typeface="Times New Roman"/>
              </a:rPr>
              <a:t>%</a:t>
            </a:r>
            <a:endParaRPr sz="2400" baseline="-3298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6426" y="3637914"/>
            <a:ext cx="368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9550" y="4200270"/>
            <a:ext cx="1849120" cy="710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12345" dirty="0">
                <a:latin typeface="Times New Roman"/>
                <a:cs typeface="Times New Roman"/>
              </a:rPr>
              <a:t>вх </a:t>
            </a:r>
            <a:r>
              <a:rPr sz="1400" dirty="0">
                <a:latin typeface="Times New Roman"/>
                <a:cs typeface="Times New Roman"/>
              </a:rPr>
              <a:t>- Q </a:t>
            </a:r>
            <a:r>
              <a:rPr sz="1400" spc="-5" dirty="0">
                <a:latin typeface="Times New Roman"/>
                <a:cs typeface="Times New Roman"/>
              </a:rPr>
              <a:t>вых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Q</a:t>
            </a:r>
            <a:r>
              <a:rPr sz="1350" spc="-15" baseline="-12345" dirty="0">
                <a:latin typeface="Times New Roman"/>
                <a:cs typeface="Times New Roman"/>
              </a:rPr>
              <a:t>ул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Тогда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8857" y="5099684"/>
            <a:ext cx="244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9" dirty="0">
                <a:latin typeface="Cambria Math"/>
                <a:cs typeface="Cambria Math"/>
              </a:rPr>
              <a:t> </a:t>
            </a:r>
            <a:r>
              <a:rPr sz="1000" spc="275" dirty="0">
                <a:latin typeface="Cambria Math"/>
                <a:cs typeface="Cambria Math"/>
              </a:rPr>
              <a:t> 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07840" y="5092572"/>
            <a:ext cx="250190" cy="12700"/>
          </a:xfrm>
          <a:custGeom>
            <a:avLst/>
            <a:gdLst/>
            <a:ahLst/>
            <a:cxnLst/>
            <a:rect l="l" t="t" r="r" b="b"/>
            <a:pathLst>
              <a:path w="250189" h="12700">
                <a:moveTo>
                  <a:pt x="249936" y="0"/>
                </a:moveTo>
                <a:lnTo>
                  <a:pt x="0" y="0"/>
                </a:lnTo>
                <a:lnTo>
                  <a:pt x="0" y="12191"/>
                </a:lnTo>
                <a:lnTo>
                  <a:pt x="249936" y="12191"/>
                </a:lnTo>
                <a:lnTo>
                  <a:pt x="249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49878" y="4957952"/>
            <a:ext cx="1545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457834" algn="l"/>
                <a:tab pos="1358265" algn="l"/>
              </a:tabLst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	</a:t>
            </a:r>
            <a:r>
              <a:rPr sz="1400" spc="-5" dirty="0">
                <a:latin typeface="Times New Roman"/>
                <a:cs typeface="Times New Roman"/>
              </a:rPr>
              <a:t>*100,	</a:t>
            </a:r>
            <a:r>
              <a:rPr sz="1400" dirty="0"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442709" y="4957952"/>
            <a:ext cx="368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5" dirty="0">
                <a:latin typeface="Times New Roman"/>
                <a:cs typeface="Times New Roman"/>
              </a:rPr>
              <a:t>7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7650" y="5502020"/>
            <a:ext cx="1539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Из </a:t>
            </a:r>
            <a:r>
              <a:rPr sz="1400" dirty="0">
                <a:latin typeface="Times New Roman"/>
                <a:cs typeface="Times New Roman"/>
              </a:rPr>
              <a:t>(3.4)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определяем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7519" y="5750432"/>
            <a:ext cx="1196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Qул = </a:t>
            </a:r>
            <a:r>
              <a:rPr sz="1400" spc="-5" dirty="0">
                <a:latin typeface="Times New Roman"/>
                <a:cs typeface="Times New Roman"/>
              </a:rPr>
              <a:t>Qвх </a:t>
            </a:r>
            <a:r>
              <a:rPr sz="1400" dirty="0">
                <a:latin typeface="Times New Roman"/>
                <a:cs typeface="Times New Roman"/>
              </a:rPr>
              <a:t>* </a:t>
            </a:r>
            <a:r>
              <a:rPr sz="1400" dirty="0">
                <a:latin typeface="Symbol"/>
                <a:cs typeface="Symbol"/>
              </a:rPr>
              <a:t>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5570" y="5750432"/>
            <a:ext cx="368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5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20433" y="6705980"/>
            <a:ext cx="368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.9)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7650" y="6222872"/>
            <a:ext cx="3514725" cy="119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подставляем выражение (3.7)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(3.6)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получим</a:t>
            </a:r>
            <a:endParaRPr sz="1400">
              <a:latin typeface="Times New Roman"/>
              <a:cs typeface="Times New Roman"/>
            </a:endParaRPr>
          </a:p>
          <a:p>
            <a:pPr marL="500380" marR="207645" indent="1467485">
              <a:lnSpc>
                <a:spcPct val="221600"/>
              </a:lnSpc>
              <a:spcBef>
                <a:spcPts val="80"/>
              </a:spcBef>
              <a:tabLst>
                <a:tab pos="3133725" algn="l"/>
              </a:tabLst>
            </a:pPr>
            <a:r>
              <a:rPr sz="1400" dirty="0">
                <a:latin typeface="Times New Roman"/>
                <a:cs typeface="Times New Roman"/>
              </a:rPr>
              <a:t>N =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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*100,	%  N = η * 100 = (0.8 … </a:t>
            </a:r>
            <a:r>
              <a:rPr sz="1400" spc="-5" dirty="0">
                <a:latin typeface="Times New Roman"/>
                <a:cs typeface="Times New Roman"/>
              </a:rPr>
              <a:t>0,95)* 100),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%;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7236" y="7648193"/>
            <a:ext cx="5981700" cy="188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14375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Nср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87,5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%.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63500" marR="55880" indent="443230" algn="just">
              <a:lnSpc>
                <a:spcPct val="1103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Существующие способы борьбы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пылью подразделяют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сухие </a:t>
            </a:r>
            <a:r>
              <a:rPr sz="1400" spc="-10" dirty="0">
                <a:latin typeface="Times New Roman"/>
                <a:cs typeface="Times New Roman"/>
              </a:rPr>
              <a:t>(без  </a:t>
            </a:r>
            <a:r>
              <a:rPr sz="1400" spc="-5" dirty="0">
                <a:latin typeface="Times New Roman"/>
                <a:cs typeface="Times New Roman"/>
              </a:rPr>
              <a:t>применения воды </a:t>
            </a:r>
            <a:r>
              <a:rPr sz="1400" dirty="0">
                <a:latin typeface="Times New Roman"/>
                <a:cs typeface="Times New Roman"/>
              </a:rPr>
              <a:t>или </a:t>
            </a:r>
            <a:r>
              <a:rPr sz="1400" spc="-5" dirty="0">
                <a:latin typeface="Times New Roman"/>
                <a:cs typeface="Times New Roman"/>
              </a:rPr>
              <a:t>растворов), </a:t>
            </a:r>
            <a:r>
              <a:rPr sz="1400" dirty="0">
                <a:latin typeface="Times New Roman"/>
                <a:cs typeface="Times New Roman"/>
              </a:rPr>
              <a:t>мокрые и </a:t>
            </a:r>
            <a:r>
              <a:rPr sz="1400" spc="-5" dirty="0">
                <a:latin typeface="Times New Roman"/>
                <a:cs typeface="Times New Roman"/>
              </a:rPr>
              <a:t>комбинированные. 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данной работе исследуются сухие способы очистки </a:t>
            </a:r>
            <a:r>
              <a:rPr sz="1400" spc="-10" dirty="0">
                <a:latin typeface="Times New Roman"/>
                <a:cs typeface="Times New Roman"/>
              </a:rPr>
              <a:t>воздуха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пыли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20" dirty="0">
                <a:latin typeface="Times New Roman"/>
                <a:cs typeface="Times New Roman"/>
              </a:rPr>
              <a:t>по-  </a:t>
            </a:r>
            <a:r>
              <a:rPr sz="1400" dirty="0">
                <a:latin typeface="Times New Roman"/>
                <a:cs typeface="Times New Roman"/>
              </a:rPr>
              <a:t>мощью </a:t>
            </a:r>
            <a:r>
              <a:rPr sz="1400" spc="-5" dirty="0">
                <a:latin typeface="Times New Roman"/>
                <a:cs typeface="Times New Roman"/>
              </a:rPr>
              <a:t>циклона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тканевого рукавного</a:t>
            </a:r>
            <a:r>
              <a:rPr sz="1400" dirty="0">
                <a:latin typeface="Times New Roman"/>
                <a:cs typeface="Times New Roman"/>
              </a:rPr>
              <a:t> фильтра.</a:t>
            </a:r>
            <a:endParaRPr sz="1400">
              <a:latin typeface="Times New Roman"/>
              <a:cs typeface="Times New Roman"/>
            </a:endParaRPr>
          </a:p>
          <a:p>
            <a:pPr marL="63500" marR="56515" indent="359410" algn="just">
              <a:lnSpc>
                <a:spcPct val="11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Основными </a:t>
            </a:r>
            <a:r>
              <a:rPr sz="1400" dirty="0">
                <a:latin typeface="Times New Roman"/>
                <a:cs typeface="Times New Roman"/>
              </a:rPr>
              <a:t>показателями </a:t>
            </a:r>
            <a:r>
              <a:rPr sz="1400" spc="-5" dirty="0">
                <a:latin typeface="Times New Roman"/>
                <a:cs typeface="Times New Roman"/>
              </a:rPr>
              <a:t>работы пылеулавливающих средств </a:t>
            </a:r>
            <a:r>
              <a:rPr sz="1400" dirty="0">
                <a:latin typeface="Times New Roman"/>
                <a:cs typeface="Times New Roman"/>
              </a:rPr>
              <a:t>являют-  ся: </a:t>
            </a:r>
            <a:r>
              <a:rPr sz="1400" spc="-5" dirty="0">
                <a:latin typeface="Times New Roman"/>
                <a:cs typeface="Times New Roman"/>
              </a:rPr>
              <a:t>производительность по воздуху (пропускная способность), </a:t>
            </a:r>
            <a:r>
              <a:rPr sz="1400" spc="5" dirty="0">
                <a:latin typeface="Times New Roman"/>
                <a:cs typeface="Times New Roman"/>
              </a:rPr>
              <a:t>м</a:t>
            </a:r>
            <a:r>
              <a:rPr sz="1350" spc="7" baseline="40123" dirty="0">
                <a:latin typeface="Times New Roman"/>
                <a:cs typeface="Times New Roman"/>
              </a:rPr>
              <a:t>3/</a:t>
            </a:r>
            <a:r>
              <a:rPr sz="1400" spc="5" dirty="0">
                <a:latin typeface="Times New Roman"/>
                <a:cs typeface="Times New Roman"/>
              </a:rPr>
              <a:t>час;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аэро-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07236" y="667359"/>
            <a:ext cx="5982335" cy="449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244">
              <a:lnSpc>
                <a:spcPct val="1108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динамическое сопротивление аппарата, Па; общая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пофракционная </a:t>
            </a:r>
            <a:r>
              <a:rPr sz="1400" dirty="0">
                <a:latin typeface="Times New Roman"/>
                <a:cs typeface="Times New Roman"/>
              </a:rPr>
              <a:t>эффек-  тивность </a:t>
            </a:r>
            <a:r>
              <a:rPr sz="1400" spc="-5" dirty="0">
                <a:latin typeface="Times New Roman"/>
                <a:cs typeface="Times New Roman"/>
              </a:rPr>
              <a:t>пылеулавливания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(%).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66190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3. </a:t>
            </a:r>
            <a:r>
              <a:rPr sz="1400" b="1" spc="-5" dirty="0">
                <a:latin typeface="Times New Roman"/>
                <a:cs typeface="Times New Roman"/>
              </a:rPr>
              <a:t>Порядок выполнения расчётов</a:t>
            </a:r>
            <a:endParaRPr sz="1400">
              <a:latin typeface="Times New Roman"/>
              <a:cs typeface="Times New Roman"/>
            </a:endParaRPr>
          </a:p>
          <a:p>
            <a:pPr marL="422909" algn="just">
              <a:lnSpc>
                <a:spcPct val="100000"/>
              </a:lnSpc>
              <a:spcBef>
                <a:spcPts val="155"/>
              </a:spcBef>
            </a:pPr>
            <a:r>
              <a:rPr sz="1400" dirty="0">
                <a:latin typeface="Times New Roman"/>
                <a:cs typeface="Times New Roman"/>
              </a:rPr>
              <a:t>1.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Выполнить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расчёт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весовой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концентрации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пыли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мг/м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350" spc="30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</a:t>
            </a:r>
            <a:endParaRPr sz="1400">
              <a:latin typeface="Times New Roman"/>
              <a:cs typeface="Times New Roman"/>
            </a:endParaRPr>
          </a:p>
          <a:p>
            <a:pPr marL="329565" lvl="1" indent="-266700" algn="just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30200" algn="l"/>
              </a:tabLst>
            </a:pP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данным, приведенным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вариантах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заданий.</a:t>
            </a:r>
            <a:endParaRPr sz="1400">
              <a:latin typeface="Times New Roman"/>
              <a:cs typeface="Times New Roman"/>
            </a:endParaRPr>
          </a:p>
          <a:p>
            <a:pPr marL="63500" marR="58419" lvl="2" indent="359410" algn="just">
              <a:lnSpc>
                <a:spcPct val="110000"/>
              </a:lnSpc>
              <a:buAutoNum type="arabicPeriod" startAt="2"/>
              <a:tabLst>
                <a:tab pos="630555" algn="l"/>
              </a:tabLst>
            </a:pPr>
            <a:r>
              <a:rPr sz="1400" spc="-5" dirty="0">
                <a:latin typeface="Times New Roman"/>
                <a:cs typeface="Times New Roman"/>
              </a:rPr>
              <a:t>Выполнить расчет концентраций пыли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входе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выходе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-5" dirty="0">
                <a:latin typeface="Times New Roman"/>
                <a:cs typeface="Times New Roman"/>
              </a:rPr>
              <a:t>уста-  новки по формулам </a:t>
            </a:r>
            <a:r>
              <a:rPr sz="1400" dirty="0">
                <a:latin typeface="Times New Roman"/>
                <a:cs typeface="Times New Roman"/>
              </a:rPr>
              <a:t>4.1-4.5 </a:t>
            </a:r>
            <a:r>
              <a:rPr sz="1400" spc="-10" dirty="0">
                <a:latin typeface="Times New Roman"/>
                <a:cs typeface="Times New Roman"/>
              </a:rPr>
              <a:t>(по </a:t>
            </a:r>
            <a:r>
              <a:rPr sz="1400" spc="-5" dirty="0">
                <a:latin typeface="Times New Roman"/>
                <a:cs typeface="Times New Roman"/>
              </a:rPr>
              <a:t>данным вариантов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задач);</a:t>
            </a:r>
            <a:endParaRPr sz="1400">
              <a:latin typeface="Times New Roman"/>
              <a:cs typeface="Times New Roman"/>
            </a:endParaRPr>
          </a:p>
          <a:p>
            <a:pPr marL="63500" marR="57785" lvl="2" indent="359410" algn="just">
              <a:lnSpc>
                <a:spcPct val="110100"/>
              </a:lnSpc>
              <a:spcBef>
                <a:spcPts val="10"/>
              </a:spcBef>
              <a:buAutoNum type="arabicPeriod" startAt="2"/>
              <a:tabLst>
                <a:tab pos="624840" algn="l"/>
              </a:tabLst>
            </a:pPr>
            <a:r>
              <a:rPr sz="1400" spc="-5" dirty="0">
                <a:latin typeface="Times New Roman"/>
                <a:cs typeface="Times New Roman"/>
              </a:rPr>
              <a:t>Рассчитать объём воздуха, протянутый </a:t>
            </a:r>
            <a:r>
              <a:rPr sz="1400" dirty="0">
                <a:latin typeface="Times New Roman"/>
                <a:cs typeface="Times New Roman"/>
              </a:rPr>
              <a:t>через </a:t>
            </a:r>
            <a:r>
              <a:rPr sz="1400" spc="-5" dirty="0">
                <a:latin typeface="Times New Roman"/>
                <a:cs typeface="Times New Roman"/>
              </a:rPr>
              <a:t>фильтр </a:t>
            </a:r>
            <a:r>
              <a:rPr sz="1400" dirty="0">
                <a:latin typeface="Times New Roman"/>
                <a:cs typeface="Times New Roman"/>
              </a:rPr>
              <a:t>(м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), </a:t>
            </a:r>
            <a:r>
              <a:rPr sz="1400" spc="-5" dirty="0">
                <a:latin typeface="Times New Roman"/>
                <a:cs typeface="Times New Roman"/>
              </a:rPr>
              <a:t>привести  </a:t>
            </a:r>
            <a:r>
              <a:rPr sz="1400" dirty="0">
                <a:latin typeface="Times New Roman"/>
                <a:cs typeface="Times New Roman"/>
              </a:rPr>
              <a:t>его к </a:t>
            </a:r>
            <a:r>
              <a:rPr sz="1400" spc="-5" dirty="0">
                <a:latin typeface="Times New Roman"/>
                <a:cs typeface="Times New Roman"/>
              </a:rPr>
              <a:t>нормальным условиям </a:t>
            </a:r>
            <a:r>
              <a:rPr sz="1400" dirty="0">
                <a:latin typeface="Times New Roman"/>
                <a:cs typeface="Times New Roman"/>
              </a:rPr>
              <a:t>(к </a:t>
            </a:r>
            <a:r>
              <a:rPr sz="1400" spc="-5" dirty="0">
                <a:latin typeface="Times New Roman"/>
                <a:cs typeface="Times New Roman"/>
              </a:rPr>
              <a:t>температуре </a:t>
            </a:r>
            <a:r>
              <a:rPr sz="1400" dirty="0">
                <a:latin typeface="Times New Roman"/>
                <a:cs typeface="Times New Roman"/>
              </a:rPr>
              <a:t>0°С и </a:t>
            </a:r>
            <a:r>
              <a:rPr sz="1400" spc="-5" dirty="0">
                <a:latin typeface="Times New Roman"/>
                <a:cs typeface="Times New Roman"/>
              </a:rPr>
              <a:t>давлении </a:t>
            </a:r>
            <a:r>
              <a:rPr sz="1400" dirty="0">
                <a:latin typeface="Times New Roman"/>
                <a:cs typeface="Times New Roman"/>
              </a:rPr>
              <a:t>760 мм </a:t>
            </a:r>
            <a:r>
              <a:rPr sz="1400" spc="-5" dirty="0">
                <a:latin typeface="Times New Roman"/>
                <a:cs typeface="Times New Roman"/>
              </a:rPr>
              <a:t>ртутного  столба).</a:t>
            </a:r>
            <a:endParaRPr sz="1400">
              <a:latin typeface="Times New Roman"/>
              <a:cs typeface="Times New Roman"/>
            </a:endParaRPr>
          </a:p>
          <a:p>
            <a:pPr marL="63500" marR="59055" lvl="2" indent="359410" algn="just">
              <a:lnSpc>
                <a:spcPct val="110000"/>
              </a:lnSpc>
              <a:spcBef>
                <a:spcPts val="10"/>
              </a:spcBef>
              <a:buAutoNum type="arabicPeriod" startAt="2"/>
              <a:tabLst>
                <a:tab pos="62484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Определить эффективность очистки воздуха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фильтром (формула  </a:t>
            </a:r>
            <a:r>
              <a:rPr sz="1400" dirty="0">
                <a:latin typeface="Times New Roman"/>
                <a:cs typeface="Times New Roman"/>
              </a:rPr>
              <a:t>3.4, 3.5). </a:t>
            </a:r>
            <a:r>
              <a:rPr sz="1400" spc="-5" dirty="0">
                <a:latin typeface="Times New Roman"/>
                <a:cs typeface="Times New Roman"/>
              </a:rPr>
              <a:t>Результаты </a:t>
            </a:r>
            <a:r>
              <a:rPr sz="1400" dirty="0">
                <a:latin typeface="Times New Roman"/>
                <a:cs typeface="Times New Roman"/>
              </a:rPr>
              <a:t>расчетов </a:t>
            </a:r>
            <a:r>
              <a:rPr sz="1400" spc="-5" dirty="0">
                <a:latin typeface="Times New Roman"/>
                <a:cs typeface="Times New Roman"/>
              </a:rPr>
              <a:t>занести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таблицу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4.3.</a:t>
            </a:r>
            <a:endParaRPr sz="1400">
              <a:latin typeface="Times New Roman"/>
              <a:cs typeface="Times New Roman"/>
            </a:endParaRPr>
          </a:p>
          <a:p>
            <a:pPr marL="63500" marR="55880" lvl="2" indent="359410" algn="just">
              <a:lnSpc>
                <a:spcPct val="110000"/>
              </a:lnSpc>
              <a:buAutoNum type="arabicPeriod" startAt="2"/>
              <a:tabLst>
                <a:tab pos="615315" algn="l"/>
              </a:tabLst>
            </a:pPr>
            <a:r>
              <a:rPr sz="1400" dirty="0">
                <a:latin typeface="Times New Roman"/>
                <a:cs typeface="Times New Roman"/>
              </a:rPr>
              <a:t>Сделать </a:t>
            </a:r>
            <a:r>
              <a:rPr sz="1400" spc="-5" dirty="0">
                <a:latin typeface="Times New Roman"/>
                <a:cs typeface="Times New Roman"/>
              </a:rPr>
              <a:t>вывод 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-5" dirty="0">
                <a:latin typeface="Times New Roman"/>
                <a:cs typeface="Times New Roman"/>
              </a:rPr>
              <a:t>соответствии измеренных концентраций пыли </a:t>
            </a:r>
            <a:r>
              <a:rPr sz="1400" dirty="0">
                <a:latin typeface="Times New Roman"/>
                <a:cs typeface="Times New Roman"/>
              </a:rPr>
              <a:t>пре-  </a:t>
            </a:r>
            <a:r>
              <a:rPr sz="1400" spc="-5" dirty="0">
                <a:latin typeface="Times New Roman"/>
                <a:cs typeface="Times New Roman"/>
              </a:rPr>
              <a:t>дельно допустимой концентрации (ПДК) </a:t>
            </a:r>
            <a:r>
              <a:rPr sz="1400" dirty="0">
                <a:latin typeface="Times New Roman"/>
                <a:cs typeface="Times New Roman"/>
              </a:rPr>
              <a:t>(таблица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4.4).</a:t>
            </a:r>
            <a:endParaRPr sz="1400">
              <a:latin typeface="Times New Roman"/>
              <a:cs typeface="Times New Roman"/>
            </a:endParaRPr>
          </a:p>
          <a:p>
            <a:pPr marL="63500" marR="62230" lvl="2" indent="359410" algn="just">
              <a:lnSpc>
                <a:spcPct val="110000"/>
              </a:lnSpc>
              <a:spcBef>
                <a:spcPts val="15"/>
              </a:spcBef>
              <a:buAutoNum type="arabicPeriod" startAt="2"/>
              <a:tabLst>
                <a:tab pos="62738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Предложить дополнительные способы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средства борьбы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пылью,  направленные на снижение концентрации </a:t>
            </a:r>
            <a:r>
              <a:rPr sz="1400" dirty="0">
                <a:latin typeface="Times New Roman"/>
                <a:cs typeface="Times New Roman"/>
              </a:rPr>
              <a:t>пыли </a:t>
            </a:r>
            <a:r>
              <a:rPr sz="1400" spc="-5" dirty="0">
                <a:latin typeface="Times New Roman"/>
                <a:cs typeface="Times New Roman"/>
              </a:rPr>
              <a:t>при очистке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установке.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22909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Таблица 4.3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Результаты измерений </a:t>
            </a:r>
            <a:r>
              <a:rPr sz="1400" dirty="0">
                <a:latin typeface="Times New Roman"/>
                <a:cs typeface="Times New Roman"/>
              </a:rPr>
              <a:t>и расчетов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7688" y="5188584"/>
          <a:ext cx="5846441" cy="1784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78179">
                <a:tc rowSpan="2">
                  <a:txBody>
                    <a:bodyPr/>
                    <a:lstStyle/>
                    <a:p>
                      <a:pPr marL="68580" marR="5905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Местоопре-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деление кон-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центрации  пыли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 marR="14922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350" spc="-15" baseline="-12345" dirty="0">
                          <a:latin typeface="Times New Roman"/>
                          <a:cs typeface="Times New Roman"/>
                        </a:rPr>
                        <a:t>вх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мг/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350" baseline="40123" dirty="0">
                          <a:latin typeface="Times New Roman"/>
                          <a:cs typeface="Times New Roman"/>
                        </a:rPr>
                        <a:t>3</a:t>
                      </a:r>
                      <a:endParaRPr sz="1350" baseline="40123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 marR="6223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Масса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тра,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7945" marR="8763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350" spc="-30" baseline="-1234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350" spc="-15" baseline="-1234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  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 marR="11176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q,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/ми  н/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54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t,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ин.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 marR="7620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B.мм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рт.ст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 marR="22161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  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 marR="121285">
                        <a:lnSpc>
                          <a:spcPct val="57099"/>
                        </a:lnSpc>
                        <a:spcBef>
                          <a:spcPts val="615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350" spc="-7" baseline="-1234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350" spc="7" baseline="-1234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2100" spc="-7" baseline="-25793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114935">
                        <a:lnSpc>
                          <a:spcPct val="57099"/>
                        </a:lnSpc>
                        <a:spcBef>
                          <a:spcPts val="6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г/  </a:t>
                      </a:r>
                      <a:r>
                        <a:rPr sz="2100" spc="-7" baseline="-25793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528">
                <a:tc>
                  <a:txBody>
                    <a:bodyPr/>
                    <a:lstStyle/>
                    <a:p>
                      <a:pPr marL="68580" marR="5969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 входе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установку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33">
                <a:tc>
                  <a:txBody>
                    <a:bodyPr/>
                    <a:lstStyle/>
                    <a:p>
                      <a:pPr marL="68580" marR="6032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 выходе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установки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17650" y="7164171"/>
            <a:ext cx="534162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Таблица 4.4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Предельно допустимые концентрации аэрозолей (ПДК)  (Извлечение из ГОСТ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12.1.005-88)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99108" y="7685277"/>
          <a:ext cx="5920103" cy="2135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Вещество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ПДК,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мг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/м</a:t>
                      </a:r>
                      <a:r>
                        <a:rPr sz="1350" baseline="40123" dirty="0">
                          <a:latin typeface="Times New Roman"/>
                          <a:cs typeface="Times New Roman"/>
                        </a:rPr>
                        <a:t>3</a:t>
                      </a:r>
                      <a:endParaRPr sz="1350" baseline="4012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Класс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опасности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574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Кремнесодержащие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пыли: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2085" indent="-104139">
                        <a:lnSpc>
                          <a:spcPct val="100000"/>
                        </a:lnSpc>
                        <a:spcBef>
                          <a:spcPts val="165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пыли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свыше 70% (кварцит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др.);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58419">
                        <a:lnSpc>
                          <a:spcPts val="1860"/>
                        </a:lnSpc>
                        <a:spcBef>
                          <a:spcPts val="85"/>
                        </a:spcBef>
                        <a:buChar char="-"/>
                        <a:tabLst>
                          <a:tab pos="19050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пыли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 до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70%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(гранит, слю-  да-сырец, углеродная пыль, шамот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др.)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 indent="-117475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-"/>
                        <a:tabLst>
                          <a:tab pos="18605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пыли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10%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(горючие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слан-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цы,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углеродная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угольная пыль, глина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др.)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58036" y="1304289"/>
            <a:ext cx="2027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Продолжение таблицы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4.4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99108" y="1537969"/>
          <a:ext cx="5920103" cy="6790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Кремний, карбид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(карборунд)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Легированные стали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их смеси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алмазом до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Магнезит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Нефелин 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нефелиновый сиенит,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известняк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533"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Пыль растительного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животного</a:t>
                      </a:r>
                      <a:r>
                        <a:rPr sz="14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происхожде-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ния: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61594">
                        <a:lnSpc>
                          <a:spcPct val="110000"/>
                        </a:lnSpc>
                        <a:tabLst>
                          <a:tab pos="357505" algn="l"/>
                          <a:tab pos="666750" algn="l"/>
                          <a:tab pos="1338580" algn="l"/>
                          <a:tab pos="1658620" algn="l"/>
                          <a:tab pos="2399665" algn="l"/>
                          <a:tab pos="2596515" algn="l"/>
                          <a:tab pos="346456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	с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имесью	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	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ния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  10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(л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я,	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вая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	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ат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маж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43307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7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льняная, шерстяная, пуховая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др.)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 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примесью двуокиси кремния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 2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43307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827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 с примесью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двуокиси кремния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менее 2%</a:t>
                      </a:r>
                      <a:r>
                        <a:rPr sz="14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(муч-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ная,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хлопчатобумажная, древесная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др.)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54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Сажи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черные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промышленные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78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Силикаты 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силикатосодержащие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пыли: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68580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асбест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природный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искусственный,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ас-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pPr marL="68580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бестопородные пыли при содержании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асбе-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ста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более 10%;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695">
                <a:tc>
                  <a:txBody>
                    <a:bodyPr/>
                    <a:lstStyle/>
                    <a:p>
                      <a:pPr marL="68580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асбестоцемент;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05765" algn="r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68580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тальк, слюда-флагопит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мусковит, стеклянное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68580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минеральное волокно;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цемент, оливин, апатит, глина.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617">
                <a:tc>
                  <a:txBody>
                    <a:bodyPr/>
                    <a:lstStyle/>
                    <a:p>
                      <a:pPr marL="6858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Пыли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содержанием углерода: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 кокс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нефтяной, пековый, сланцевый,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антрацит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41211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253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-алмазы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природные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искусственные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58419">
                        <a:lnSpc>
                          <a:spcPct val="11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каменный уголь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содержанием свободного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ди- </a:t>
                      </a:r>
                      <a:r>
                        <a:rPr sz="14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оксида кремния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Сильвинит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7274" y="692911"/>
            <a:ext cx="2300605" cy="64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4. </a:t>
            </a:r>
            <a:r>
              <a:rPr sz="1400" b="1" spc="-5" dirty="0">
                <a:latin typeface="Times New Roman"/>
                <a:cs typeface="Times New Roman"/>
              </a:rPr>
              <a:t>Варианты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заданий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Таблица </a:t>
            </a:r>
            <a:r>
              <a:rPr sz="1400" dirty="0">
                <a:latin typeface="Times New Roman"/>
                <a:cs typeface="Times New Roman"/>
              </a:rPr>
              <a:t>4.5. </a:t>
            </a:r>
            <a:r>
              <a:rPr sz="1400" spc="-5" dirty="0">
                <a:latin typeface="Times New Roman"/>
                <a:cs typeface="Times New Roman"/>
              </a:rPr>
              <a:t>Входные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данные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7688" y="1364233"/>
          <a:ext cx="5854062" cy="411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9392">
                <a:tc rowSpan="2">
                  <a:txBody>
                    <a:bodyPr/>
                    <a:lstStyle/>
                    <a:p>
                      <a:pPr marL="68580" marR="59055" indent="2095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Вариан-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14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зада-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 marR="12700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350" spc="-7" baseline="-12345" dirty="0">
                          <a:latin typeface="Times New Roman"/>
                          <a:cs typeface="Times New Roman"/>
                        </a:rPr>
                        <a:t>вх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мг/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350" baseline="40123" dirty="0">
                          <a:latin typeface="Times New Roman"/>
                          <a:cs typeface="Times New Roman"/>
                        </a:rPr>
                        <a:t>3</a:t>
                      </a:r>
                      <a:endParaRPr sz="1350" baseline="40123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945" marR="60960" indent="2095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Масса фильтраАФА-  ВП-10,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9535" marR="9207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q,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/м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 marR="9271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t,  ми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 marR="18986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B.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мм  рт.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9535">
                        <a:lnSpc>
                          <a:spcPts val="121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132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100" baseline="-25793" dirty="0">
                          <a:latin typeface="Times New Roman"/>
                          <a:cs typeface="Times New Roman"/>
                        </a:rPr>
                        <a:t>С</a:t>
                      </a:r>
                      <a:endParaRPr sz="2100" baseline="-2579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50" spc="-7" baseline="-12345" dirty="0">
                          <a:latin typeface="Times New Roman"/>
                          <a:cs typeface="Times New Roman"/>
                        </a:rPr>
                        <a:t>1</a:t>
                      </a:r>
                      <a:endParaRPr sz="1350" baseline="-1234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50" spc="-7" baseline="-12345" dirty="0">
                          <a:latin typeface="Times New Roman"/>
                          <a:cs typeface="Times New Roman"/>
                        </a:rPr>
                        <a:t>0</a:t>
                      </a:r>
                      <a:endParaRPr sz="1350" baseline="-1234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112,3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112,5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111,2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114,5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112,6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113,0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111,4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113,5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738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113,6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111,3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114,0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754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112,0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111,5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112,3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113,5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111,0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111,4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738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566"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112,6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112,4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5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835"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113,4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742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7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803145" y="7118350"/>
            <a:ext cx="741045" cy="222885"/>
          </a:xfrm>
          <a:custGeom>
            <a:avLst/>
            <a:gdLst/>
            <a:ahLst/>
            <a:cxnLst/>
            <a:rect l="l" t="t" r="r" b="b"/>
            <a:pathLst>
              <a:path w="741044" h="222884">
                <a:moveTo>
                  <a:pt x="740968" y="0"/>
                </a:moveTo>
                <a:lnTo>
                  <a:pt x="0" y="0"/>
                </a:lnTo>
                <a:lnTo>
                  <a:pt x="0" y="222503"/>
                </a:lnTo>
                <a:lnTo>
                  <a:pt x="740968" y="222503"/>
                </a:lnTo>
                <a:lnTo>
                  <a:pt x="740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7236" y="5870828"/>
            <a:ext cx="5981700" cy="1885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5. </a:t>
            </a:r>
            <a:r>
              <a:rPr sz="1400" b="1" spc="-5" dirty="0">
                <a:latin typeface="Times New Roman"/>
                <a:cs typeface="Times New Roman"/>
              </a:rPr>
              <a:t>Пример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расчёта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63500" marR="55880" indent="359410" algn="just">
              <a:lnSpc>
                <a:spcPct val="96000"/>
              </a:lnSpc>
            </a:pPr>
            <a:r>
              <a:rPr sz="1400" i="1" spc="-5" dirty="0">
                <a:latin typeface="Times New Roman"/>
                <a:cs typeface="Times New Roman"/>
              </a:rPr>
              <a:t>Условия задачи. </a:t>
            </a:r>
            <a:r>
              <a:rPr sz="1400" spc="-5" dirty="0">
                <a:latin typeface="Times New Roman"/>
                <a:cs typeface="Times New Roman"/>
              </a:rPr>
              <a:t>Определить эффективность обеспыливающей </a:t>
            </a:r>
            <a:r>
              <a:rPr sz="1400" dirty="0">
                <a:latin typeface="Times New Roman"/>
                <a:cs typeface="Times New Roman"/>
              </a:rPr>
              <a:t>установ-  ки и </a:t>
            </a:r>
            <a:r>
              <a:rPr sz="1400" spc="-5" dirty="0">
                <a:latin typeface="Times New Roman"/>
                <a:cs typeface="Times New Roman"/>
              </a:rPr>
              <a:t>сравнить полученный результат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нормативными данными ПДК пыли </a:t>
            </a:r>
            <a:r>
              <a:rPr sz="1400" dirty="0">
                <a:latin typeface="Times New Roman"/>
                <a:cs typeface="Times New Roman"/>
              </a:rPr>
              <a:t>с  </a:t>
            </a:r>
            <a:r>
              <a:rPr sz="1400" spc="-5" dirty="0">
                <a:latin typeface="Times New Roman"/>
                <a:cs typeface="Times New Roman"/>
              </a:rPr>
              <a:t>содержанием углерода, приведенными </a:t>
            </a:r>
            <a:r>
              <a:rPr sz="1400" dirty="0">
                <a:latin typeface="Times New Roman"/>
                <a:cs typeface="Times New Roman"/>
              </a:rPr>
              <a:t>в табл. </a:t>
            </a:r>
            <a:r>
              <a:rPr sz="1400" spc="5" dirty="0">
                <a:latin typeface="Times New Roman"/>
                <a:cs typeface="Times New Roman"/>
              </a:rPr>
              <a:t>4.4. </a:t>
            </a:r>
            <a:r>
              <a:rPr sz="1400" spc="-5" dirty="0">
                <a:latin typeface="Times New Roman"/>
                <a:cs typeface="Times New Roman"/>
              </a:rPr>
              <a:t>Исходные данные: 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350" spc="-15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  </a:t>
            </a:r>
            <a:r>
              <a:rPr sz="1400" spc="-5" dirty="0">
                <a:latin typeface="Times New Roman"/>
                <a:cs typeface="Times New Roman"/>
              </a:rPr>
              <a:t>112,1 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-10" dirty="0">
                <a:latin typeface="Times New Roman"/>
                <a:cs typeface="Times New Roman"/>
              </a:rPr>
              <a:t>г.;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350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110м г; </a:t>
            </a:r>
            <a:r>
              <a:rPr sz="1400" dirty="0">
                <a:latin typeface="Times New Roman"/>
                <a:cs typeface="Times New Roman"/>
              </a:rPr>
              <a:t>q = </a:t>
            </a:r>
            <a:r>
              <a:rPr sz="1400" spc="-5" dirty="0">
                <a:latin typeface="Times New Roman"/>
                <a:cs typeface="Times New Roman"/>
              </a:rPr>
              <a:t>15 л/мин; </a:t>
            </a:r>
            <a:r>
              <a:rPr sz="1400" dirty="0">
                <a:latin typeface="Times New Roman"/>
                <a:cs typeface="Times New Roman"/>
              </a:rPr>
              <a:t>t = 5 </a:t>
            </a:r>
            <a:r>
              <a:rPr sz="1400" spc="-5" dirty="0">
                <a:latin typeface="Times New Roman"/>
                <a:cs typeface="Times New Roman"/>
              </a:rPr>
              <a:t>мин; </a:t>
            </a:r>
            <a:r>
              <a:rPr sz="1400" dirty="0">
                <a:latin typeface="Times New Roman"/>
                <a:cs typeface="Times New Roman"/>
              </a:rPr>
              <a:t>В = </a:t>
            </a:r>
            <a:r>
              <a:rPr sz="1400" spc="-5" dirty="0">
                <a:latin typeface="Times New Roman"/>
                <a:cs typeface="Times New Roman"/>
              </a:rPr>
              <a:t>99,834 (749 </a:t>
            </a:r>
            <a:r>
              <a:rPr sz="1400" dirty="0">
                <a:latin typeface="Times New Roman"/>
                <a:cs typeface="Times New Roman"/>
              </a:rPr>
              <a:t>мм. рт. ст).;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</a:t>
            </a:r>
            <a:endParaRPr sz="1400">
              <a:latin typeface="Times New Roman"/>
              <a:cs typeface="Times New Roman"/>
            </a:endParaRPr>
          </a:p>
          <a:p>
            <a:pPr marL="63500" algn="just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Times New Roman"/>
                <a:cs typeface="Times New Roman"/>
              </a:rPr>
              <a:t>= 20 </a:t>
            </a:r>
            <a:r>
              <a:rPr sz="1350" baseline="40123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С, </a:t>
            </a:r>
            <a:r>
              <a:rPr sz="1400" dirty="0">
                <a:latin typeface="Symbol"/>
                <a:cs typeface="Symbol"/>
              </a:rPr>
              <a:t></a:t>
            </a:r>
            <a:r>
              <a:rPr sz="1400" dirty="0">
                <a:latin typeface="Times New Roman"/>
                <a:cs typeface="Times New Roman"/>
              </a:rPr>
              <a:t> =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0,875.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422909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1. </a:t>
            </a:r>
            <a:r>
              <a:rPr sz="1400" spc="-5" dirty="0">
                <a:latin typeface="Times New Roman"/>
                <a:cs typeface="Times New Roman"/>
              </a:rPr>
              <a:t>Рассчитываем </a:t>
            </a:r>
            <a:r>
              <a:rPr sz="1400" spc="-10" dirty="0">
                <a:latin typeface="Times New Roman"/>
                <a:cs typeface="Times New Roman"/>
              </a:rPr>
              <a:t>весовую </a:t>
            </a:r>
            <a:r>
              <a:rPr sz="1400" spc="-5" dirty="0">
                <a:latin typeface="Times New Roman"/>
                <a:cs typeface="Times New Roman"/>
              </a:rPr>
              <a:t>концентрации пыли </a:t>
            </a:r>
            <a:r>
              <a:rPr sz="1400" dirty="0">
                <a:latin typeface="Times New Roman"/>
                <a:cs typeface="Times New Roman"/>
              </a:rPr>
              <a:t>(мг/м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 </a:t>
            </a:r>
            <a:r>
              <a:rPr sz="1400" spc="-5" dirty="0">
                <a:latin typeface="Times New Roman"/>
                <a:cs typeface="Times New Roman"/>
              </a:rPr>
              <a:t>по формуле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(4.1):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8942" y="8047481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Q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6770" y="8148065"/>
            <a:ext cx="1536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Times New Roman"/>
                <a:cs typeface="Times New Roman"/>
              </a:rPr>
              <a:t>ул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28467" y="8198865"/>
            <a:ext cx="460375" cy="13970"/>
          </a:xfrm>
          <a:custGeom>
            <a:avLst/>
            <a:gdLst/>
            <a:ahLst/>
            <a:cxnLst/>
            <a:rect l="l" t="t" r="r" b="b"/>
            <a:pathLst>
              <a:path w="460375" h="13970">
                <a:moveTo>
                  <a:pt x="460247" y="0"/>
                </a:moveTo>
                <a:lnTo>
                  <a:pt x="0" y="0"/>
                </a:lnTo>
                <a:lnTo>
                  <a:pt x="0" y="13716"/>
                </a:lnTo>
                <a:lnTo>
                  <a:pt x="460247" y="13716"/>
                </a:lnTo>
                <a:lnTo>
                  <a:pt x="460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10026" y="7877679"/>
            <a:ext cx="1673860" cy="5295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84"/>
              </a:spcBef>
            </a:pPr>
            <a:r>
              <a:rPr sz="2400" spc="-7" baseline="-32986" dirty="0">
                <a:latin typeface="Times New Roman"/>
                <a:cs typeface="Times New Roman"/>
              </a:rPr>
              <a:t>=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2400" spc="-7" baseline="-32986" dirty="0">
                <a:latin typeface="Times New Roman"/>
                <a:cs typeface="Times New Roman"/>
              </a:rPr>
              <a:t>= </a:t>
            </a:r>
            <a:r>
              <a:rPr sz="1150" spc="415" dirty="0">
                <a:latin typeface="Cambria Math"/>
                <a:cs typeface="Cambria Math"/>
              </a:rPr>
              <a:t>  </a:t>
            </a:r>
            <a:r>
              <a:rPr sz="1150" spc="400" dirty="0">
                <a:latin typeface="Cambria Math"/>
                <a:cs typeface="Cambria Math"/>
              </a:rPr>
              <a:t> </a:t>
            </a:r>
            <a:r>
              <a:rPr sz="1150" spc="-20" dirty="0">
                <a:latin typeface="Cambria Math"/>
                <a:cs typeface="Cambria Math"/>
              </a:rPr>
              <a:t> </a:t>
            </a:r>
            <a:r>
              <a:rPr sz="1150" spc="415" dirty="0">
                <a:latin typeface="Cambria Math"/>
                <a:cs typeface="Cambria Math"/>
              </a:rPr>
              <a:t> </a:t>
            </a:r>
            <a:r>
              <a:rPr sz="1150" spc="565" dirty="0">
                <a:latin typeface="Cambria Math"/>
                <a:cs typeface="Cambria Math"/>
              </a:rPr>
              <a:t> </a:t>
            </a:r>
            <a:r>
              <a:rPr sz="1150" spc="409" dirty="0">
                <a:latin typeface="Cambria Math"/>
                <a:cs typeface="Cambria Math"/>
              </a:rPr>
              <a:t> </a:t>
            </a:r>
            <a:r>
              <a:rPr sz="1150" spc="400" dirty="0">
                <a:latin typeface="Cambria Math"/>
                <a:cs typeface="Cambria Math"/>
              </a:rPr>
              <a:t> </a:t>
            </a:r>
            <a:r>
              <a:rPr sz="1150" spc="409" dirty="0">
                <a:latin typeface="Cambria Math"/>
                <a:cs typeface="Cambria Math"/>
              </a:rPr>
              <a:t> </a:t>
            </a:r>
            <a:endParaRPr sz="1150">
              <a:latin typeface="Cambria Math"/>
              <a:cs typeface="Cambria Math"/>
            </a:endParaRPr>
          </a:p>
          <a:p>
            <a:pPr marL="356870">
              <a:lnSpc>
                <a:spcPct val="100000"/>
              </a:lnSpc>
              <a:spcBef>
                <a:spcPts val="280"/>
              </a:spcBef>
              <a:tabLst>
                <a:tab pos="1117600" algn="l"/>
              </a:tabLst>
            </a:pPr>
            <a:r>
              <a:rPr sz="1150" spc="520" dirty="0">
                <a:latin typeface="Cambria Math"/>
                <a:cs typeface="Cambria Math"/>
              </a:rPr>
              <a:t> </a:t>
            </a:r>
            <a:r>
              <a:rPr sz="1150" spc="409" dirty="0">
                <a:latin typeface="Cambria Math"/>
                <a:cs typeface="Cambria Math"/>
              </a:rPr>
              <a:t> </a:t>
            </a:r>
            <a:r>
              <a:rPr sz="1150" dirty="0">
                <a:latin typeface="Cambria Math"/>
                <a:cs typeface="Cambria Math"/>
              </a:rPr>
              <a:t>	</a:t>
            </a:r>
            <a:r>
              <a:rPr sz="1150" spc="415" dirty="0">
                <a:latin typeface="Cambria Math"/>
                <a:cs typeface="Cambria Math"/>
              </a:rPr>
              <a:t> </a:t>
            </a:r>
            <a:r>
              <a:rPr sz="1150" spc="-20" dirty="0">
                <a:latin typeface="Cambria Math"/>
                <a:cs typeface="Cambria Math"/>
              </a:rPr>
              <a:t> </a:t>
            </a:r>
            <a:r>
              <a:rPr sz="1150" spc="400" dirty="0">
                <a:latin typeface="Cambria Math"/>
                <a:cs typeface="Cambria Math"/>
              </a:rPr>
              <a:t>  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3853" y="8198865"/>
            <a:ext cx="728980" cy="13970"/>
          </a:xfrm>
          <a:custGeom>
            <a:avLst/>
            <a:gdLst/>
            <a:ahLst/>
            <a:cxnLst/>
            <a:rect l="l" t="t" r="r" b="b"/>
            <a:pathLst>
              <a:path w="728979" h="13970">
                <a:moveTo>
                  <a:pt x="728472" y="0"/>
                </a:moveTo>
                <a:lnTo>
                  <a:pt x="0" y="0"/>
                </a:lnTo>
                <a:lnTo>
                  <a:pt x="0" y="13716"/>
                </a:lnTo>
                <a:lnTo>
                  <a:pt x="728472" y="13716"/>
                </a:lnTo>
                <a:lnTo>
                  <a:pt x="728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94809" y="8047481"/>
            <a:ext cx="1165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= 3,04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мг/м</a:t>
            </a:r>
            <a:r>
              <a:rPr sz="1575" spc="-7" baseline="39682" dirty="0">
                <a:latin typeface="Times New Roman"/>
                <a:cs typeface="Times New Roman"/>
              </a:rPr>
              <a:t>3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2636" y="8605621"/>
            <a:ext cx="592836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59410">
              <a:lnSpc>
                <a:spcPct val="1101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2. </a:t>
            </a:r>
            <a:r>
              <a:rPr sz="1400" spc="-5" dirty="0">
                <a:latin typeface="Times New Roman"/>
                <a:cs typeface="Times New Roman"/>
              </a:rPr>
              <a:t>Рассчитываем объём воздуха, протянутый </a:t>
            </a:r>
            <a:r>
              <a:rPr sz="1400" dirty="0">
                <a:latin typeface="Times New Roman"/>
                <a:cs typeface="Times New Roman"/>
              </a:rPr>
              <a:t>через </a:t>
            </a:r>
            <a:r>
              <a:rPr sz="1400" spc="-5" dirty="0">
                <a:latin typeface="Times New Roman"/>
                <a:cs typeface="Times New Roman"/>
              </a:rPr>
              <a:t>фильтр </a:t>
            </a:r>
            <a:r>
              <a:rPr sz="1400" dirty="0">
                <a:latin typeface="Times New Roman"/>
                <a:cs typeface="Times New Roman"/>
              </a:rPr>
              <a:t>(м</a:t>
            </a:r>
            <a:r>
              <a:rPr sz="1350" baseline="40123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), приве-  </a:t>
            </a:r>
            <a:r>
              <a:rPr sz="1400" spc="-5" dirty="0">
                <a:latin typeface="Times New Roman"/>
                <a:cs typeface="Times New Roman"/>
              </a:rPr>
              <a:t>денный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5" dirty="0">
                <a:latin typeface="Times New Roman"/>
                <a:cs typeface="Times New Roman"/>
              </a:rPr>
              <a:t>нормальным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условиям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963" y="9394952"/>
            <a:ext cx="45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725" baseline="-12077" dirty="0">
                <a:latin typeface="Times New Roman"/>
                <a:cs typeface="Times New Roman"/>
              </a:rPr>
              <a:t>0</a:t>
            </a:r>
            <a:r>
              <a:rPr sz="1725" spc="157" baseline="-12077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7854" y="9573259"/>
            <a:ext cx="12566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375" baseline="2136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75" dirty="0">
                <a:latin typeface="Cambria Math"/>
                <a:cs typeface="Cambria Math"/>
              </a:rPr>
              <a:t> </a:t>
            </a:r>
            <a:r>
              <a:rPr sz="1300" spc="660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</a:t>
            </a:r>
            <a:r>
              <a:rPr sz="1300" spc="455" dirty="0">
                <a:latin typeface="Cambria Math"/>
                <a:cs typeface="Cambria Math"/>
              </a:rPr>
              <a:t> </a:t>
            </a:r>
            <a:r>
              <a:rPr sz="1950" spc="390" baseline="2136" dirty="0">
                <a:latin typeface="Cambria Math"/>
                <a:cs typeface="Cambria Math"/>
              </a:rPr>
              <a:t> </a:t>
            </a:r>
            <a:r>
              <a:rPr sz="1300" spc="330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</a:t>
            </a:r>
            <a:r>
              <a:rPr sz="1300" spc="459" dirty="0">
                <a:latin typeface="Cambria Math"/>
                <a:cs typeface="Cambria Math"/>
              </a:rPr>
              <a:t> </a:t>
            </a:r>
            <a:r>
              <a:rPr sz="1300" spc="465" dirty="0">
                <a:latin typeface="Cambria Math"/>
                <a:cs typeface="Cambria Math"/>
              </a:rPr>
              <a:t> </a:t>
            </a:r>
            <a:r>
              <a:rPr sz="1300" spc="-15" dirty="0">
                <a:latin typeface="Cambria Math"/>
                <a:cs typeface="Cambria Math"/>
              </a:rPr>
              <a:t> </a:t>
            </a:r>
            <a:r>
              <a:rPr sz="1300" spc="459" dirty="0">
                <a:latin typeface="Cambria Math"/>
                <a:cs typeface="Cambria Math"/>
              </a:rPr>
              <a:t> 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50742" y="9563100"/>
            <a:ext cx="1270000" cy="15240"/>
          </a:xfrm>
          <a:custGeom>
            <a:avLst/>
            <a:gdLst/>
            <a:ahLst/>
            <a:cxnLst/>
            <a:rect l="l" t="t" r="r" b="b"/>
            <a:pathLst>
              <a:path w="1270000" h="15240">
                <a:moveTo>
                  <a:pt x="1269796" y="0"/>
                </a:moveTo>
                <a:lnTo>
                  <a:pt x="0" y="0"/>
                </a:lnTo>
                <a:lnTo>
                  <a:pt x="0" y="15239"/>
                </a:lnTo>
                <a:lnTo>
                  <a:pt x="1269796" y="15239"/>
                </a:lnTo>
                <a:lnTo>
                  <a:pt x="1269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12642" y="9260839"/>
            <a:ext cx="2814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465" dirty="0">
                <a:latin typeface="Cambria Math"/>
                <a:cs typeface="Cambria Math"/>
              </a:rPr>
              <a:t> </a:t>
            </a:r>
            <a:r>
              <a:rPr sz="1300" spc="-30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</a:t>
            </a:r>
            <a:r>
              <a:rPr sz="1300" spc="475" dirty="0">
                <a:latin typeface="Cambria Math"/>
                <a:cs typeface="Cambria Math"/>
              </a:rPr>
              <a:t> </a:t>
            </a:r>
            <a:r>
              <a:rPr sz="1300" spc="330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80" dirty="0">
                <a:latin typeface="Cambria Math"/>
                <a:cs typeface="Cambria Math"/>
              </a:rPr>
              <a:t> </a:t>
            </a:r>
            <a:r>
              <a:rPr sz="1300" spc="330" dirty="0">
                <a:latin typeface="Cambria Math"/>
                <a:cs typeface="Cambria Math"/>
              </a:rPr>
              <a:t> </a:t>
            </a:r>
            <a:r>
              <a:rPr sz="1300" spc="430" dirty="0">
                <a:latin typeface="Cambria Math"/>
                <a:cs typeface="Cambria Math"/>
              </a:rPr>
              <a:t>  </a:t>
            </a:r>
            <a:r>
              <a:rPr sz="1300" spc="-30" dirty="0">
                <a:latin typeface="Cambria Math"/>
                <a:cs typeface="Cambria Math"/>
              </a:rPr>
              <a:t> </a:t>
            </a:r>
            <a:r>
              <a:rPr sz="1300" spc="450" dirty="0">
                <a:latin typeface="Cambria Math"/>
                <a:cs typeface="Cambria Math"/>
              </a:rPr>
              <a:t>  </a:t>
            </a:r>
            <a:r>
              <a:rPr sz="1300" spc="459" dirty="0">
                <a:latin typeface="Cambria Math"/>
                <a:cs typeface="Cambria Math"/>
              </a:rPr>
              <a:t> </a:t>
            </a:r>
            <a:r>
              <a:rPr sz="1300" dirty="0">
                <a:latin typeface="Cambria Math"/>
                <a:cs typeface="Cambria Math"/>
              </a:rPr>
              <a:t> </a:t>
            </a:r>
            <a:r>
              <a:rPr sz="1300" spc="-55" dirty="0">
                <a:latin typeface="Cambria Math"/>
                <a:cs typeface="Cambria Math"/>
              </a:rPr>
              <a:t> </a:t>
            </a:r>
            <a:r>
              <a:rPr sz="2700" spc="1417" baseline="-32407" dirty="0">
                <a:latin typeface="Cambria Math"/>
                <a:cs typeface="Cambria Math"/>
              </a:rPr>
              <a:t> </a:t>
            </a:r>
            <a:r>
              <a:rPr sz="2700" spc="-22" baseline="-32407" dirty="0">
                <a:latin typeface="Cambria Math"/>
                <a:cs typeface="Cambria Math"/>
              </a:rPr>
              <a:t> </a:t>
            </a:r>
            <a:r>
              <a:rPr sz="2700" baseline="-32407" dirty="0">
                <a:latin typeface="Times New Roman"/>
                <a:cs typeface="Times New Roman"/>
              </a:rPr>
              <a:t>0,69</a:t>
            </a:r>
            <a:r>
              <a:rPr sz="2700" spc="-60" baseline="-32407" dirty="0">
                <a:latin typeface="Times New Roman"/>
                <a:cs typeface="Times New Roman"/>
              </a:rPr>
              <a:t> </a:t>
            </a:r>
            <a:r>
              <a:rPr sz="2700" spc="-7" baseline="-32407" dirty="0">
                <a:latin typeface="Times New Roman"/>
                <a:cs typeface="Times New Roman"/>
              </a:rPr>
              <a:t>м</a:t>
            </a:r>
            <a:r>
              <a:rPr sz="1725" spc="-7" baseline="-12077" dirty="0">
                <a:latin typeface="Times New Roman"/>
                <a:cs typeface="Times New Roman"/>
              </a:rPr>
              <a:t>3</a:t>
            </a:r>
            <a:r>
              <a:rPr sz="2700" spc="-7" baseline="-32407" dirty="0">
                <a:latin typeface="Times New Roman"/>
                <a:cs typeface="Times New Roman"/>
              </a:rPr>
              <a:t>/мин.</a:t>
            </a:r>
            <a:endParaRPr sz="2700" baseline="-3240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94536" y="926337"/>
            <a:ext cx="6006465" cy="731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3. </a:t>
            </a:r>
            <a:r>
              <a:rPr sz="1400" spc="-5" dirty="0">
                <a:latin typeface="Times New Roman"/>
                <a:cs typeface="Times New Roman"/>
              </a:rPr>
              <a:t>Рассчитываем эффективность средств </a:t>
            </a:r>
            <a:r>
              <a:rPr sz="1400" dirty="0">
                <a:latin typeface="Times New Roman"/>
                <a:cs typeface="Times New Roman"/>
              </a:rPr>
              <a:t>очистки </a:t>
            </a:r>
            <a:r>
              <a:rPr sz="1400" spc="-5" dirty="0">
                <a:latin typeface="Times New Roman"/>
                <a:cs typeface="Times New Roman"/>
              </a:rPr>
              <a:t>воздуха по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1828800">
              <a:lnSpc>
                <a:spcPct val="100000"/>
              </a:lnSpc>
              <a:tabLst>
                <a:tab pos="2969260" algn="l"/>
              </a:tabLst>
            </a:pPr>
            <a:r>
              <a:rPr sz="1400" dirty="0">
                <a:latin typeface="Times New Roman"/>
                <a:cs typeface="Times New Roman"/>
              </a:rPr>
              <a:t>N  = </a:t>
            </a:r>
            <a:r>
              <a:rPr sz="1400" dirty="0">
                <a:latin typeface="Symbol"/>
                <a:cs typeface="Symbol"/>
              </a:rPr>
              <a:t>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	</a:t>
            </a:r>
            <a:r>
              <a:rPr sz="1400" spc="-5" dirty="0">
                <a:latin typeface="Times New Roman"/>
                <a:cs typeface="Times New Roman"/>
              </a:rPr>
              <a:t>0,875 </a:t>
            </a:r>
            <a:r>
              <a:rPr sz="1400" dirty="0">
                <a:latin typeface="Times New Roman"/>
                <a:cs typeface="Times New Roman"/>
              </a:rPr>
              <a:t>* 100 = </a:t>
            </a:r>
            <a:r>
              <a:rPr sz="1400" spc="-5" dirty="0">
                <a:latin typeface="Times New Roman"/>
                <a:cs typeface="Times New Roman"/>
              </a:rPr>
              <a:t>87,5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%.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215"/>
              </a:spcBef>
            </a:pPr>
            <a:r>
              <a:rPr sz="1400" b="1" spc="-5" dirty="0">
                <a:latin typeface="Times New Roman"/>
                <a:cs typeface="Times New Roman"/>
              </a:rPr>
              <a:t>Выводы</a:t>
            </a:r>
            <a:endParaRPr sz="1400">
              <a:latin typeface="Times New Roman"/>
              <a:cs typeface="Times New Roman"/>
            </a:endParaRPr>
          </a:p>
          <a:p>
            <a:pPr marL="76200" indent="359410" algn="just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643255" algn="l"/>
              </a:tabLst>
            </a:pPr>
            <a:r>
              <a:rPr sz="1400" spc="-5" dirty="0">
                <a:latin typeface="Times New Roman"/>
                <a:cs typeface="Times New Roman"/>
              </a:rPr>
              <a:t>Гравиметрическим </a:t>
            </a:r>
            <a:r>
              <a:rPr sz="1400" dirty="0">
                <a:latin typeface="Times New Roman"/>
                <a:cs typeface="Times New Roman"/>
              </a:rPr>
              <a:t>методом </a:t>
            </a:r>
            <a:r>
              <a:rPr sz="1400" spc="-5" dirty="0">
                <a:latin typeface="Times New Roman"/>
                <a:cs typeface="Times New Roman"/>
              </a:rPr>
              <a:t>определено пыли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содержанием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угле-</a:t>
            </a:r>
            <a:endParaRPr sz="1400">
              <a:latin typeface="Times New Roman"/>
              <a:cs typeface="Times New Roman"/>
            </a:endParaRPr>
          </a:p>
          <a:p>
            <a:pPr marL="76200" marR="69215" algn="just">
              <a:lnSpc>
                <a:spcPct val="1100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рода. Определена весовая концентрация пыли </a:t>
            </a:r>
            <a:r>
              <a:rPr sz="1400" dirty="0">
                <a:latin typeface="Times New Roman"/>
                <a:cs typeface="Times New Roman"/>
              </a:rPr>
              <a:t>(мг/м</a:t>
            </a:r>
            <a:r>
              <a:rPr sz="1350" baseline="40123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), </a:t>
            </a:r>
            <a:r>
              <a:rPr sz="1400" spc="-5" dirty="0">
                <a:latin typeface="Times New Roman"/>
                <a:cs typeface="Times New Roman"/>
              </a:rPr>
              <a:t>которая составила  3,04 мг/м</a:t>
            </a:r>
            <a:r>
              <a:rPr sz="1350" spc="-7" baseline="40123" dirty="0">
                <a:latin typeface="Times New Roman"/>
                <a:cs typeface="Times New Roman"/>
              </a:rPr>
              <a:t>3</a:t>
            </a:r>
            <a:r>
              <a:rPr sz="1350" spc="7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76200" marR="70485" indent="359410" algn="just">
              <a:lnSpc>
                <a:spcPts val="1850"/>
              </a:lnSpc>
              <a:spcBef>
                <a:spcPts val="90"/>
              </a:spcBef>
              <a:buAutoNum type="arabicPeriod" startAt="2"/>
              <a:tabLst>
                <a:tab pos="638810" algn="l"/>
              </a:tabLst>
            </a:pPr>
            <a:r>
              <a:rPr sz="1400" spc="-5" dirty="0">
                <a:latin typeface="Times New Roman"/>
                <a:cs typeface="Times New Roman"/>
              </a:rPr>
              <a:t>Рассчитана эффективность средств очистки воздуха, которая соста-  вила 87,5 </a:t>
            </a:r>
            <a:r>
              <a:rPr sz="1400" dirty="0"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  <a:p>
            <a:pPr marL="76200" marR="68580" indent="359410" algn="just">
              <a:lnSpc>
                <a:spcPts val="1850"/>
              </a:lnSpc>
              <a:spcBef>
                <a:spcPts val="10"/>
              </a:spcBef>
              <a:buAutoNum type="arabicPeriod" startAt="2"/>
              <a:tabLst>
                <a:tab pos="626110" algn="l"/>
              </a:tabLst>
            </a:pP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соответствии </a:t>
            </a:r>
            <a:r>
              <a:rPr sz="1400" dirty="0">
                <a:latin typeface="Times New Roman"/>
                <a:cs typeface="Times New Roman"/>
              </a:rPr>
              <a:t>с ГОСТ </a:t>
            </a:r>
            <a:r>
              <a:rPr sz="1400" spc="-5" dirty="0">
                <a:latin typeface="Times New Roman"/>
                <a:cs typeface="Times New Roman"/>
              </a:rPr>
              <a:t>12.1.005-88. Предельно допустимые </a:t>
            </a:r>
            <a:r>
              <a:rPr sz="1400" dirty="0">
                <a:latin typeface="Times New Roman"/>
                <a:cs typeface="Times New Roman"/>
              </a:rPr>
              <a:t>концен-  </a:t>
            </a:r>
            <a:r>
              <a:rPr sz="1400" spc="-5" dirty="0">
                <a:latin typeface="Times New Roman"/>
                <a:cs typeface="Times New Roman"/>
              </a:rPr>
              <a:t>трации аэрозолей </a:t>
            </a:r>
            <a:r>
              <a:rPr sz="1400" dirty="0">
                <a:latin typeface="Times New Roman"/>
                <a:cs typeface="Times New Roman"/>
              </a:rPr>
              <a:t>(табл. 4.4), </a:t>
            </a:r>
            <a:r>
              <a:rPr sz="1400" spc="-5" dirty="0">
                <a:latin typeface="Times New Roman"/>
                <a:cs typeface="Times New Roman"/>
              </a:rPr>
              <a:t>ПДК пылей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содержанием углерода (кокс  нефтяной, пековый, </a:t>
            </a:r>
            <a:r>
              <a:rPr sz="1400" dirty="0">
                <a:latin typeface="Times New Roman"/>
                <a:cs typeface="Times New Roman"/>
              </a:rPr>
              <a:t>сланцевый, </a:t>
            </a:r>
            <a:r>
              <a:rPr sz="1400" spc="-5" dirty="0">
                <a:latin typeface="Times New Roman"/>
                <a:cs typeface="Times New Roman"/>
              </a:rPr>
              <a:t>антрацит, </a:t>
            </a:r>
            <a:r>
              <a:rPr sz="1400" dirty="0">
                <a:latin typeface="Times New Roman"/>
                <a:cs typeface="Times New Roman"/>
              </a:rPr>
              <a:t>алмазы </a:t>
            </a:r>
            <a:r>
              <a:rPr sz="1400" spc="-5" dirty="0">
                <a:latin typeface="Times New Roman"/>
                <a:cs typeface="Times New Roman"/>
              </a:rPr>
              <a:t>природные </a:t>
            </a:r>
            <a:r>
              <a:rPr sz="1400" dirty="0">
                <a:latin typeface="Times New Roman"/>
                <a:cs typeface="Times New Roman"/>
              </a:rPr>
              <a:t>и искусствен-  ные, </a:t>
            </a:r>
            <a:r>
              <a:rPr sz="1400" spc="-5" dirty="0">
                <a:latin typeface="Times New Roman"/>
                <a:cs typeface="Times New Roman"/>
              </a:rPr>
              <a:t>каменный </a:t>
            </a:r>
            <a:r>
              <a:rPr sz="1400" spc="-10" dirty="0">
                <a:latin typeface="Times New Roman"/>
                <a:cs typeface="Times New Roman"/>
              </a:rPr>
              <a:t>уголь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содержанием свободного диоксида кремния до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5%)</a:t>
            </a:r>
            <a:endParaRPr sz="1400">
              <a:latin typeface="Times New Roman"/>
              <a:cs typeface="Times New Roman"/>
            </a:endParaRPr>
          </a:p>
          <a:p>
            <a:pPr marL="76200" marR="68580" algn="just">
              <a:lnSpc>
                <a:spcPts val="185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составляют </a:t>
            </a:r>
            <a:r>
              <a:rPr sz="1400" spc="-5" dirty="0">
                <a:latin typeface="Times New Roman"/>
                <a:cs typeface="Times New Roman"/>
              </a:rPr>
              <a:t>соответственно </a:t>
            </a:r>
            <a:r>
              <a:rPr sz="1400" dirty="0">
                <a:latin typeface="Times New Roman"/>
                <a:cs typeface="Times New Roman"/>
              </a:rPr>
              <a:t>6, 8, </a:t>
            </a:r>
            <a:r>
              <a:rPr sz="1400" spc="-5" dirty="0">
                <a:latin typeface="Times New Roman"/>
                <a:cs typeface="Times New Roman"/>
              </a:rPr>
              <a:t>10 мг/м</a:t>
            </a:r>
            <a:r>
              <a:rPr sz="1350" spc="-7" baseline="40123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dirty="0">
                <a:latin typeface="Times New Roman"/>
                <a:cs typeface="Times New Roman"/>
              </a:rPr>
              <a:t>что в </a:t>
            </a:r>
            <a:r>
              <a:rPr sz="1400" spc="-5" dirty="0">
                <a:latin typeface="Times New Roman"/>
                <a:cs typeface="Times New Roman"/>
              </a:rPr>
              <a:t>1.97, 2,63, </a:t>
            </a:r>
            <a:r>
              <a:rPr sz="1400" dirty="0">
                <a:latin typeface="Times New Roman"/>
                <a:cs typeface="Times New Roman"/>
              </a:rPr>
              <a:t>3,29 раза </a:t>
            </a:r>
            <a:r>
              <a:rPr sz="1400" spc="-5" dirty="0">
                <a:latin typeface="Times New Roman"/>
                <a:cs typeface="Times New Roman"/>
              </a:rPr>
              <a:t>превы-  </a:t>
            </a:r>
            <a:r>
              <a:rPr sz="1400" dirty="0">
                <a:latin typeface="Times New Roman"/>
                <a:cs typeface="Times New Roman"/>
              </a:rPr>
              <a:t>шают, </a:t>
            </a:r>
            <a:r>
              <a:rPr sz="1400" spc="-5" dirty="0">
                <a:latin typeface="Times New Roman"/>
                <a:cs typeface="Times New Roman"/>
              </a:rPr>
              <a:t>полученный показатель (3,04 мг/м</a:t>
            </a:r>
            <a:r>
              <a:rPr sz="1350" spc="-7" baseline="40123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52387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6. </a:t>
            </a:r>
            <a:r>
              <a:rPr sz="1400" b="1" spc="-5" dirty="0">
                <a:latin typeface="Times New Roman"/>
                <a:cs typeface="Times New Roman"/>
              </a:rPr>
              <a:t>Контрольные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вопросы.</a:t>
            </a:r>
            <a:endParaRPr sz="1400">
              <a:latin typeface="Times New Roman"/>
              <a:cs typeface="Times New Roman"/>
            </a:endParaRPr>
          </a:p>
          <a:p>
            <a:pPr marL="613410" indent="-1784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614045" algn="l"/>
              </a:tabLst>
            </a:pPr>
            <a:r>
              <a:rPr sz="1400" dirty="0">
                <a:latin typeface="Times New Roman"/>
                <a:cs typeface="Times New Roman"/>
              </a:rPr>
              <a:t>Что </a:t>
            </a:r>
            <a:r>
              <a:rPr sz="1400" spc="-5" dirty="0">
                <a:latin typeface="Times New Roman"/>
                <a:cs typeface="Times New Roman"/>
              </a:rPr>
              <a:t>представляет собой промышленная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пыль?</a:t>
            </a:r>
            <a:endParaRPr sz="1400">
              <a:latin typeface="Times New Roman"/>
              <a:cs typeface="Times New Roman"/>
            </a:endParaRPr>
          </a:p>
          <a:p>
            <a:pPr marL="613410" indent="-17843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614045" algn="l"/>
              </a:tabLst>
            </a:pPr>
            <a:r>
              <a:rPr sz="1400" dirty="0">
                <a:latin typeface="Times New Roman"/>
                <a:cs typeface="Times New Roman"/>
              </a:rPr>
              <a:t>Что означает </a:t>
            </a:r>
            <a:r>
              <a:rPr sz="1400" spc="-5" dirty="0">
                <a:latin typeface="Times New Roman"/>
                <a:cs typeface="Times New Roman"/>
              </a:rPr>
              <a:t>понятие дисперсный </a:t>
            </a:r>
            <a:r>
              <a:rPr sz="1400" dirty="0">
                <a:latin typeface="Times New Roman"/>
                <a:cs typeface="Times New Roman"/>
              </a:rPr>
              <a:t>состав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пыли?</a:t>
            </a:r>
            <a:endParaRPr sz="1400">
              <a:latin typeface="Times New Roman"/>
              <a:cs typeface="Times New Roman"/>
            </a:endParaRPr>
          </a:p>
          <a:p>
            <a:pPr marL="613410" indent="-17843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614045" algn="l"/>
              </a:tabLst>
            </a:pPr>
            <a:r>
              <a:rPr sz="1400" dirty="0">
                <a:latin typeface="Times New Roman"/>
                <a:cs typeface="Times New Roman"/>
              </a:rPr>
              <a:t>Что называется </a:t>
            </a:r>
            <a:r>
              <a:rPr sz="1400" spc="-5" dirty="0">
                <a:latin typeface="Times New Roman"/>
                <a:cs typeface="Times New Roman"/>
              </a:rPr>
              <a:t>массовой концентрацией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пыли?</a:t>
            </a:r>
            <a:endParaRPr sz="1400">
              <a:latin typeface="Times New Roman"/>
              <a:cs typeface="Times New Roman"/>
            </a:endParaRPr>
          </a:p>
          <a:p>
            <a:pPr marL="76200" marR="75565" indent="359410">
              <a:lnSpc>
                <a:spcPct val="110000"/>
              </a:lnSpc>
              <a:spcBef>
                <a:spcPts val="15"/>
              </a:spcBef>
              <a:buAutoNum type="arabicPeriod"/>
              <a:tabLst>
                <a:tab pos="647700" algn="l"/>
              </a:tabLst>
            </a:pPr>
            <a:r>
              <a:rPr sz="1400" dirty="0">
                <a:latin typeface="Times New Roman"/>
                <a:cs typeface="Times New Roman"/>
              </a:rPr>
              <a:t>Какие </a:t>
            </a:r>
            <a:r>
              <a:rPr sz="1400" spc="-5" dirty="0">
                <a:latin typeface="Times New Roman"/>
                <a:cs typeface="Times New Roman"/>
              </a:rPr>
              <a:t>методы определения концентрации </a:t>
            </a:r>
            <a:r>
              <a:rPr sz="1400" dirty="0">
                <a:latin typeface="Times New Roman"/>
                <a:cs typeface="Times New Roman"/>
              </a:rPr>
              <a:t>пыли в </a:t>
            </a:r>
            <a:r>
              <a:rPr sz="1400" spc="-10" dirty="0">
                <a:latin typeface="Times New Roman"/>
                <a:cs typeface="Times New Roman"/>
              </a:rPr>
              <a:t>воздухе </a:t>
            </a:r>
            <a:r>
              <a:rPr sz="1400" spc="-5" dirty="0">
                <a:latin typeface="Times New Roman"/>
                <a:cs typeface="Times New Roman"/>
              </a:rPr>
              <a:t>рабочей  зоны </a:t>
            </a:r>
            <a:r>
              <a:rPr sz="1400" dirty="0">
                <a:latin typeface="Times New Roman"/>
                <a:cs typeface="Times New Roman"/>
              </a:rPr>
              <a:t>Вы </a:t>
            </a:r>
            <a:r>
              <a:rPr sz="1400" spc="-5" dirty="0">
                <a:latin typeface="Times New Roman"/>
                <a:cs typeface="Times New Roman"/>
              </a:rPr>
              <a:t>знаете?</a:t>
            </a:r>
            <a:endParaRPr sz="1400">
              <a:latin typeface="Times New Roman"/>
              <a:cs typeface="Times New Roman"/>
            </a:endParaRPr>
          </a:p>
          <a:p>
            <a:pPr marL="613410" indent="-17843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614045" algn="l"/>
              </a:tabLst>
            </a:pPr>
            <a:r>
              <a:rPr sz="1400" dirty="0">
                <a:latin typeface="Times New Roman"/>
                <a:cs typeface="Times New Roman"/>
              </a:rPr>
              <a:t>В чем </a:t>
            </a:r>
            <a:r>
              <a:rPr sz="1400" spc="-5" dirty="0">
                <a:latin typeface="Times New Roman"/>
                <a:cs typeface="Times New Roman"/>
              </a:rPr>
              <a:t>заключается весовой метод определения концентрации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пыли?</a:t>
            </a:r>
            <a:endParaRPr sz="1400">
              <a:latin typeface="Times New Roman"/>
              <a:cs typeface="Times New Roman"/>
            </a:endParaRPr>
          </a:p>
          <a:p>
            <a:pPr marL="76200" marR="76835" indent="359410">
              <a:lnSpc>
                <a:spcPct val="110000"/>
              </a:lnSpc>
              <a:spcBef>
                <a:spcPts val="15"/>
              </a:spcBef>
              <a:buAutoNum type="arabicPeriod"/>
              <a:tabLst>
                <a:tab pos="620395" algn="l"/>
              </a:tabLst>
            </a:pPr>
            <a:r>
              <a:rPr sz="1400" dirty="0">
                <a:latin typeface="Times New Roman"/>
                <a:cs typeface="Times New Roman"/>
              </a:rPr>
              <a:t>Какие </a:t>
            </a:r>
            <a:r>
              <a:rPr sz="1400" spc="-5" dirty="0">
                <a:latin typeface="Times New Roman"/>
                <a:cs typeface="Times New Roman"/>
              </a:rPr>
              <a:t>устройства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приборы используют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отбора </a:t>
            </a:r>
            <a:r>
              <a:rPr sz="1400" spc="-10" dirty="0">
                <a:latin typeface="Times New Roman"/>
                <a:cs typeface="Times New Roman"/>
              </a:rPr>
              <a:t>проб </a:t>
            </a:r>
            <a:r>
              <a:rPr sz="1400" spc="-5" dirty="0">
                <a:latin typeface="Times New Roman"/>
                <a:cs typeface="Times New Roman"/>
              </a:rPr>
              <a:t>воздуха на  запыленность?</a:t>
            </a:r>
            <a:endParaRPr sz="1400">
              <a:latin typeface="Times New Roman"/>
              <a:cs typeface="Times New Roman"/>
            </a:endParaRPr>
          </a:p>
          <a:p>
            <a:pPr marL="613410" indent="-17843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614045" algn="l"/>
              </a:tabLst>
            </a:pPr>
            <a:r>
              <a:rPr sz="1400" dirty="0">
                <a:latin typeface="Times New Roman"/>
                <a:cs typeface="Times New Roman"/>
              </a:rPr>
              <a:t>Чем </a:t>
            </a:r>
            <a:r>
              <a:rPr sz="1400" spc="-5" dirty="0">
                <a:latin typeface="Times New Roman"/>
                <a:cs typeface="Times New Roman"/>
              </a:rPr>
              <a:t>определяется продолжительность отбора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пробы?</a:t>
            </a:r>
            <a:endParaRPr sz="1400">
              <a:latin typeface="Times New Roman"/>
              <a:cs typeface="Times New Roman"/>
            </a:endParaRPr>
          </a:p>
          <a:p>
            <a:pPr marL="76200" marR="71755" indent="359410">
              <a:lnSpc>
                <a:spcPts val="1860"/>
              </a:lnSpc>
              <a:spcBef>
                <a:spcPts val="80"/>
              </a:spcBef>
              <a:buAutoNum type="arabicPeriod"/>
              <a:tabLst>
                <a:tab pos="629285" algn="l"/>
              </a:tabLst>
            </a:pPr>
            <a:r>
              <a:rPr sz="1400" dirty="0">
                <a:latin typeface="Times New Roman"/>
                <a:cs typeface="Times New Roman"/>
              </a:rPr>
              <a:t>С какой целью </a:t>
            </a:r>
            <a:r>
              <a:rPr sz="1400" spc="-5" dirty="0">
                <a:latin typeface="Times New Roman"/>
                <a:cs typeface="Times New Roman"/>
              </a:rPr>
              <a:t>при определении концентрации пыли </a:t>
            </a:r>
            <a:r>
              <a:rPr sz="1400" dirty="0">
                <a:latin typeface="Times New Roman"/>
                <a:cs typeface="Times New Roman"/>
              </a:rPr>
              <a:t>измеряют </a:t>
            </a:r>
            <a:r>
              <a:rPr sz="1400" spc="5" dirty="0">
                <a:latin typeface="Times New Roman"/>
                <a:cs typeface="Times New Roman"/>
              </a:rPr>
              <a:t>тем-  </a:t>
            </a:r>
            <a:r>
              <a:rPr sz="1400" spc="-5" dirty="0">
                <a:latin typeface="Times New Roman"/>
                <a:cs typeface="Times New Roman"/>
              </a:rPr>
              <a:t>пературу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давление воздуха?</a:t>
            </a:r>
            <a:endParaRPr sz="1400">
              <a:latin typeface="Times New Roman"/>
              <a:cs typeface="Times New Roman"/>
            </a:endParaRPr>
          </a:p>
          <a:p>
            <a:pPr marL="637540" indent="-202565">
              <a:lnSpc>
                <a:spcPct val="100000"/>
              </a:lnSpc>
              <a:spcBef>
                <a:spcPts val="75"/>
              </a:spcBef>
              <a:buAutoNum type="arabicPeriod"/>
              <a:tabLst>
                <a:tab pos="638175" algn="l"/>
              </a:tabLst>
            </a:pPr>
            <a:r>
              <a:rPr sz="1400" spc="-5" dirty="0">
                <a:latin typeface="Times New Roman"/>
                <a:cs typeface="Times New Roman"/>
              </a:rPr>
              <a:t>Перечислите основные показатели, характеризующие </a:t>
            </a:r>
            <a:r>
              <a:rPr sz="1400" dirty="0">
                <a:latin typeface="Times New Roman"/>
                <a:cs typeface="Times New Roman"/>
              </a:rPr>
              <a:t>работы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пыле-</a:t>
            </a:r>
            <a:endParaRPr sz="1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уловителя.</a:t>
            </a:r>
            <a:endParaRPr sz="1400">
              <a:latin typeface="Times New Roman"/>
              <a:cs typeface="Times New Roman"/>
            </a:endParaRPr>
          </a:p>
          <a:p>
            <a:pPr marL="703580" indent="-268605">
              <a:lnSpc>
                <a:spcPct val="100000"/>
              </a:lnSpc>
              <a:spcBef>
                <a:spcPts val="180"/>
              </a:spcBef>
              <a:buAutoNum type="arabicPeriod" startAt="10"/>
              <a:tabLst>
                <a:tab pos="704215" algn="l"/>
              </a:tabLst>
            </a:pPr>
            <a:r>
              <a:rPr sz="1400" spc="-5" dirty="0">
                <a:latin typeface="Times New Roman"/>
                <a:cs typeface="Times New Roman"/>
              </a:rPr>
              <a:t>Как определяется эффективность средств борьбы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пылью?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2408</Words>
  <Application>Microsoft Office PowerPoint</Application>
  <PresentationFormat>Произвольный</PresentationFormat>
  <Paragraphs>473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Symbol</vt:lpstr>
      <vt:lpstr>Times New Roman</vt:lpstr>
      <vt:lpstr>Cambria Math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</cp:lastModifiedBy>
  <cp:revision>2</cp:revision>
  <dcterms:created xsi:type="dcterms:W3CDTF">2019-11-27T20:19:03Z</dcterms:created>
  <dcterms:modified xsi:type="dcterms:W3CDTF">2022-01-25T06:38:11Z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2017-12-16T00:00:00Z</vt:filetime>
  </property>
  <property fmtid="{D5CDD505-2E9C-101B-9397-08002B2CF9AE}" pid="3" name="LastSaved">
    <vt:filetime>2019-11-27T00:00:00Z</vt:filetime>
  </property>
</Properties>
</file>