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</p:sldMasterIdLst>
  <p:notesMasterIdLst>
    <p:notesMasterId r:id="rId35"/>
  </p:notesMasterIdLst>
  <p:sldIdLst>
    <p:sldId id="256" r:id="rId3"/>
    <p:sldId id="258" r:id="rId4"/>
    <p:sldId id="271" r:id="rId5"/>
    <p:sldId id="270" r:id="rId6"/>
    <p:sldId id="276" r:id="rId7"/>
    <p:sldId id="257" r:id="rId8"/>
    <p:sldId id="277" r:id="rId9"/>
    <p:sldId id="268" r:id="rId10"/>
    <p:sldId id="261" r:id="rId11"/>
    <p:sldId id="272" r:id="rId12"/>
    <p:sldId id="273" r:id="rId13"/>
    <p:sldId id="274" r:id="rId14"/>
    <p:sldId id="275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84" r:id="rId23"/>
    <p:sldId id="285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138786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3A4B-FB08-4403-B54A-0AF927BE8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D57D-48FD-43A6-A616-BDE771224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4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866F-A091-4495-8DCE-EAD1C19A3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F997-32F0-426F-A3FF-C5CBD8CEF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5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4C98-3C01-4081-A350-9E5AAFB4A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98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975F-5D0E-455E-BBCC-D45DD1205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3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6190-A822-4BAD-8CB6-3374A6A9D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5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5B9B-46F1-4C1B-90DF-9B1716FD4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12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7C08-7595-427C-A983-BA58C3CD2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26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919A7-F43B-4536-A01F-02AFF463B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80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279E-DB74-4343-85BD-13958278C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4350-F197-4F90-B15F-40C95E04C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26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2BB57-04FC-47FC-BC49-E6E1F12A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1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3AAB-F327-4635-BACF-4B9955E15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28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5325-3B58-4EFA-B9C7-4C9EB3AC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64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0EF9-D1FE-472A-8A8F-20B45C587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8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461C-C5CC-4EAD-A2D9-44A466063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0333-0727-4D61-B174-29543B32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0944B-D6A2-4C40-9B94-F6DC7BBCD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5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6A30-C0BE-4185-A5AB-784D1EED6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5033-9B2B-4110-884C-59F6BC1B2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4818-0791-462B-9CBF-5DC2C1A5B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EA8F-4B82-4464-90C3-DD410576D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6035675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11138" y="5354638"/>
            <a:ext cx="8720137" cy="1327150"/>
            <a:chOff x="133" y="3373"/>
            <a:chExt cx="5493" cy="836"/>
          </a:xfrm>
        </p:grpSpPr>
        <p:sp>
          <p:nvSpPr>
            <p:cNvPr id="2057" name="Freeform 3"/>
            <p:cNvSpPr>
              <a:spLocks noChangeArrowheads="1"/>
            </p:cNvSpPr>
            <p:nvPr/>
          </p:nvSpPr>
          <p:spPr bwMode="auto">
            <a:xfrm>
              <a:off x="3814" y="3464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4"/>
            <p:cNvSpPr>
              <a:spLocks noChangeArrowheads="1"/>
            </p:cNvSpPr>
            <p:nvPr/>
          </p:nvSpPr>
          <p:spPr bwMode="auto">
            <a:xfrm>
              <a:off x="1652" y="3384"/>
              <a:ext cx="3495" cy="533"/>
            </a:xfrm>
            <a:custGeom>
              <a:avLst/>
              <a:gdLst>
                <a:gd name="T0" fmla="*/ 3495 w 5216"/>
                <a:gd name="T1" fmla="*/ 499 h 762"/>
                <a:gd name="T2" fmla="*/ 3340 w 5216"/>
                <a:gd name="T3" fmla="*/ 480 h 762"/>
                <a:gd name="T4" fmla="*/ 3001 w 5216"/>
                <a:gd name="T5" fmla="*/ 427 h 762"/>
                <a:gd name="T6" fmla="*/ 2623 w 5216"/>
                <a:gd name="T7" fmla="*/ 355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4 h 762"/>
                <a:gd name="T44" fmla="*/ 1613 w 5216"/>
                <a:gd name="T45" fmla="*/ 361 h 762"/>
                <a:gd name="T46" fmla="*/ 1815 w 5216"/>
                <a:gd name="T47" fmla="*/ 400 h 762"/>
                <a:gd name="T48" fmla="*/ 2005 w 5216"/>
                <a:gd name="T49" fmla="*/ 434 h 762"/>
                <a:gd name="T50" fmla="*/ 2184 w 5216"/>
                <a:gd name="T51" fmla="*/ 463 h 762"/>
                <a:gd name="T52" fmla="*/ 2353 w 5216"/>
                <a:gd name="T53" fmla="*/ 485 h 762"/>
                <a:gd name="T54" fmla="*/ 2513 w 5216"/>
                <a:gd name="T55" fmla="*/ 505 h 762"/>
                <a:gd name="T56" fmla="*/ 2663 w 5216"/>
                <a:gd name="T57" fmla="*/ 518 h 762"/>
                <a:gd name="T58" fmla="*/ 2804 w 5216"/>
                <a:gd name="T59" fmla="*/ 527 h 762"/>
                <a:gd name="T60" fmla="*/ 2938 w 5216"/>
                <a:gd name="T61" fmla="*/ 533 h 762"/>
                <a:gd name="T62" fmla="*/ 3062 w 5216"/>
                <a:gd name="T63" fmla="*/ 533 h 762"/>
                <a:gd name="T64" fmla="*/ 3180 w 5216"/>
                <a:gd name="T65" fmla="*/ 530 h 762"/>
                <a:gd name="T66" fmla="*/ 3291 w 5216"/>
                <a:gd name="T67" fmla="*/ 523 h 762"/>
                <a:gd name="T68" fmla="*/ 3396 w 5216"/>
                <a:gd name="T69" fmla="*/ 512 h 762"/>
                <a:gd name="T70" fmla="*/ 3495 w 5216"/>
                <a:gd name="T71" fmla="*/ 499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1784" y="3391"/>
              <a:ext cx="3446" cy="486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1 h 694"/>
                <a:gd name="T48" fmla="*/ 2224 w 5144"/>
                <a:gd name="T49" fmla="*/ 186 h 694"/>
                <a:gd name="T50" fmla="*/ 2408 w 5144"/>
                <a:gd name="T51" fmla="*/ 224 h 694"/>
                <a:gd name="T52" fmla="*/ 2599 w 5144"/>
                <a:gd name="T53" fmla="*/ 266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3 h 694"/>
                <a:gd name="T60" fmla="*/ 3446 w 5144"/>
                <a:gd name="T61" fmla="*/ 48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6"/>
            <p:cNvSpPr>
              <a:spLocks noChangeArrowheads="1"/>
            </p:cNvSpPr>
            <p:nvPr/>
          </p:nvSpPr>
          <p:spPr bwMode="auto">
            <a:xfrm>
              <a:off x="3538" y="3383"/>
              <a:ext cx="2084" cy="408"/>
            </a:xfrm>
            <a:custGeom>
              <a:avLst/>
              <a:gdLst>
                <a:gd name="T0" fmla="*/ 0 w 3112"/>
                <a:gd name="T1" fmla="*/ 408 h 584"/>
                <a:gd name="T2" fmla="*/ 0 w 3112"/>
                <a:gd name="T3" fmla="*/ 408 h 584"/>
                <a:gd name="T4" fmla="*/ 60 w 3112"/>
                <a:gd name="T5" fmla="*/ 391 h 584"/>
                <a:gd name="T6" fmla="*/ 225 w 3112"/>
                <a:gd name="T7" fmla="*/ 348 h 584"/>
                <a:gd name="T8" fmla="*/ 339 w 3112"/>
                <a:gd name="T9" fmla="*/ 319 h 584"/>
                <a:gd name="T10" fmla="*/ 470 w 3112"/>
                <a:gd name="T11" fmla="*/ 286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7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5 h 584"/>
                <a:gd name="T24" fmla="*/ 1542 w 3112"/>
                <a:gd name="T25" fmla="*/ 61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7"/>
            <p:cNvSpPr>
              <a:spLocks noChangeArrowheads="1"/>
            </p:cNvSpPr>
            <p:nvPr/>
          </p:nvSpPr>
          <p:spPr bwMode="auto">
            <a:xfrm>
              <a:off x="133" y="3373"/>
              <a:ext cx="5493" cy="836"/>
            </a:xfrm>
            <a:custGeom>
              <a:avLst/>
              <a:gdLst>
                <a:gd name="T0" fmla="*/ 5490 w 8196"/>
                <a:gd name="T1" fmla="*/ 359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7 h 1192"/>
                <a:gd name="T8" fmla="*/ 5041 w 8196"/>
                <a:gd name="T9" fmla="*/ 492 h 1192"/>
                <a:gd name="T10" fmla="*/ 4907 w 8196"/>
                <a:gd name="T11" fmla="*/ 512 h 1192"/>
                <a:gd name="T12" fmla="*/ 4762 w 8196"/>
                <a:gd name="T13" fmla="*/ 526 h 1192"/>
                <a:gd name="T14" fmla="*/ 4606 w 8196"/>
                <a:gd name="T15" fmla="*/ 534 h 1192"/>
                <a:gd name="T16" fmla="*/ 4435 w 8196"/>
                <a:gd name="T17" fmla="*/ 533 h 1192"/>
                <a:gd name="T18" fmla="*/ 4250 w 8196"/>
                <a:gd name="T19" fmla="*/ 526 h 1192"/>
                <a:gd name="T20" fmla="*/ 4049 w 8196"/>
                <a:gd name="T21" fmla="*/ 509 h 1192"/>
                <a:gd name="T22" fmla="*/ 3831 w 8196"/>
                <a:gd name="T23" fmla="*/ 484 h 1192"/>
                <a:gd name="T24" fmla="*/ 3595 w 8196"/>
                <a:gd name="T25" fmla="*/ 450 h 1192"/>
                <a:gd name="T26" fmla="*/ 3339 w 8196"/>
                <a:gd name="T27" fmla="*/ 405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8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3 h 1192"/>
                <a:gd name="T60" fmla="*/ 32 w 8196"/>
                <a:gd name="T61" fmla="*/ 151 h 1192"/>
                <a:gd name="T62" fmla="*/ 0 w 8196"/>
                <a:gd name="T63" fmla="*/ 168 h 1192"/>
                <a:gd name="T64" fmla="*/ 5490 w 8196"/>
                <a:gd name="T65" fmla="*/ 836 h 1192"/>
                <a:gd name="T66" fmla="*/ 5493 w 8196"/>
                <a:gd name="T67" fmla="*/ 832 h 1192"/>
                <a:gd name="T68" fmla="*/ 5493 w 8196"/>
                <a:gd name="T69" fmla="*/ 358 h 1192"/>
                <a:gd name="T70" fmla="*/ 5490 w 8196"/>
                <a:gd name="T71" fmla="*/ 359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AD6657-EF27-4C18-95C3-CD0938F6D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1427163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211138" y="714375"/>
            <a:ext cx="8720137" cy="1328738"/>
            <a:chOff x="133" y="450"/>
            <a:chExt cx="5493" cy="837"/>
          </a:xfrm>
        </p:grpSpPr>
        <p:sp>
          <p:nvSpPr>
            <p:cNvPr id="3081" name="Freeform 3"/>
            <p:cNvSpPr>
              <a:spLocks noChangeArrowheads="1"/>
            </p:cNvSpPr>
            <p:nvPr/>
          </p:nvSpPr>
          <p:spPr bwMode="auto">
            <a:xfrm>
              <a:off x="3814" y="542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Freeform 4"/>
            <p:cNvSpPr>
              <a:spLocks noChangeArrowheads="1"/>
            </p:cNvSpPr>
            <p:nvPr/>
          </p:nvSpPr>
          <p:spPr bwMode="auto">
            <a:xfrm>
              <a:off x="1652" y="461"/>
              <a:ext cx="3495" cy="534"/>
            </a:xfrm>
            <a:custGeom>
              <a:avLst/>
              <a:gdLst>
                <a:gd name="T0" fmla="*/ 3495 w 5216"/>
                <a:gd name="T1" fmla="*/ 500 h 762"/>
                <a:gd name="T2" fmla="*/ 3340 w 5216"/>
                <a:gd name="T3" fmla="*/ 481 h 762"/>
                <a:gd name="T4" fmla="*/ 3001 w 5216"/>
                <a:gd name="T5" fmla="*/ 427 h 762"/>
                <a:gd name="T6" fmla="*/ 2623 w 5216"/>
                <a:gd name="T7" fmla="*/ 356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5 h 762"/>
                <a:gd name="T44" fmla="*/ 1613 w 5216"/>
                <a:gd name="T45" fmla="*/ 362 h 762"/>
                <a:gd name="T46" fmla="*/ 1815 w 5216"/>
                <a:gd name="T47" fmla="*/ 401 h 762"/>
                <a:gd name="T48" fmla="*/ 2005 w 5216"/>
                <a:gd name="T49" fmla="*/ 434 h 762"/>
                <a:gd name="T50" fmla="*/ 2184 w 5216"/>
                <a:gd name="T51" fmla="*/ 464 h 762"/>
                <a:gd name="T52" fmla="*/ 2353 w 5216"/>
                <a:gd name="T53" fmla="*/ 486 h 762"/>
                <a:gd name="T54" fmla="*/ 2513 w 5216"/>
                <a:gd name="T55" fmla="*/ 506 h 762"/>
                <a:gd name="T56" fmla="*/ 2663 w 5216"/>
                <a:gd name="T57" fmla="*/ 519 h 762"/>
                <a:gd name="T58" fmla="*/ 2804 w 5216"/>
                <a:gd name="T59" fmla="*/ 528 h 762"/>
                <a:gd name="T60" fmla="*/ 2938 w 5216"/>
                <a:gd name="T61" fmla="*/ 534 h 762"/>
                <a:gd name="T62" fmla="*/ 3062 w 5216"/>
                <a:gd name="T63" fmla="*/ 534 h 762"/>
                <a:gd name="T64" fmla="*/ 3180 w 5216"/>
                <a:gd name="T65" fmla="*/ 531 h 762"/>
                <a:gd name="T66" fmla="*/ 3291 w 5216"/>
                <a:gd name="T67" fmla="*/ 524 h 762"/>
                <a:gd name="T68" fmla="*/ 3396 w 5216"/>
                <a:gd name="T69" fmla="*/ 513 h 762"/>
                <a:gd name="T70" fmla="*/ 3495 w 5216"/>
                <a:gd name="T71" fmla="*/ 50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Freeform 5"/>
            <p:cNvSpPr>
              <a:spLocks noChangeArrowheads="1"/>
            </p:cNvSpPr>
            <p:nvPr/>
          </p:nvSpPr>
          <p:spPr bwMode="auto">
            <a:xfrm>
              <a:off x="1784" y="468"/>
              <a:ext cx="3446" cy="487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2 h 694"/>
                <a:gd name="T48" fmla="*/ 2224 w 5144"/>
                <a:gd name="T49" fmla="*/ 187 h 694"/>
                <a:gd name="T50" fmla="*/ 2408 w 5144"/>
                <a:gd name="T51" fmla="*/ 225 h 694"/>
                <a:gd name="T52" fmla="*/ 2599 w 5144"/>
                <a:gd name="T53" fmla="*/ 267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4 h 694"/>
                <a:gd name="T60" fmla="*/ 3446 w 5144"/>
                <a:gd name="T61" fmla="*/ 48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Freeform 6"/>
            <p:cNvSpPr>
              <a:spLocks noChangeArrowheads="1"/>
            </p:cNvSpPr>
            <p:nvPr/>
          </p:nvSpPr>
          <p:spPr bwMode="auto">
            <a:xfrm>
              <a:off x="3538" y="460"/>
              <a:ext cx="2084" cy="409"/>
            </a:xfrm>
            <a:custGeom>
              <a:avLst/>
              <a:gdLst>
                <a:gd name="T0" fmla="*/ 0 w 3112"/>
                <a:gd name="T1" fmla="*/ 409 h 584"/>
                <a:gd name="T2" fmla="*/ 0 w 3112"/>
                <a:gd name="T3" fmla="*/ 409 h 584"/>
                <a:gd name="T4" fmla="*/ 60 w 3112"/>
                <a:gd name="T5" fmla="*/ 392 h 584"/>
                <a:gd name="T6" fmla="*/ 225 w 3112"/>
                <a:gd name="T7" fmla="*/ 349 h 584"/>
                <a:gd name="T8" fmla="*/ 339 w 3112"/>
                <a:gd name="T9" fmla="*/ 319 h 584"/>
                <a:gd name="T10" fmla="*/ 470 w 3112"/>
                <a:gd name="T11" fmla="*/ 287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8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6 h 584"/>
                <a:gd name="T24" fmla="*/ 1542 w 3112"/>
                <a:gd name="T25" fmla="*/ 62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Freeform 7"/>
            <p:cNvSpPr>
              <a:spLocks noChangeArrowheads="1"/>
            </p:cNvSpPr>
            <p:nvPr/>
          </p:nvSpPr>
          <p:spPr bwMode="auto">
            <a:xfrm>
              <a:off x="133" y="450"/>
              <a:ext cx="5493" cy="837"/>
            </a:xfrm>
            <a:custGeom>
              <a:avLst/>
              <a:gdLst>
                <a:gd name="T0" fmla="*/ 5490 w 8196"/>
                <a:gd name="T1" fmla="*/ 360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8 h 1192"/>
                <a:gd name="T8" fmla="*/ 5041 w 8196"/>
                <a:gd name="T9" fmla="*/ 493 h 1192"/>
                <a:gd name="T10" fmla="*/ 4907 w 8196"/>
                <a:gd name="T11" fmla="*/ 513 h 1192"/>
                <a:gd name="T12" fmla="*/ 4762 w 8196"/>
                <a:gd name="T13" fmla="*/ 527 h 1192"/>
                <a:gd name="T14" fmla="*/ 4606 w 8196"/>
                <a:gd name="T15" fmla="*/ 535 h 1192"/>
                <a:gd name="T16" fmla="*/ 4435 w 8196"/>
                <a:gd name="T17" fmla="*/ 534 h 1192"/>
                <a:gd name="T18" fmla="*/ 4250 w 8196"/>
                <a:gd name="T19" fmla="*/ 527 h 1192"/>
                <a:gd name="T20" fmla="*/ 4049 w 8196"/>
                <a:gd name="T21" fmla="*/ 510 h 1192"/>
                <a:gd name="T22" fmla="*/ 3831 w 8196"/>
                <a:gd name="T23" fmla="*/ 485 h 1192"/>
                <a:gd name="T24" fmla="*/ 3595 w 8196"/>
                <a:gd name="T25" fmla="*/ 451 h 1192"/>
                <a:gd name="T26" fmla="*/ 3339 w 8196"/>
                <a:gd name="T27" fmla="*/ 406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9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4 h 1192"/>
                <a:gd name="T60" fmla="*/ 32 w 8196"/>
                <a:gd name="T61" fmla="*/ 152 h 1192"/>
                <a:gd name="T62" fmla="*/ 0 w 8196"/>
                <a:gd name="T63" fmla="*/ 169 h 1192"/>
                <a:gd name="T64" fmla="*/ 5490 w 8196"/>
                <a:gd name="T65" fmla="*/ 837 h 1192"/>
                <a:gd name="T66" fmla="*/ 5493 w 8196"/>
                <a:gd name="T67" fmla="*/ 833 h 1192"/>
                <a:gd name="T68" fmla="*/ 5493 w 8196"/>
                <a:gd name="T69" fmla="*/ 358 h 1192"/>
                <a:gd name="T70" fmla="*/ 5490 w 8196"/>
                <a:gd name="T71" fmla="*/ 36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D3E83FFD-A358-4EB2-AD4F-25B01DA7D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1600200"/>
            <a:ext cx="7772400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400" b="1" dirty="0">
                <a:solidFill>
                  <a:srgbClr val="FFFFFF"/>
                </a:solidFill>
                <a:latin typeface="Candara" pitchFamily="32" charset="0"/>
              </a:rPr>
              <a:t>Тема:  </a:t>
            </a:r>
            <a:r>
              <a:rPr lang="ru-RU" sz="4400" b="1" dirty="0" smtClean="0">
                <a:solidFill>
                  <a:srgbClr val="FFFFFF"/>
                </a:solidFill>
                <a:latin typeface="Candara" pitchFamily="32" charset="0"/>
              </a:rPr>
              <a:t>Память</a:t>
            </a:r>
            <a:endParaRPr lang="ru-RU" sz="4400" b="1" dirty="0">
              <a:solidFill>
                <a:srgbClr val="FFFFFF"/>
              </a:solidFill>
              <a:latin typeface="Candar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Образная память. Словесно-логическая память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135938" cy="4609405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Образная память — </a:t>
            </a:r>
            <a:r>
              <a:rPr lang="ru-RU" dirty="0" smtClean="0">
                <a:solidFill>
                  <a:schemeClr val="tx1"/>
                </a:solidFill>
              </a:rPr>
              <a:t>существует в форме образов ранее воспринятых предметов, явлений, событий, т.е.  Делятся  на конкретные и обобщенные представления.</a:t>
            </a: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Словесно –логическая память </a:t>
            </a:r>
            <a:r>
              <a:rPr lang="ru-RU" dirty="0" smtClean="0">
                <a:solidFill>
                  <a:schemeClr val="tx1"/>
                </a:solidFill>
              </a:rPr>
              <a:t>-  вид памяти </a:t>
            </a: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одчиняющий себе предыдущие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иды памяти. Его содержанием являются обобщенные  мысли, понятия, логические формы мышления. Существует в единстве с речью.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68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По продолжительности хранения информации в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135938" cy="4609405"/>
          </a:xfrm>
        </p:spPr>
        <p:txBody>
          <a:bodyPr/>
          <a:lstStyle/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Сенсорная память – </a:t>
            </a:r>
            <a:r>
              <a:rPr lang="ru-RU" dirty="0" smtClean="0">
                <a:solidFill>
                  <a:schemeClr val="tx1"/>
                </a:solidFill>
              </a:rPr>
              <a:t>сохраняет информацию в том виде, в котором ее дают органы чувств без </a:t>
            </a:r>
            <a:r>
              <a:rPr lang="ru-RU" dirty="0">
                <a:solidFill>
                  <a:schemeClr val="tx1"/>
                </a:solidFill>
              </a:rPr>
              <a:t>последующего преобразования. </a:t>
            </a:r>
            <a:r>
              <a:rPr lang="ru-RU" dirty="0" smtClean="0">
                <a:solidFill>
                  <a:schemeClr val="tx1"/>
                </a:solidFill>
              </a:rPr>
              <a:t> Основная функция:  обеспечить время, необходимое для предварительного анализа информации  ее перевода в кратковременную память.  Длительность </a:t>
            </a:r>
            <a:r>
              <a:rPr lang="ru-RU" dirty="0">
                <a:solidFill>
                  <a:schemeClr val="tx1"/>
                </a:solidFill>
              </a:rPr>
              <a:t>сохранения картины </a:t>
            </a:r>
            <a:r>
              <a:rPr lang="ru-RU" dirty="0" smtClean="0">
                <a:solidFill>
                  <a:schemeClr val="tx1"/>
                </a:solidFill>
              </a:rPr>
              <a:t>очень  невелика </a:t>
            </a:r>
            <a:r>
              <a:rPr lang="ru-RU" dirty="0">
                <a:solidFill>
                  <a:schemeClr val="tx1"/>
                </a:solidFill>
              </a:rPr>
              <a:t>— 0,1-0,5 с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Между сенсорной и кратковременной памятью можно </a:t>
            </a:r>
            <a:r>
              <a:rPr lang="ru-RU" dirty="0" smtClean="0">
                <a:solidFill>
                  <a:schemeClr val="tx1"/>
                </a:solidFill>
              </a:rPr>
              <a:t>выделить промежуточную </a:t>
            </a:r>
            <a:r>
              <a:rPr lang="ru-RU" dirty="0">
                <a:solidFill>
                  <a:schemeClr val="tx1"/>
                </a:solidFill>
              </a:rPr>
              <a:t>составляющую - </a:t>
            </a:r>
            <a:r>
              <a:rPr lang="ru-RU" b="1" dirty="0">
                <a:solidFill>
                  <a:schemeClr val="tx1"/>
                </a:solidFill>
              </a:rPr>
              <a:t>оперативную память.</a:t>
            </a:r>
            <a:r>
              <a:rPr lang="ru-RU" dirty="0">
                <a:solidFill>
                  <a:schemeClr val="tx1"/>
                </a:solidFill>
              </a:rPr>
              <a:t> Оперативная </a:t>
            </a:r>
            <a:r>
              <a:rPr lang="ru-RU" dirty="0" smtClean="0">
                <a:solidFill>
                  <a:schemeClr val="tx1"/>
                </a:solidFill>
              </a:rPr>
              <a:t>память обслуживает </a:t>
            </a:r>
            <a:r>
              <a:rPr lang="ru-RU" dirty="0">
                <a:solidFill>
                  <a:schemeClr val="tx1"/>
                </a:solidFill>
              </a:rPr>
              <a:t>непосредственно осуществляемые человеком операции. </a:t>
            </a:r>
          </a:p>
        </p:txBody>
      </p:sp>
    </p:spTree>
    <p:extLst>
      <p:ext uri="{BB962C8B-B14F-4D97-AF65-F5344CB8AC3E}">
        <p14:creationId xmlns:p14="http://schemas.microsoft.com/office/powerpoint/2010/main" val="4122563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По продолжительности хранения информации в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135938" cy="4609405"/>
          </a:xfrm>
        </p:spPr>
        <p:txBody>
          <a:bodyPr/>
          <a:lstStyle/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Кратковременная память -  </a:t>
            </a:r>
            <a:r>
              <a:rPr lang="ru-RU" dirty="0" smtClean="0">
                <a:solidFill>
                  <a:schemeClr val="tx1"/>
                </a:solidFill>
              </a:rPr>
              <a:t>сохраняет информацию после однократного восприятия и </a:t>
            </a:r>
            <a:r>
              <a:rPr lang="ru-RU" dirty="0">
                <a:solidFill>
                  <a:schemeClr val="tx1"/>
                </a:solidFill>
              </a:rPr>
              <a:t>немедленного воспроизведения.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Она включает процессы</a:t>
            </a:r>
            <a:r>
              <a:rPr lang="ru-RU" dirty="0">
                <a:solidFill>
                  <a:schemeClr val="tx1"/>
                </a:solidFill>
              </a:rPr>
              <a:t>, происходящие на самой начальной стадии запоминания, </a:t>
            </a:r>
            <a:r>
              <a:rPr lang="ru-RU" dirty="0" smtClean="0">
                <a:solidFill>
                  <a:schemeClr val="tx1"/>
                </a:solidFill>
              </a:rPr>
              <a:t>до закрепления </a:t>
            </a:r>
            <a:r>
              <a:rPr lang="ru-RU" dirty="0">
                <a:solidFill>
                  <a:schemeClr val="tx1"/>
                </a:solidFill>
              </a:rPr>
              <a:t>следов внешних </a:t>
            </a:r>
            <a:r>
              <a:rPr lang="ru-RU" dirty="0" smtClean="0">
                <a:solidFill>
                  <a:schemeClr val="tx1"/>
                </a:solidFill>
              </a:rPr>
              <a:t>воздействий. Было </a:t>
            </a:r>
            <a:r>
              <a:rPr lang="ru-RU" dirty="0">
                <a:solidFill>
                  <a:schemeClr val="tx1"/>
                </a:solidFill>
              </a:rPr>
              <a:t>установлено, что кратковременная </a:t>
            </a:r>
            <a:r>
              <a:rPr lang="ru-RU" dirty="0" smtClean="0">
                <a:solidFill>
                  <a:schemeClr val="tx1"/>
                </a:solidFill>
              </a:rPr>
              <a:t>память  действует </a:t>
            </a:r>
            <a:r>
              <a:rPr lang="ru-RU" dirty="0">
                <a:solidFill>
                  <a:schemeClr val="tx1"/>
                </a:solidFill>
              </a:rPr>
              <a:t>в течение примерно 20 секунд. Если по истечение этого времени </a:t>
            </a:r>
            <a:r>
              <a:rPr lang="ru-RU" dirty="0" smtClean="0">
                <a:solidFill>
                  <a:schemeClr val="tx1"/>
                </a:solidFill>
              </a:rPr>
              <a:t>эта  же </a:t>
            </a:r>
            <a:r>
              <a:rPr lang="ru-RU" dirty="0">
                <a:solidFill>
                  <a:schemeClr val="tx1"/>
                </a:solidFill>
              </a:rPr>
              <a:t>информация не вводится повторно или не «прокручивается» в памяти, </a:t>
            </a:r>
            <a:r>
              <a:rPr lang="ru-RU" dirty="0" smtClean="0">
                <a:solidFill>
                  <a:schemeClr val="tx1"/>
                </a:solidFill>
              </a:rPr>
              <a:t>то она </a:t>
            </a:r>
            <a:r>
              <a:rPr lang="ru-RU" dirty="0">
                <a:solidFill>
                  <a:schemeClr val="tx1"/>
                </a:solidFill>
              </a:rPr>
              <a:t>исчезает, не оставляя заметных следов.</a:t>
            </a:r>
          </a:p>
        </p:txBody>
      </p:sp>
    </p:spTree>
    <p:extLst>
      <p:ext uri="{BB962C8B-B14F-4D97-AF65-F5344CB8AC3E}">
        <p14:creationId xmlns:p14="http://schemas.microsoft.com/office/powerpoint/2010/main" val="106008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По продолжительности хранения информации в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135938" cy="4609405"/>
          </a:xfrm>
        </p:spPr>
        <p:txBody>
          <a:bodyPr/>
          <a:lstStyle/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Долговременная  память -  </a:t>
            </a:r>
            <a:r>
              <a:rPr lang="ru-RU" dirty="0" smtClean="0">
                <a:solidFill>
                  <a:schemeClr val="tx1"/>
                </a:solidFill>
              </a:rPr>
              <a:t>сохраняет информацию большего объема в течение длительного времени. </a:t>
            </a:r>
          </a:p>
          <a:p>
            <a:pPr marL="0" indent="0" algn="just"/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Эпизодическая  - на жизненные события, происшествия.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Семантическая  - на обобщенные знания о мире, понятия, отношения между ними.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Автобиографическая – на личностно отнесенные события и их оценки</a:t>
            </a:r>
          </a:p>
        </p:txBody>
      </p:sp>
    </p:spTree>
    <p:extLst>
      <p:ext uri="{BB962C8B-B14F-4D97-AF65-F5344CB8AC3E}">
        <p14:creationId xmlns:p14="http://schemas.microsoft.com/office/powerpoint/2010/main" val="3320537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Процессы 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135938" cy="4609405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Запоминание - </a:t>
            </a:r>
            <a:r>
              <a:rPr lang="ru-RU" dirty="0" smtClean="0">
                <a:solidFill>
                  <a:schemeClr val="tx1"/>
                </a:solidFill>
              </a:rPr>
              <a:t>во </a:t>
            </a:r>
            <a:r>
              <a:rPr lang="ru-RU" dirty="0">
                <a:solidFill>
                  <a:schemeClr val="tx1"/>
                </a:solidFill>
              </a:rPr>
              <a:t>время этого процесса происходит прежде всего </a:t>
            </a:r>
            <a:r>
              <a:rPr lang="ru-RU" b="1" dirty="0">
                <a:solidFill>
                  <a:schemeClr val="tx1"/>
                </a:solidFill>
              </a:rPr>
              <a:t>анализ </a:t>
            </a:r>
            <a:r>
              <a:rPr lang="ru-RU" b="1" dirty="0" smtClean="0">
                <a:solidFill>
                  <a:schemeClr val="tx1"/>
                </a:solidFill>
              </a:rPr>
              <a:t>и идентификация </a:t>
            </a:r>
            <a:r>
              <a:rPr lang="ru-RU" b="1" dirty="0">
                <a:solidFill>
                  <a:schemeClr val="tx1"/>
                </a:solidFill>
              </a:rPr>
              <a:t>различных характеристик</a:t>
            </a:r>
            <a:r>
              <a:rPr lang="ru-RU" dirty="0">
                <a:solidFill>
                  <a:schemeClr val="tx1"/>
                </a:solidFill>
              </a:rPr>
              <a:t> поступающей информации.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Процесс  кодирования </a:t>
            </a:r>
            <a:r>
              <a:rPr lang="ru-RU" dirty="0">
                <a:solidFill>
                  <a:schemeClr val="tx1"/>
                </a:solidFill>
              </a:rPr>
              <a:t>начинается уже </a:t>
            </a:r>
            <a:r>
              <a:rPr lang="ru-RU" b="1" dirty="0">
                <a:solidFill>
                  <a:schemeClr val="tx1"/>
                </a:solidFill>
              </a:rPr>
              <a:t>на стадии сенсорной памяти, когда </a:t>
            </a:r>
            <a:r>
              <a:rPr lang="ru-RU" b="1" dirty="0" smtClean="0">
                <a:solidFill>
                  <a:schemeClr val="tx1"/>
                </a:solidFill>
              </a:rPr>
              <a:t>распознаются  физические </a:t>
            </a:r>
            <a:r>
              <a:rPr lang="ru-RU" b="1" dirty="0">
                <a:solidFill>
                  <a:schemeClr val="tx1"/>
                </a:solidFill>
              </a:rPr>
              <a:t>характеристики стимула.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Передача </a:t>
            </a:r>
            <a:r>
              <a:rPr lang="ru-RU" dirty="0">
                <a:solidFill>
                  <a:schemeClr val="tx1"/>
                </a:solidFill>
              </a:rPr>
              <a:t>информации в кратковременную память - здесь происходит </a:t>
            </a:r>
            <a:r>
              <a:rPr lang="ru-RU" dirty="0" smtClean="0">
                <a:solidFill>
                  <a:schemeClr val="tx1"/>
                </a:solidFill>
              </a:rPr>
              <a:t>первая  перегруппировка </a:t>
            </a:r>
            <a:r>
              <a:rPr lang="ru-RU" dirty="0">
                <a:solidFill>
                  <a:schemeClr val="tx1"/>
                </a:solidFill>
              </a:rPr>
              <a:t>разных элементов запоминаемого. Однако основной </a:t>
            </a:r>
            <a:r>
              <a:rPr lang="ru-RU" dirty="0" smtClean="0">
                <a:solidFill>
                  <a:schemeClr val="tx1"/>
                </a:solidFill>
              </a:rPr>
              <a:t>процесс  кодирования </a:t>
            </a:r>
            <a:r>
              <a:rPr lang="ru-RU" dirty="0">
                <a:solidFill>
                  <a:schemeClr val="tx1"/>
                </a:solidFill>
              </a:rPr>
              <a:t>происходит на стадии долговременной памяти, так как </a:t>
            </a:r>
            <a:r>
              <a:rPr lang="ru-RU" dirty="0" smtClean="0">
                <a:solidFill>
                  <a:schemeClr val="tx1"/>
                </a:solidFill>
              </a:rPr>
              <a:t>именно  здесь </a:t>
            </a:r>
            <a:r>
              <a:rPr lang="ru-RU" dirty="0">
                <a:solidFill>
                  <a:schemeClr val="tx1"/>
                </a:solidFill>
              </a:rPr>
              <a:t>осуществляется анализ и идентификация различных </a:t>
            </a:r>
            <a:r>
              <a:rPr lang="ru-RU" dirty="0" smtClean="0">
                <a:solidFill>
                  <a:schemeClr val="tx1"/>
                </a:solidFill>
              </a:rPr>
              <a:t>характеристик  информации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35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Процессы 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808"/>
            <a:ext cx="8568952" cy="4753421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Запоминание  </a:t>
            </a:r>
            <a:r>
              <a:rPr lang="ru-RU" dirty="0" smtClean="0">
                <a:solidFill>
                  <a:schemeClr val="tx1"/>
                </a:solidFill>
              </a:rPr>
              <a:t>в зависимости от характера и способов осуществления процесса делится на</a:t>
            </a:r>
            <a:r>
              <a:rPr lang="ru-RU" b="1" dirty="0" smtClean="0">
                <a:solidFill>
                  <a:schemeClr val="tx1"/>
                </a:solidFill>
              </a:rPr>
              <a:t> произвольное и непроизвольное .</a:t>
            </a: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Непосредственное и опосредствованное (с помощью мнемотехник)  </a:t>
            </a:r>
            <a:r>
              <a:rPr lang="ru-RU" dirty="0" smtClean="0">
                <a:solidFill>
                  <a:schemeClr val="tx1"/>
                </a:solidFill>
              </a:rPr>
              <a:t>запоминание.</a:t>
            </a: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Механическое и смысловое </a:t>
            </a:r>
            <a:r>
              <a:rPr lang="ru-RU" dirty="0" smtClean="0">
                <a:solidFill>
                  <a:schemeClr val="tx1"/>
                </a:solidFill>
              </a:rPr>
              <a:t>запоминание.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Эффективность запоминания зависит от значимости материала для личности.  Также зависит от места запоминаемого материала в структуре  деятельности.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От уровня мыслительной активности в процессе запоминания.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При использовании воспроизведения, распределения,  кодирования и установки на запоминание</a:t>
            </a:r>
          </a:p>
        </p:txBody>
      </p:sp>
    </p:spTree>
    <p:extLst>
      <p:ext uri="{BB962C8B-B14F-4D97-AF65-F5344CB8AC3E}">
        <p14:creationId xmlns:p14="http://schemas.microsoft.com/office/powerpoint/2010/main" val="1712108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Процессы 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96944" cy="4753421"/>
          </a:xfrm>
        </p:spPr>
        <p:txBody>
          <a:bodyPr/>
          <a:lstStyle/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Сохранение и воспроизведение.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Сохранение </a:t>
            </a:r>
            <a:r>
              <a:rPr lang="ru-RU" dirty="0" smtClean="0">
                <a:solidFill>
                  <a:schemeClr val="tx1"/>
                </a:solidFill>
              </a:rPr>
              <a:t>– хранение воспринятого </a:t>
            </a:r>
            <a:r>
              <a:rPr lang="ru-RU" dirty="0">
                <a:solidFill>
                  <a:schemeClr val="tx1"/>
                </a:solidFill>
              </a:rPr>
              <a:t>материала в </a:t>
            </a:r>
            <a:r>
              <a:rPr lang="ru-RU" dirty="0" smtClean="0">
                <a:solidFill>
                  <a:schemeClr val="tx1"/>
                </a:solidFill>
              </a:rPr>
              <a:t>скрытом состоянии. </a:t>
            </a:r>
            <a:r>
              <a:rPr lang="ru-RU" dirty="0">
                <a:solidFill>
                  <a:schemeClr val="tx1"/>
                </a:solidFill>
              </a:rPr>
              <a:t>Сохранение  как процесс памяти имеет свои закономерности. В зависимости от того, происходит ли сохранение в кратковременной или долговременной памяти, оно может быть </a:t>
            </a:r>
            <a:r>
              <a:rPr lang="ru-RU" b="1" dirty="0">
                <a:solidFill>
                  <a:schemeClr val="tx1"/>
                </a:solidFill>
              </a:rPr>
              <a:t>динамическим и статическим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Динамическое </a:t>
            </a:r>
            <a:r>
              <a:rPr lang="ru-RU" dirty="0">
                <a:solidFill>
                  <a:schemeClr val="tx1"/>
                </a:solidFill>
              </a:rPr>
              <a:t>сохранение  проявляется в кратковременной памяти, а статическое — в долговременной. При динамическом сохранении материал изменяется мало, при статическом, наоборот, он обязательно подвергается реконструкции, переработке.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02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Процессы 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96944" cy="4753421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Воспроизведение</a:t>
            </a:r>
            <a:r>
              <a:rPr lang="ru-RU" dirty="0">
                <a:solidFill>
                  <a:schemeClr val="tx1"/>
                </a:solidFill>
              </a:rPr>
              <a:t> может быть произвольным и непроизвольным.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Непроизвольное воспроизведение происходит как бы само собой. Основой </a:t>
            </a:r>
            <a:r>
              <a:rPr lang="ru-RU" dirty="0" smtClean="0">
                <a:solidFill>
                  <a:schemeClr val="tx1"/>
                </a:solidFill>
              </a:rPr>
              <a:t>его являются </a:t>
            </a:r>
            <a:r>
              <a:rPr lang="ru-RU" dirty="0">
                <a:solidFill>
                  <a:schemeClr val="tx1"/>
                </a:solidFill>
              </a:rPr>
              <a:t>ассоциации по смежности во времени или в пространстве, в некоторых случаях также ассоциации по сходству и контрасту.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Произвольное, преднамеренное воспроизведение — это активный </a:t>
            </a:r>
            <a:r>
              <a:rPr lang="ru-RU" dirty="0" smtClean="0">
                <a:solidFill>
                  <a:schemeClr val="tx1"/>
                </a:solidFill>
              </a:rPr>
              <a:t>волевой процесс </a:t>
            </a:r>
            <a:r>
              <a:rPr lang="ru-RU" dirty="0">
                <a:solidFill>
                  <a:schemeClr val="tx1"/>
                </a:solidFill>
              </a:rPr>
              <a:t>припоминания: человек имеет цель вспомнить и для этого </a:t>
            </a:r>
            <a:r>
              <a:rPr lang="ru-RU" dirty="0" smtClean="0">
                <a:solidFill>
                  <a:schemeClr val="tx1"/>
                </a:solidFill>
              </a:rPr>
              <a:t>применяет усилия </a:t>
            </a:r>
            <a:r>
              <a:rPr lang="ru-RU" dirty="0">
                <a:solidFill>
                  <a:schemeClr val="tx1"/>
                </a:solidFill>
              </a:rPr>
              <a:t>мысли и воли.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Узнавание -   </a:t>
            </a:r>
            <a:r>
              <a:rPr lang="ru-RU" dirty="0">
                <a:solidFill>
                  <a:schemeClr val="tx1"/>
                </a:solidFill>
              </a:rPr>
              <a:t>воспроизведение  образа объекта или явления в условиях его повторного восприятия; опознание воспринимаемого объекта как уже известного по прошлому опыту. 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35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Процессы  памяти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496944" cy="4753421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Забывание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выражается </a:t>
            </a:r>
            <a:r>
              <a:rPr lang="ru-RU" dirty="0">
                <a:solidFill>
                  <a:schemeClr val="tx1"/>
                </a:solidFill>
              </a:rPr>
              <a:t>в невозможности вспомнить или в </a:t>
            </a:r>
            <a:r>
              <a:rPr lang="ru-RU" dirty="0" smtClean="0">
                <a:solidFill>
                  <a:schemeClr val="tx1"/>
                </a:solidFill>
              </a:rPr>
              <a:t>ошибочном узнавании </a:t>
            </a:r>
            <a:r>
              <a:rPr lang="ru-RU" dirty="0">
                <a:solidFill>
                  <a:schemeClr val="tx1"/>
                </a:solidFill>
              </a:rPr>
              <a:t>и воспроизведении.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Физиологической </a:t>
            </a:r>
            <a:r>
              <a:rPr lang="ru-RU" dirty="0">
                <a:solidFill>
                  <a:schemeClr val="tx1"/>
                </a:solidFill>
              </a:rPr>
              <a:t>основой забывания </a:t>
            </a:r>
            <a:r>
              <a:rPr lang="ru-RU" dirty="0" smtClean="0">
                <a:solidFill>
                  <a:schemeClr val="tx1"/>
                </a:solidFill>
              </a:rPr>
              <a:t>являются некоторые </a:t>
            </a:r>
            <a:r>
              <a:rPr lang="ru-RU" dirty="0">
                <a:solidFill>
                  <a:schemeClr val="tx1"/>
                </a:solidFill>
              </a:rPr>
              <a:t>виды коркового торможения, </a:t>
            </a:r>
            <a:r>
              <a:rPr lang="ru-RU" dirty="0" smtClean="0">
                <a:solidFill>
                  <a:schemeClr val="tx1"/>
                </a:solidFill>
              </a:rPr>
              <a:t>мешающего </a:t>
            </a:r>
            <a:r>
              <a:rPr lang="ru-RU" dirty="0">
                <a:solidFill>
                  <a:schemeClr val="tx1"/>
                </a:solidFill>
              </a:rPr>
              <a:t>актуализации (оживлению</a:t>
            </a:r>
            <a:r>
              <a:rPr lang="ru-RU" dirty="0" smtClean="0">
                <a:solidFill>
                  <a:schemeClr val="tx1"/>
                </a:solidFill>
              </a:rPr>
              <a:t>) временных </a:t>
            </a:r>
            <a:r>
              <a:rPr lang="ru-RU" dirty="0">
                <a:solidFill>
                  <a:schemeClr val="tx1"/>
                </a:solidFill>
              </a:rPr>
              <a:t>нервных связей. Чаще всего это угасательное торможение, </a:t>
            </a:r>
            <a:r>
              <a:rPr lang="ru-RU" dirty="0" smtClean="0">
                <a:solidFill>
                  <a:schemeClr val="tx1"/>
                </a:solidFill>
              </a:rPr>
              <a:t>которое развивается </a:t>
            </a:r>
            <a:r>
              <a:rPr lang="ru-RU" dirty="0">
                <a:solidFill>
                  <a:schemeClr val="tx1"/>
                </a:solidFill>
              </a:rPr>
              <a:t>при отсутствии подкрепления.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Забывание проявляется в схематизации материала, отбрасывании </a:t>
            </a:r>
            <a:r>
              <a:rPr lang="ru-RU" dirty="0" smtClean="0">
                <a:solidFill>
                  <a:schemeClr val="tx1"/>
                </a:solidFill>
              </a:rPr>
              <a:t>отдельных частей </a:t>
            </a:r>
            <a:r>
              <a:rPr lang="ru-RU" dirty="0">
                <a:solidFill>
                  <a:schemeClr val="tx1"/>
                </a:solidFill>
              </a:rPr>
              <a:t>его, иногда существенных, сведения новых представлений к </a:t>
            </a:r>
            <a:r>
              <a:rPr lang="ru-RU" dirty="0" smtClean="0">
                <a:solidFill>
                  <a:schemeClr val="tx1"/>
                </a:solidFill>
              </a:rPr>
              <a:t>привычным старым </a:t>
            </a:r>
            <a:r>
              <a:rPr lang="ru-RU" dirty="0">
                <a:solidFill>
                  <a:schemeClr val="tx1"/>
                </a:solidFill>
              </a:rPr>
              <a:t>представлениям.</a:t>
            </a:r>
          </a:p>
        </p:txBody>
      </p:sp>
    </p:spTree>
    <p:extLst>
      <p:ext uri="{BB962C8B-B14F-4D97-AF65-F5344CB8AC3E}">
        <p14:creationId xmlns:p14="http://schemas.microsoft.com/office/powerpoint/2010/main" val="2166145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Мнемотехники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496944" cy="4753421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«Повторение - мать учения», если  информация не повторяется, через час остается от него 60%, через 9 часов – 40%,  а через сутки 20%;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Четкая постановка цели.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Самовнушение </a:t>
            </a:r>
            <a:r>
              <a:rPr lang="ru-RU" dirty="0">
                <a:solidFill>
                  <a:schemeClr val="tx1"/>
                </a:solidFill>
              </a:rPr>
              <a:t>или нужная установка 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Нужно ориентировать себя на то, чтобы запоминать что-то на </a:t>
            </a:r>
            <a:r>
              <a:rPr lang="ru-RU" dirty="0" smtClean="0">
                <a:solidFill>
                  <a:schemeClr val="tx1"/>
                </a:solidFill>
              </a:rPr>
              <a:t>время, </a:t>
            </a:r>
            <a:r>
              <a:rPr lang="ru-RU" dirty="0">
                <a:solidFill>
                  <a:schemeClr val="tx1"/>
                </a:solidFill>
              </a:rPr>
              <a:t>а что-то </a:t>
            </a:r>
            <a:r>
              <a:rPr lang="ru-RU" dirty="0" smtClean="0">
                <a:solidFill>
                  <a:schemeClr val="tx1"/>
                </a:solidFill>
              </a:rPr>
              <a:t>навсегда.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Предварительная обработка материала. Очень </a:t>
            </a:r>
            <a:r>
              <a:rPr lang="ru-RU" dirty="0">
                <a:solidFill>
                  <a:schemeClr val="tx1"/>
                </a:solidFill>
              </a:rPr>
              <a:t>важно уметь найти основную мысль в </a:t>
            </a:r>
            <a:r>
              <a:rPr lang="ru-RU" dirty="0" smtClean="0">
                <a:solidFill>
                  <a:schemeClr val="tx1"/>
                </a:solidFill>
              </a:rPr>
              <a:t>тексте.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Сосредоточенность внимания.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08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Определение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424936" cy="4135735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     Память </a:t>
            </a:r>
            <a:r>
              <a:rPr lang="ru-RU" sz="2800" dirty="0" smtClean="0">
                <a:solidFill>
                  <a:schemeClr val="tx1"/>
                </a:solidFill>
              </a:rPr>
              <a:t>-  это познавательный  психический процесс, заключающийся в запоминании, сохранении и последующем воспроизведении человеком своего опыта под влиянием жизненных обстоятельств.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Мнемотехники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496944" cy="4753421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«Повторение - мать учения», если  информация не повторяется, через час остается от него 60%, через 9 часов – 40%,  а через сутки 20%;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1. Метод  «</a:t>
            </a:r>
            <a:r>
              <a:rPr lang="ru-RU" dirty="0" err="1">
                <a:solidFill>
                  <a:schemeClr val="tx1"/>
                </a:solidFill>
              </a:rPr>
              <a:t>loci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smtClean="0">
                <a:solidFill>
                  <a:schemeClr val="tx1"/>
                </a:solidFill>
              </a:rPr>
              <a:t>. Внимательно </a:t>
            </a:r>
            <a:r>
              <a:rPr lang="ru-RU" dirty="0">
                <a:solidFill>
                  <a:schemeClr val="tx1"/>
                </a:solidFill>
              </a:rPr>
              <a:t>прочитайте основной текст (лекцию) и выделите слова (словосочетания), читая которые вы понимаете смысл сказанного. Затем попытайтесь связать выделенные слова с той информацией, которая вам уже давно известна, знакома. У вас в голове должен сложиться образ предмета, дисциплины, как например у каждого из вас есть образ человека, состоящего из отдельных частей (головы,  рук, ног, туловища и др.) И каждую  часть нового материала вы «помещаете» в соответствующую, уже известную  часть, раздел предмета. 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89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Мнемотехники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496944" cy="4753421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2. Собственно мнемоника 	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Запоминаемый материал (ряды слов) организуют в осмысленную фразу. Так  для запоминания порядка смены цветов в спектре: красный, оранжевый, желтый, зеленый, голубой, синий, фиолетовый - используют фразу: "Каждый охотник желает знать, где сидит фазан". Или, чтобы запомнить порядок планет используют фразу: «Морской волк замучил молодого юнгу совершенно утомив несчастного подростка»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3. Посредник - ритмический ряд. 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Например, при запоминании  номера телефона 6695668 опираются на ритмические ряды 669 и 668.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96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Мнемотехники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496944" cy="4753421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4. Метод вешалки 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Используют опорные слова, дату, с которыми увязывают вновь заученное. Например, даты исторических событий легче запомнить, если заучивать не каждый год в отдельности, а запомнить одну дату и отталкиваясь от нее, запоминать следующие события, как бывшие через 2, 3, 5 лет после нее.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5. «Представьте себе…»  или  метод ассоциаций </a:t>
            </a:r>
          </a:p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Связывание запоминаемого материала со зрительным образом, с каким-либо близким событием из жизни или предметом, который хорошо запоминается,   создание необычных ассоциаций, "кодирование в образах". 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65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538" y="1988840"/>
            <a:ext cx="7405687" cy="4134148"/>
          </a:xfrm>
        </p:spPr>
        <p:txBody>
          <a:bodyPr/>
          <a:lstStyle/>
          <a:p>
            <a:pPr algn="ctr"/>
            <a:endParaRPr lang="ru-RU" sz="6000" dirty="0" smtClean="0">
              <a:solidFill>
                <a:schemeClr val="tx1"/>
              </a:solidFill>
            </a:endParaRP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самолет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8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груша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06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ручка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49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зима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90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свеча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07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поле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42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орех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1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Теории памяти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24936" cy="4824536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Изучение памяти было одним из первых разделов психологической </a:t>
            </a:r>
            <a:r>
              <a:rPr lang="ru-RU" dirty="0" smtClean="0">
                <a:solidFill>
                  <a:schemeClr val="tx1"/>
                </a:solidFill>
              </a:rPr>
              <a:t>науки, где </a:t>
            </a:r>
            <a:r>
              <a:rPr lang="ru-RU" dirty="0">
                <a:solidFill>
                  <a:schemeClr val="tx1"/>
                </a:solidFill>
              </a:rPr>
              <a:t>был применен </a:t>
            </a:r>
            <a:r>
              <a:rPr lang="ru-RU" b="1" dirty="0">
                <a:solidFill>
                  <a:schemeClr val="tx1"/>
                </a:solidFill>
              </a:rPr>
              <a:t>экспериментальный метод: </a:t>
            </a:r>
            <a:r>
              <a:rPr lang="ru-RU" dirty="0">
                <a:solidFill>
                  <a:schemeClr val="tx1"/>
                </a:solidFill>
              </a:rPr>
              <a:t>были сделаны </a:t>
            </a:r>
            <a:r>
              <a:rPr lang="ru-RU" dirty="0" smtClean="0">
                <a:solidFill>
                  <a:schemeClr val="tx1"/>
                </a:solidFill>
              </a:rPr>
              <a:t>попытки измерить </a:t>
            </a:r>
            <a:r>
              <a:rPr lang="ru-RU" dirty="0">
                <a:solidFill>
                  <a:schemeClr val="tx1"/>
                </a:solidFill>
              </a:rPr>
              <a:t>доступный человеку объем памяти, быстроту, с которой он </a:t>
            </a:r>
            <a:r>
              <a:rPr lang="ru-RU" dirty="0" smtClean="0">
                <a:solidFill>
                  <a:schemeClr val="tx1"/>
                </a:solidFill>
              </a:rPr>
              <a:t>может запомнить </a:t>
            </a:r>
            <a:r>
              <a:rPr lang="ru-RU" dirty="0">
                <a:solidFill>
                  <a:schemeClr val="tx1"/>
                </a:solidFill>
              </a:rPr>
              <a:t>материал, и время, в течение которого он может удерживать </a:t>
            </a:r>
            <a:r>
              <a:rPr lang="ru-RU" dirty="0" smtClean="0">
                <a:solidFill>
                  <a:schemeClr val="tx1"/>
                </a:solidFill>
              </a:rPr>
              <a:t>этот </a:t>
            </a:r>
            <a:r>
              <a:rPr lang="ru-RU" dirty="0">
                <a:solidFill>
                  <a:schemeClr val="tx1"/>
                </a:solidFill>
              </a:rPr>
              <a:t>материал.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80 –х г. немецкий психолог </a:t>
            </a:r>
            <a:r>
              <a:rPr lang="ru-RU" dirty="0" err="1" smtClean="0">
                <a:solidFill>
                  <a:schemeClr val="tx1"/>
                </a:solidFill>
              </a:rPr>
              <a:t>Эббингуаз</a:t>
            </a:r>
            <a:r>
              <a:rPr lang="ru-RU" dirty="0" smtClean="0">
                <a:solidFill>
                  <a:schemeClr val="tx1"/>
                </a:solidFill>
              </a:rPr>
              <a:t> в результате  исследования «чистой памяти» установил средний объем памяти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это 5-7 </a:t>
            </a:r>
            <a:r>
              <a:rPr lang="ru-RU" dirty="0">
                <a:solidFill>
                  <a:schemeClr val="tx1"/>
                </a:solidFill>
              </a:rPr>
              <a:t>элементов.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Немецкий </a:t>
            </a:r>
            <a:r>
              <a:rPr lang="ru-RU" dirty="0">
                <a:solidFill>
                  <a:schemeClr val="tx1"/>
                </a:solidFill>
              </a:rPr>
              <a:t>психиатр </a:t>
            </a:r>
            <a:r>
              <a:rPr lang="ru-RU" dirty="0" err="1" smtClean="0">
                <a:solidFill>
                  <a:schemeClr val="tx1"/>
                </a:solidFill>
              </a:rPr>
              <a:t>Э.Крепелин</a:t>
            </a:r>
            <a:r>
              <a:rPr lang="ru-RU" dirty="0" smtClean="0">
                <a:solidFill>
                  <a:schemeClr val="tx1"/>
                </a:solidFill>
              </a:rPr>
              <a:t>, психолог </a:t>
            </a:r>
            <a:r>
              <a:rPr lang="ru-RU" dirty="0" err="1">
                <a:solidFill>
                  <a:schemeClr val="tx1"/>
                </a:solidFill>
              </a:rPr>
              <a:t>Г.Э.Мюллер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изучали процессы запоминания, </a:t>
            </a:r>
            <a:r>
              <a:rPr lang="ru-RU" dirty="0">
                <a:solidFill>
                  <a:schemeClr val="tx1"/>
                </a:solidFill>
              </a:rPr>
              <a:t>закрепления </a:t>
            </a:r>
            <a:r>
              <a:rPr lang="ru-RU" dirty="0" smtClean="0">
                <a:solidFill>
                  <a:schemeClr val="tx1"/>
                </a:solidFill>
              </a:rPr>
              <a:t>и воспроизведения </a:t>
            </a:r>
            <a:r>
              <a:rPr lang="ru-RU" dirty="0">
                <a:solidFill>
                  <a:schemeClr val="tx1"/>
                </a:solidFill>
              </a:rPr>
              <a:t>следов памяти у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56866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сковорода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67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утка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28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 молния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64807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Теории памяти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96944" cy="475252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В </a:t>
            </a:r>
            <a:r>
              <a:rPr lang="ru-RU" dirty="0">
                <a:solidFill>
                  <a:schemeClr val="tx1"/>
                </a:solidFill>
              </a:rPr>
              <a:t>начале XX в. появились исследования </a:t>
            </a:r>
            <a:r>
              <a:rPr lang="ru-RU" dirty="0" smtClean="0">
                <a:solidFill>
                  <a:schemeClr val="tx1"/>
                </a:solidFill>
              </a:rPr>
              <a:t>американского  психолога </a:t>
            </a:r>
            <a:r>
              <a:rPr lang="ru-RU" dirty="0">
                <a:solidFill>
                  <a:schemeClr val="tx1"/>
                </a:solidFill>
              </a:rPr>
              <a:t>Торндайка, который впервые изучил формирование </a:t>
            </a:r>
            <a:r>
              <a:rPr lang="ru-RU" dirty="0" smtClean="0">
                <a:solidFill>
                  <a:schemeClr val="tx1"/>
                </a:solidFill>
              </a:rPr>
              <a:t> навыков у животного через «метод проб и ошибок».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В </a:t>
            </a:r>
            <a:r>
              <a:rPr lang="ru-RU" dirty="0">
                <a:solidFill>
                  <a:schemeClr val="tx1"/>
                </a:solidFill>
              </a:rPr>
              <a:t>первом десятилетии XX в. </a:t>
            </a:r>
            <a:r>
              <a:rPr lang="ru-RU" dirty="0" err="1">
                <a:solidFill>
                  <a:schemeClr val="tx1"/>
                </a:solidFill>
              </a:rPr>
              <a:t>И.П.Павловым</a:t>
            </a:r>
            <a:r>
              <a:rPr lang="ru-RU" dirty="0">
                <a:solidFill>
                  <a:schemeClr val="tx1"/>
                </a:solidFill>
              </a:rPr>
              <a:t> был предложен </a:t>
            </a:r>
            <a:r>
              <a:rPr lang="ru-RU" b="1" dirty="0" smtClean="0">
                <a:solidFill>
                  <a:schemeClr val="tx1"/>
                </a:solidFill>
              </a:rPr>
              <a:t>метод  изучения </a:t>
            </a:r>
            <a:r>
              <a:rPr lang="ru-RU" b="1" dirty="0">
                <a:solidFill>
                  <a:schemeClr val="tx1"/>
                </a:solidFill>
              </a:rPr>
              <a:t>условных рефлексов</a:t>
            </a:r>
            <a:r>
              <a:rPr lang="ru-RU" dirty="0">
                <a:solidFill>
                  <a:schemeClr val="tx1"/>
                </a:solidFill>
              </a:rPr>
              <a:t>. Этот новый метод позволил </a:t>
            </a:r>
            <a:r>
              <a:rPr lang="ru-RU" dirty="0" smtClean="0">
                <a:solidFill>
                  <a:schemeClr val="tx1"/>
                </a:solidFill>
              </a:rPr>
              <a:t>установить условия</a:t>
            </a:r>
            <a:r>
              <a:rPr lang="ru-RU" dirty="0">
                <a:solidFill>
                  <a:schemeClr val="tx1"/>
                </a:solidFill>
              </a:rPr>
              <a:t>, при которых возникают и удерживаются новые временные связи.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Учение </a:t>
            </a:r>
            <a:r>
              <a:rPr lang="ru-RU" b="1" dirty="0">
                <a:solidFill>
                  <a:schemeClr val="tx1"/>
                </a:solidFill>
              </a:rPr>
              <a:t>о высшей нервной деятельности </a:t>
            </a:r>
            <a:r>
              <a:rPr lang="ru-RU" dirty="0">
                <a:solidFill>
                  <a:schemeClr val="tx1"/>
                </a:solidFill>
              </a:rPr>
              <a:t>стало в дальнейшем </a:t>
            </a:r>
            <a:r>
              <a:rPr lang="ru-RU" dirty="0" smtClean="0">
                <a:solidFill>
                  <a:schemeClr val="tx1"/>
                </a:solidFill>
              </a:rPr>
              <a:t>основным источником </a:t>
            </a:r>
            <a:r>
              <a:rPr lang="ru-RU" dirty="0">
                <a:solidFill>
                  <a:schemeClr val="tx1"/>
                </a:solidFill>
              </a:rPr>
              <a:t>наших знаний о физиологических механизмах памяти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93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64807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Теории памяти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84784"/>
            <a:ext cx="8496944" cy="496855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Психологические </a:t>
            </a:r>
            <a:r>
              <a:rPr lang="ru-RU" b="1" dirty="0">
                <a:solidFill>
                  <a:schemeClr val="tx1"/>
                </a:solidFill>
              </a:rPr>
              <a:t>теории механизмов </a:t>
            </a:r>
            <a:r>
              <a:rPr lang="ru-RU" b="1" dirty="0" smtClean="0">
                <a:solidFill>
                  <a:schemeClr val="tx1"/>
                </a:solidFill>
              </a:rPr>
              <a:t>памяти.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Ассоциативные </a:t>
            </a:r>
            <a:r>
              <a:rPr lang="ru-RU" b="1" dirty="0">
                <a:solidFill>
                  <a:schemeClr val="tx1"/>
                </a:solidFill>
              </a:rPr>
              <a:t>теории памяти.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Предметы и явления действительности запечатлеваются и воспроизводятся </a:t>
            </a:r>
            <a:r>
              <a:rPr lang="ru-RU" dirty="0" smtClean="0">
                <a:solidFill>
                  <a:schemeClr val="tx1"/>
                </a:solidFill>
              </a:rPr>
              <a:t>не изолированно </a:t>
            </a:r>
            <a:r>
              <a:rPr lang="ru-RU" dirty="0">
                <a:solidFill>
                  <a:schemeClr val="tx1"/>
                </a:solidFill>
              </a:rPr>
              <a:t>друг от друга, а в связи друг с другом. Воспроизведение одних </a:t>
            </a:r>
            <a:r>
              <a:rPr lang="ru-RU" dirty="0" smtClean="0">
                <a:solidFill>
                  <a:schemeClr val="tx1"/>
                </a:solidFill>
              </a:rPr>
              <a:t>из них </a:t>
            </a:r>
            <a:r>
              <a:rPr lang="ru-RU" dirty="0">
                <a:solidFill>
                  <a:schemeClr val="tx1"/>
                </a:solidFill>
              </a:rPr>
              <a:t>влечет за собой воспроизводство других.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В </a:t>
            </a:r>
            <a:r>
              <a:rPr lang="ru-RU" dirty="0">
                <a:solidFill>
                  <a:schemeClr val="tx1"/>
                </a:solidFill>
              </a:rPr>
              <a:t>психологии </a:t>
            </a:r>
            <a:r>
              <a:rPr lang="ru-RU" dirty="0" smtClean="0">
                <a:solidFill>
                  <a:schemeClr val="tx1"/>
                </a:solidFill>
              </a:rPr>
              <a:t>эти связи </a:t>
            </a:r>
            <a:r>
              <a:rPr lang="ru-RU" dirty="0">
                <a:solidFill>
                  <a:schemeClr val="tx1"/>
                </a:solidFill>
              </a:rPr>
              <a:t>рассматривались как ассоциации. </a:t>
            </a:r>
            <a:r>
              <a:rPr lang="ru-RU" dirty="0" smtClean="0">
                <a:solidFill>
                  <a:schemeClr val="tx1"/>
                </a:solidFill>
              </a:rPr>
              <a:t>Например: пространственно-временные отношения </a:t>
            </a:r>
            <a:r>
              <a:rPr lang="ru-RU" dirty="0">
                <a:solidFill>
                  <a:schemeClr val="tx1"/>
                </a:solidFill>
              </a:rPr>
              <a:t>предметов и </a:t>
            </a:r>
            <a:r>
              <a:rPr lang="ru-RU" dirty="0" smtClean="0">
                <a:solidFill>
                  <a:schemeClr val="tx1"/>
                </a:solidFill>
              </a:rPr>
              <a:t>явлений (</a:t>
            </a:r>
            <a:r>
              <a:rPr lang="ru-RU" dirty="0">
                <a:solidFill>
                  <a:schemeClr val="tx1"/>
                </a:solidFill>
              </a:rPr>
              <a:t>ассоциации по смежности), </a:t>
            </a:r>
            <a:r>
              <a:rPr lang="ru-RU" dirty="0" smtClean="0">
                <a:solidFill>
                  <a:schemeClr val="tx1"/>
                </a:solidFill>
              </a:rPr>
              <a:t>ассоциации по сходству, ассоциации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контрасту</a:t>
            </a:r>
          </a:p>
        </p:txBody>
      </p:sp>
    </p:spTree>
    <p:extLst>
      <p:ext uri="{BB962C8B-B14F-4D97-AF65-F5344CB8AC3E}">
        <p14:creationId xmlns:p14="http://schemas.microsoft.com/office/powerpoint/2010/main" val="199202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20725" y="2149475"/>
            <a:ext cx="740886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dirty="0" smtClean="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12763" y="1590675"/>
            <a:ext cx="8379717" cy="3062461"/>
          </a:xfrm>
        </p:spPr>
        <p:txBody>
          <a:bodyPr lIns="0" tIns="0" rIns="0" bIns="0" anchor="ctr"/>
          <a:lstStyle/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 smtClean="0">
                <a:solidFill>
                  <a:srgbClr val="000000"/>
                </a:solidFill>
              </a:rPr>
              <a:t>      </a:t>
            </a:r>
            <a:r>
              <a:rPr lang="ru-RU" dirty="0" smtClean="0">
                <a:solidFill>
                  <a:srgbClr val="000000"/>
                </a:solidFill>
              </a:rPr>
              <a:t>Первое </a:t>
            </a:r>
            <a:r>
              <a:rPr lang="ru-RU" dirty="0">
                <a:solidFill>
                  <a:srgbClr val="000000"/>
                </a:solidFill>
              </a:rPr>
              <a:t>систематическое изучение высших форм памяти у детей </a:t>
            </a:r>
            <a:r>
              <a:rPr lang="ru-RU" dirty="0" smtClean="0">
                <a:solidFill>
                  <a:srgbClr val="000000"/>
                </a:solidFill>
              </a:rPr>
              <a:t>осуществил  в </a:t>
            </a:r>
            <a:r>
              <a:rPr lang="ru-RU" dirty="0">
                <a:solidFill>
                  <a:srgbClr val="000000"/>
                </a:solidFill>
              </a:rPr>
              <a:t>конце 20-х гг. выдающийся отечественный психолог </a:t>
            </a:r>
            <a:r>
              <a:rPr lang="ru-RU" dirty="0" err="1">
                <a:solidFill>
                  <a:srgbClr val="000000"/>
                </a:solidFill>
              </a:rPr>
              <a:t>Л.С.Выготский</a:t>
            </a:r>
            <a:r>
              <a:rPr lang="ru-RU" dirty="0">
                <a:solidFill>
                  <a:srgbClr val="000000"/>
                </a:solidFill>
              </a:rPr>
              <a:t>. 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Им  показано</a:t>
            </a:r>
            <a:r>
              <a:rPr lang="ru-RU" dirty="0">
                <a:solidFill>
                  <a:srgbClr val="000000"/>
                </a:solidFill>
              </a:rPr>
              <a:t>, что высшие формы памяти являются сложной формой </a:t>
            </a:r>
            <a:r>
              <a:rPr lang="ru-RU" dirty="0" smtClean="0">
                <a:solidFill>
                  <a:srgbClr val="000000"/>
                </a:solidFill>
              </a:rPr>
              <a:t>психической  деятельности</a:t>
            </a:r>
            <a:r>
              <a:rPr lang="ru-RU" dirty="0">
                <a:solidFill>
                  <a:srgbClr val="000000"/>
                </a:solidFill>
              </a:rPr>
              <a:t>, социальной по своему происхождению. 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err="1" smtClean="0">
                <a:solidFill>
                  <a:srgbClr val="000000"/>
                </a:solidFill>
              </a:rPr>
              <a:t>Л.С.Выготский</a:t>
            </a:r>
            <a:r>
              <a:rPr lang="ru-RU" dirty="0" smtClean="0">
                <a:solidFill>
                  <a:srgbClr val="000000"/>
                </a:solidFill>
              </a:rPr>
              <a:t> проследил  основные </a:t>
            </a:r>
            <a:r>
              <a:rPr lang="ru-RU" dirty="0">
                <a:solidFill>
                  <a:srgbClr val="000000"/>
                </a:solidFill>
              </a:rPr>
              <a:t>этапы развития наиболее сложного опосредованного запоминания.</a:t>
            </a:r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64807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Теории памяти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628800"/>
            <a:ext cx="8712968" cy="4968552"/>
          </a:xfrm>
        </p:spPr>
        <p:txBody>
          <a:bodyPr/>
          <a:lstStyle/>
          <a:p>
            <a:pPr algn="just"/>
            <a:r>
              <a:rPr lang="ru-RU" sz="2200" b="1" dirty="0">
                <a:solidFill>
                  <a:schemeClr val="tx1"/>
                </a:solidFill>
              </a:rPr>
              <a:t>Нейронные теории памяти. </a:t>
            </a:r>
            <a:r>
              <a:rPr lang="ru-RU" sz="2200" dirty="0" smtClean="0">
                <a:solidFill>
                  <a:schemeClr val="tx1"/>
                </a:solidFill>
              </a:rPr>
              <a:t>Нейронный </a:t>
            </a:r>
            <a:r>
              <a:rPr lang="ru-RU" sz="2200" dirty="0">
                <a:solidFill>
                  <a:schemeClr val="tx1"/>
                </a:solidFill>
              </a:rPr>
              <a:t>механизм сохранения следов памяти, </a:t>
            </a:r>
            <a:r>
              <a:rPr lang="ru-RU" sz="2200" dirty="0" smtClean="0">
                <a:solidFill>
                  <a:schemeClr val="tx1"/>
                </a:solidFill>
              </a:rPr>
              <a:t>связан со структурными </a:t>
            </a:r>
            <a:r>
              <a:rPr lang="ru-RU" sz="2200" dirty="0">
                <a:solidFill>
                  <a:schemeClr val="tx1"/>
                </a:solidFill>
              </a:rPr>
              <a:t>изменениями в мозгу. Эти структурные изменения состоят </a:t>
            </a:r>
            <a:r>
              <a:rPr lang="ru-RU" sz="2200" dirty="0" smtClean="0">
                <a:solidFill>
                  <a:schemeClr val="tx1"/>
                </a:solidFill>
              </a:rPr>
              <a:t>в образовании </a:t>
            </a:r>
            <a:r>
              <a:rPr lang="ru-RU" sz="2200" dirty="0">
                <a:solidFill>
                  <a:schemeClr val="tx1"/>
                </a:solidFill>
              </a:rPr>
              <a:t>нейронных цепей, способных реализовать следы памяти.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      Простейшая </a:t>
            </a:r>
            <a:r>
              <a:rPr lang="ru-RU" sz="2200" dirty="0">
                <a:solidFill>
                  <a:schemeClr val="tx1"/>
                </a:solidFill>
              </a:rPr>
              <a:t>цепь, </a:t>
            </a:r>
            <a:r>
              <a:rPr lang="ru-RU" sz="2200" dirty="0" smtClean="0">
                <a:solidFill>
                  <a:schemeClr val="tx1"/>
                </a:solidFill>
              </a:rPr>
              <a:t>обеспечивающая память</a:t>
            </a:r>
            <a:r>
              <a:rPr lang="ru-RU" sz="2200" dirty="0">
                <a:solidFill>
                  <a:schemeClr val="tx1"/>
                </a:solidFill>
              </a:rPr>
              <a:t>, представляет собой замкнутую петлю. Возбуждение </a:t>
            </a:r>
            <a:r>
              <a:rPr lang="ru-RU" sz="2200" dirty="0" smtClean="0">
                <a:solidFill>
                  <a:schemeClr val="tx1"/>
                </a:solidFill>
              </a:rPr>
              <a:t>последовательно обходит </a:t>
            </a:r>
            <a:r>
              <a:rPr lang="ru-RU" sz="2200" dirty="0">
                <a:solidFill>
                  <a:schemeClr val="tx1"/>
                </a:solidFill>
              </a:rPr>
              <a:t>весь круг и начинает новый. Такой процесс называется </a:t>
            </a:r>
            <a:r>
              <a:rPr lang="ru-RU" sz="2200" b="1" dirty="0" smtClean="0">
                <a:solidFill>
                  <a:schemeClr val="tx1"/>
                </a:solidFill>
              </a:rPr>
              <a:t>реверберацией.</a:t>
            </a:r>
          </a:p>
          <a:p>
            <a:pPr algn="just"/>
            <a:r>
              <a:rPr lang="ru-RU" sz="2200" b="1" dirty="0">
                <a:solidFill>
                  <a:schemeClr val="tx1"/>
                </a:solidFill>
              </a:rPr>
              <a:t>Биохимические теории памяти. </a:t>
            </a:r>
            <a:r>
              <a:rPr lang="ru-RU" sz="2200" dirty="0">
                <a:solidFill>
                  <a:schemeClr val="tx1"/>
                </a:solidFill>
              </a:rPr>
              <a:t>Известно, что видовая </a:t>
            </a:r>
            <a:r>
              <a:rPr lang="ru-RU" sz="2200" dirty="0" smtClean="0">
                <a:solidFill>
                  <a:schemeClr val="tx1"/>
                </a:solidFill>
              </a:rPr>
              <a:t>генетическая память </a:t>
            </a:r>
            <a:r>
              <a:rPr lang="ru-RU" sz="2200" dirty="0">
                <a:solidFill>
                  <a:schemeClr val="tx1"/>
                </a:solidFill>
              </a:rPr>
              <a:t>записана на молекулах ДНК. Передача ее происходит при </a:t>
            </a:r>
            <a:r>
              <a:rPr lang="ru-RU" sz="2200" dirty="0" smtClean="0">
                <a:solidFill>
                  <a:schemeClr val="tx1"/>
                </a:solidFill>
              </a:rPr>
              <a:t>помощи молекулы </a:t>
            </a:r>
            <a:r>
              <a:rPr lang="ru-RU" sz="2200" dirty="0">
                <a:solidFill>
                  <a:schemeClr val="tx1"/>
                </a:solidFill>
              </a:rPr>
              <a:t>РНК. </a:t>
            </a:r>
            <a:r>
              <a:rPr lang="ru-RU" sz="2200" dirty="0" smtClean="0">
                <a:solidFill>
                  <a:schemeClr val="tx1"/>
                </a:solidFill>
              </a:rPr>
              <a:t>Таким образом,  ДНК  или РНК участвуют  в процессах </a:t>
            </a:r>
            <a:r>
              <a:rPr lang="ru-RU" sz="2200" dirty="0">
                <a:solidFill>
                  <a:schemeClr val="tx1"/>
                </a:solidFill>
              </a:rPr>
              <a:t>запоминания.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Локализация </a:t>
            </a:r>
            <a:r>
              <a:rPr lang="ru-RU" sz="2200" b="1" dirty="0">
                <a:solidFill>
                  <a:schemeClr val="tx1"/>
                </a:solidFill>
              </a:rPr>
              <a:t>функций памяти в мозге. 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«Центром </a:t>
            </a:r>
            <a:r>
              <a:rPr lang="ru-RU" sz="2200" dirty="0">
                <a:solidFill>
                  <a:schemeClr val="tx1"/>
                </a:solidFill>
              </a:rPr>
              <a:t>памяти» может </a:t>
            </a:r>
            <a:r>
              <a:rPr lang="ru-RU" sz="2200" dirty="0" smtClean="0">
                <a:solidFill>
                  <a:schemeClr val="tx1"/>
                </a:solidFill>
              </a:rPr>
              <a:t>быть </a:t>
            </a:r>
            <a:r>
              <a:rPr lang="ru-RU" sz="2200" dirty="0" err="1" smtClean="0">
                <a:solidFill>
                  <a:schemeClr val="tx1"/>
                </a:solidFill>
              </a:rPr>
              <a:t>гиппокамп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- образование, принадлежащее к </a:t>
            </a:r>
            <a:r>
              <a:rPr lang="ru-RU" sz="2200" dirty="0" err="1">
                <a:solidFill>
                  <a:schemeClr val="tx1"/>
                </a:solidFill>
              </a:rPr>
              <a:t>лимбической</a:t>
            </a:r>
            <a:r>
              <a:rPr lang="ru-RU" sz="2200" dirty="0">
                <a:solidFill>
                  <a:schemeClr val="tx1"/>
                </a:solidFill>
              </a:rPr>
              <a:t> системе </a:t>
            </a:r>
            <a:r>
              <a:rPr lang="ru-RU" sz="2200" dirty="0" smtClean="0">
                <a:solidFill>
                  <a:schemeClr val="tx1"/>
                </a:solidFill>
              </a:rPr>
              <a:t>и </a:t>
            </a:r>
            <a:r>
              <a:rPr lang="ru-RU" sz="2200" dirty="0" err="1" smtClean="0">
                <a:solidFill>
                  <a:schemeClr val="tx1"/>
                </a:solidFill>
              </a:rPr>
              <a:t>асположенное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в височной доле мозга.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4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3568" y="548681"/>
            <a:ext cx="7772400" cy="79208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Виды  памяти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2492896"/>
            <a:ext cx="8280920" cy="2304255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По характеру запоминаемого материала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и соответствующему ему виду психической активности различают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двигательную, эмоциональную, образную и словесно-логическую память. 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«Именно такая последовательность развития видов памяти в филогенезе и онтогенезе».  </a:t>
            </a:r>
            <a:r>
              <a:rPr lang="ru-RU" sz="2400" dirty="0" err="1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Блонский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П.П.</a:t>
            </a:r>
            <a:endParaRPr lang="ru-RU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Двигательная память. Эмоциональная память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135938" cy="4897437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Двигательная память </a:t>
            </a:r>
            <a:r>
              <a:rPr lang="ru-RU" dirty="0">
                <a:solidFill>
                  <a:schemeClr val="tx1"/>
                </a:solidFill>
              </a:rPr>
              <a:t>— это запоминание, сохранение и </a:t>
            </a:r>
            <a:r>
              <a:rPr lang="ru-RU" dirty="0" smtClean="0">
                <a:solidFill>
                  <a:schemeClr val="tx1"/>
                </a:solidFill>
              </a:rPr>
              <a:t>воспроизведение различных </a:t>
            </a:r>
            <a:r>
              <a:rPr lang="ru-RU" dirty="0">
                <a:solidFill>
                  <a:schemeClr val="tx1"/>
                </a:solidFill>
              </a:rPr>
              <a:t>движений. Этот вид памяти важен для формирования </a:t>
            </a:r>
            <a:r>
              <a:rPr lang="ru-RU" dirty="0" smtClean="0">
                <a:solidFill>
                  <a:schemeClr val="tx1"/>
                </a:solidFill>
              </a:rPr>
              <a:t>различных практических </a:t>
            </a:r>
            <a:r>
              <a:rPr lang="ru-RU" dirty="0">
                <a:solidFill>
                  <a:schemeClr val="tx1"/>
                </a:solidFill>
              </a:rPr>
              <a:t>и трудовых навыков</a:t>
            </a:r>
            <a:r>
              <a:rPr lang="ru-RU" dirty="0" smtClean="0">
                <a:solidFill>
                  <a:schemeClr val="tx1"/>
                </a:solidFill>
              </a:rPr>
              <a:t>, спортивных навыков,  </a:t>
            </a:r>
            <a:r>
              <a:rPr lang="ru-RU" dirty="0">
                <a:solidFill>
                  <a:schemeClr val="tx1"/>
                </a:solidFill>
              </a:rPr>
              <a:t>навыков ходьбы, письма и т.д.  </a:t>
            </a:r>
            <a:r>
              <a:rPr lang="ru-RU" dirty="0" smtClean="0">
                <a:solidFill>
                  <a:schemeClr val="tx1"/>
                </a:solidFill>
              </a:rPr>
              <a:t>Признак хорошего развития этой памяти – физическая ловкость, расторопность человека.</a:t>
            </a:r>
          </a:p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Эмоциональная память </a:t>
            </a:r>
            <a:r>
              <a:rPr lang="ru-RU" dirty="0">
                <a:solidFill>
                  <a:schemeClr val="tx1"/>
                </a:solidFill>
              </a:rPr>
              <a:t>— память на </a:t>
            </a:r>
            <a:r>
              <a:rPr lang="ru-RU" dirty="0" smtClean="0">
                <a:solidFill>
                  <a:schemeClr val="tx1"/>
                </a:solidFill>
              </a:rPr>
              <a:t>эмоции и чувства</a:t>
            </a:r>
            <a:r>
              <a:rPr lang="ru-RU" dirty="0">
                <a:solidFill>
                  <a:schemeClr val="tx1"/>
                </a:solidFill>
              </a:rPr>
              <a:t>. Пережитые и сохраненные </a:t>
            </a:r>
            <a:r>
              <a:rPr lang="ru-RU" dirty="0" smtClean="0">
                <a:solidFill>
                  <a:schemeClr val="tx1"/>
                </a:solidFill>
              </a:rPr>
              <a:t>в памяти </a:t>
            </a:r>
            <a:r>
              <a:rPr lang="ru-RU" dirty="0">
                <a:solidFill>
                  <a:schemeClr val="tx1"/>
                </a:solidFill>
              </a:rPr>
              <a:t>чувства выступают в виде сигналов, либо побуждающих к действию</a:t>
            </a:r>
            <a:r>
              <a:rPr lang="ru-RU" dirty="0" smtClean="0">
                <a:solidFill>
                  <a:schemeClr val="tx1"/>
                </a:solidFill>
              </a:rPr>
              <a:t>, либо </a:t>
            </a:r>
            <a:r>
              <a:rPr lang="ru-RU" dirty="0">
                <a:solidFill>
                  <a:schemeClr val="tx1"/>
                </a:solidFill>
              </a:rPr>
              <a:t>удерживающих от действий, вызвавших в прошлом </a:t>
            </a:r>
            <a:r>
              <a:rPr lang="ru-RU" dirty="0" smtClean="0">
                <a:solidFill>
                  <a:schemeClr val="tx1"/>
                </a:solidFill>
              </a:rPr>
              <a:t>отрицательные переживания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1492</Words>
  <Application>Microsoft Office PowerPoint</Application>
  <PresentationFormat>Экран (4:3)</PresentationFormat>
  <Paragraphs>101</Paragraphs>
  <Slides>32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1_Тема Office</vt:lpstr>
      <vt:lpstr>2_Тема Office</vt:lpstr>
      <vt:lpstr>Презентация PowerPoint</vt:lpstr>
      <vt:lpstr>Определение </vt:lpstr>
      <vt:lpstr>Теории памяти</vt:lpstr>
      <vt:lpstr>Теории памяти</vt:lpstr>
      <vt:lpstr>Теории памяти</vt:lpstr>
      <vt:lpstr>Презентация PowerPoint</vt:lpstr>
      <vt:lpstr>Теории памяти</vt:lpstr>
      <vt:lpstr>Виды  памяти</vt:lpstr>
      <vt:lpstr>Двигательная память. Эмоциональная память</vt:lpstr>
      <vt:lpstr>Образная память. Словесно-логическая память</vt:lpstr>
      <vt:lpstr>По продолжительности хранения информации в памяти</vt:lpstr>
      <vt:lpstr>По продолжительности хранения информации в памяти</vt:lpstr>
      <vt:lpstr>По продолжительности хранения информации в памяти</vt:lpstr>
      <vt:lpstr>Процессы  памяти</vt:lpstr>
      <vt:lpstr>Процессы  памяти</vt:lpstr>
      <vt:lpstr>Процессы  памяти</vt:lpstr>
      <vt:lpstr>Процессы  памяти</vt:lpstr>
      <vt:lpstr>Процессы  памяти</vt:lpstr>
      <vt:lpstr>Мнемотехники</vt:lpstr>
      <vt:lpstr>Мнемотехники</vt:lpstr>
      <vt:lpstr>Мнемотехники</vt:lpstr>
      <vt:lpstr>Мнемотехники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 и агрессия</dc:title>
  <dc:creator>Ivanna</dc:creator>
  <cp:lastModifiedBy>Василиса Васильевна</cp:lastModifiedBy>
  <cp:revision>37</cp:revision>
  <cp:lastPrinted>1601-01-01T00:00:00Z</cp:lastPrinted>
  <dcterms:created xsi:type="dcterms:W3CDTF">2012-03-29T22:02:31Z</dcterms:created>
  <dcterms:modified xsi:type="dcterms:W3CDTF">2020-03-01T07:00:52Z</dcterms:modified>
</cp:coreProperties>
</file>