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3" r:id="rId2"/>
    <p:sldId id="295" r:id="rId3"/>
    <p:sldId id="291" r:id="rId4"/>
    <p:sldId id="292" r:id="rId5"/>
    <p:sldId id="293" r:id="rId6"/>
    <p:sldId id="294" r:id="rId7"/>
    <p:sldId id="286" r:id="rId8"/>
    <p:sldId id="287" r:id="rId9"/>
    <p:sldId id="296" r:id="rId10"/>
    <p:sldId id="290" r:id="rId11"/>
    <p:sldId id="289" r:id="rId12"/>
    <p:sldId id="285" r:id="rId13"/>
    <p:sldId id="301" r:id="rId14"/>
    <p:sldId id="273" r:id="rId15"/>
    <p:sldId id="297" r:id="rId16"/>
    <p:sldId id="260" r:id="rId17"/>
    <p:sldId id="298" r:id="rId18"/>
    <p:sldId id="299" r:id="rId19"/>
    <p:sldId id="279" r:id="rId20"/>
    <p:sldId id="280" r:id="rId21"/>
    <p:sldId id="281" r:id="rId22"/>
    <p:sldId id="300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1" autoAdjust="0"/>
  </p:normalViewPr>
  <p:slideViewPr>
    <p:cSldViewPr>
      <p:cViewPr varScale="1">
        <p:scale>
          <a:sx n="53" d="100"/>
          <a:sy n="53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DAA22-4B45-4EE8-8B3E-3D1B2AE611C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C9102-0011-4A41-820E-E2AA8DBF5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02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8F3A79-E553-465D-A955-AF0780EC6AB6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37588A-568B-45DA-A0DC-D97FBC067008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78406E-0021-4EA4-AF5F-05F7C6A67DCC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Вводная Лекция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Г. Д. Федорова, к.т.н., доцент </a:t>
            </a:r>
            <a:endParaRPr lang="ru-R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Тема 1.1 </a:t>
            </a:r>
            <a:r>
              <a:rPr lang="ru-RU" sz="3600" dirty="0" smtClean="0"/>
              <a:t>Развитие науки об организации строительства. Принципы организации строительства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805264"/>
            <a:ext cx="84249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Модуль 1. </a:t>
            </a:r>
            <a:r>
              <a:rPr lang="ru-RU" sz="1600" dirty="0" smtClean="0"/>
              <a:t>Концептуальные основы организации строительного </a:t>
            </a:r>
            <a:r>
              <a:rPr lang="ru-RU" sz="1600" dirty="0" smtClean="0"/>
              <a:t>производства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Понятие СП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Виды работ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i="1" dirty="0" smtClean="0">
                <a:solidFill>
                  <a:schemeClr val="tx2"/>
                </a:solidFill>
              </a:rPr>
              <a:t>Строительное производство</a:t>
            </a:r>
            <a:r>
              <a:rPr lang="ru-RU" sz="2800" dirty="0" smtClean="0"/>
              <a:t> – взаимосвязанный комплекс строительных и монтажных работ и процессов, результатом которых являются готовые к эксплуатации здания и сооружения или их части, готовые к монтажу технологического оборудования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работы общестроительные: </a:t>
            </a:r>
          </a:p>
          <a:p>
            <a:pPr>
              <a:buNone/>
            </a:pPr>
            <a:r>
              <a:rPr lang="ru-RU" smtClean="0">
                <a:solidFill>
                  <a:srgbClr val="C00000"/>
                </a:solidFill>
              </a:rPr>
              <a:t>      </a:t>
            </a:r>
            <a:r>
              <a:rPr lang="ru-RU" smtClean="0"/>
              <a:t>Массовые </a:t>
            </a:r>
            <a:r>
              <a:rPr lang="ru-RU" dirty="0" smtClean="0"/>
              <a:t>виды строительных работ, связанные с непосредственным возведением зданий и сооружений (земляные, бетонные, каменные работы, монтаж сборных несущих и ограждающих конструкций, отделочные, кровельные и гидроизоляционные работы, устройство полов, столярные и стекольные работы и т.д.).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работы специальные строительные: </a:t>
            </a:r>
            <a:r>
              <a:rPr lang="ru-RU" dirty="0" smtClean="0"/>
              <a:t>Отдельные виды работ при строительстве, реконструкции, капитальном ремонте, сносе объектов, связанные с устройством, переносом или заменой инженерных сетей, систем, монтажом инженерного оборудования.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Строительное производство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об управлении</a:t>
            </a:r>
          </a:p>
        </p:txBody>
      </p:sp>
      <p:sp>
        <p:nvSpPr>
          <p:cNvPr id="4" name="Овал 3"/>
          <p:cNvSpPr/>
          <p:nvPr/>
        </p:nvSpPr>
        <p:spPr>
          <a:xfrm>
            <a:off x="714375" y="2571750"/>
            <a:ext cx="2071688" cy="1928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Движение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928938" y="3214688"/>
            <a:ext cx="2786062" cy="785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Дать направление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5929313" y="2500313"/>
            <a:ext cx="2857500" cy="22145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Целенаправленное движение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5000625"/>
            <a:ext cx="8072438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Два вида управления: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 управление технологическими процессами и машинами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Управление людьми (персоналом)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 настоящего НД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Область применения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обеспечение требований следующих документов: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- </a:t>
            </a:r>
            <a:r>
              <a:rPr lang="ru-RU" sz="2400" dirty="0" smtClean="0"/>
              <a:t>«Технический регламент о безопасности зданий и сооружений» на стадии строительств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- «Градостроительный кодекс РФ»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</a:t>
            </a:r>
            <a:r>
              <a:rPr lang="ru-RU" dirty="0" smtClean="0"/>
              <a:t>а проектирование</a:t>
            </a:r>
            <a:r>
              <a:rPr lang="ru-RU" dirty="0" smtClean="0"/>
              <a:t>, строительство, реконструкцию, капитальный ремонт, снос объектов (в части организации строительства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работы при реализации проектов в отношении объектов гражданского и промышленного назначения, а также направлены на реализацию перепрофилирования промышленных территорий в условиях сложившейся застройки. </a:t>
            </a:r>
          </a:p>
          <a:p>
            <a:r>
              <a:rPr lang="ru-RU" dirty="0" smtClean="0"/>
              <a:t>требования </a:t>
            </a:r>
            <a:r>
              <a:rPr lang="ru-RU" dirty="0" smtClean="0"/>
              <a:t>настоящего свода правил не распространяются на строительство объектов индивидуального жилищного </a:t>
            </a:r>
            <a:r>
              <a:rPr lang="ru-RU" dirty="0" smtClean="0"/>
              <a:t>строительства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СП 48.13330.2019 Организация строительства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СНиП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12-01-2004 ( введен с 25 июня 2020г.)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040560"/>
          </a:xfrm>
        </p:spPr>
        <p:txBody>
          <a:bodyPr>
            <a:normAutofit fontScale="40000" lnSpcReduction="20000"/>
          </a:bodyPr>
          <a:lstStyle/>
          <a:p>
            <a:endParaRPr lang="ru-RU" sz="1900" dirty="0" smtClean="0"/>
          </a:p>
          <a:p>
            <a:endParaRPr lang="ru-RU" sz="1900" dirty="0" smtClean="0"/>
          </a:p>
          <a:p>
            <a:r>
              <a:rPr lang="ru-RU" sz="3400" dirty="0" smtClean="0"/>
              <a:t>Новое строительство </a:t>
            </a:r>
            <a:r>
              <a:rPr lang="ru-RU" sz="3400" b="1" dirty="0" smtClean="0"/>
              <a:t>-  это с</a:t>
            </a:r>
            <a:r>
              <a:rPr lang="ru-RU" sz="3400" dirty="0" smtClean="0"/>
              <a:t>оздание </a:t>
            </a:r>
            <a:r>
              <a:rPr lang="ru-RU" sz="3400" dirty="0" smtClean="0"/>
              <a:t>зданий, строений, сооружений (в том числе на месте сносимых объектов капитального строительства</a:t>
            </a:r>
            <a:r>
              <a:rPr lang="ru-RU" sz="3400" dirty="0" smtClean="0"/>
              <a:t>)</a:t>
            </a:r>
          </a:p>
          <a:p>
            <a:pPr>
              <a:buNone/>
            </a:pPr>
            <a:endParaRPr lang="ru-RU" sz="3400" dirty="0" smtClean="0"/>
          </a:p>
          <a:p>
            <a:r>
              <a:rPr lang="ru-RU" sz="3400" dirty="0" smtClean="0"/>
              <a:t>капитальный </a:t>
            </a:r>
            <a:r>
              <a:rPr lang="ru-RU" sz="3400" dirty="0" smtClean="0"/>
              <a:t>ремонт объектов капитального строительства (за исключением линейных объектов): Замена и (или) восстановление строительных конструкций объектов капитального строительства или элементов таких конструкций, за исключением несущих строительных конструкций, замена и (или) восстановление систем инженерно-технического обеспечения и сетей инженерно-технического обеспечения объектов капитального строительства или их элементов, а также замена отдельных элементов несущих строительных конструкций на аналогичные или иные улучшающие показатели таких конструкций элементы и (или) восстановление указанных элементов</a:t>
            </a:r>
            <a:r>
              <a:rPr lang="ru-RU" sz="3400" dirty="0" smtClean="0"/>
              <a:t>.</a:t>
            </a:r>
          </a:p>
          <a:p>
            <a:pPr>
              <a:buNone/>
            </a:pPr>
            <a:endParaRPr lang="ru-RU" sz="3400" dirty="0" smtClean="0"/>
          </a:p>
          <a:p>
            <a:r>
              <a:rPr lang="ru-RU" sz="3400" dirty="0" smtClean="0"/>
              <a:t>реконструкция объектов капитального строительства (за исключением линейных объектов): Изменение параметров объекта капитального строительства, его частей (высоты, количества этажей, площади, объема), в том числе надстройка, перестройка, расширение объекта капитального строительства, а также замена и (или) восстановление несущих строительных конструкций объекта капитального строительства, за исключением замены отдельных элементов таких конструкций на аналогичные или иные улучшающие показатели таких конструкций элементы и (или) восстановления </a:t>
            </a:r>
            <a:r>
              <a:rPr lang="ru-RU" sz="3400" smtClean="0"/>
              <a:t>указанных </a:t>
            </a:r>
            <a:r>
              <a:rPr lang="ru-RU" sz="3400" smtClean="0"/>
              <a:t>элементов</a:t>
            </a:r>
          </a:p>
          <a:p>
            <a:pPr>
              <a:buNone/>
            </a:pPr>
            <a:endParaRPr lang="ru-RU" sz="3400" dirty="0" smtClean="0"/>
          </a:p>
          <a:p>
            <a:r>
              <a:rPr lang="ru-RU" sz="3400" dirty="0" smtClean="0"/>
              <a:t>снос </a:t>
            </a:r>
            <a:r>
              <a:rPr lang="ru-RU" sz="3400" dirty="0" smtClean="0"/>
              <a:t>объекта капитального строительства: Ликвидация объекта капитального строительства путем его разрушения (за исключением разрушения вследствие природных явлений либо противоправных действий третьих лиц), разборки и (или) демонтажа объекта капитального строительства, в том числе его частей </a:t>
            </a:r>
            <a:r>
              <a:rPr lang="ru-RU" sz="3400" b="1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0" dirty="0" smtClean="0">
                <a:solidFill>
                  <a:schemeClr val="tx1"/>
                </a:solidFill>
              </a:rPr>
              <a:t>Организация строительного производства</a:t>
            </a:r>
            <a:endParaRPr lang="ru-RU" sz="2000" b="0" dirty="0" smtClean="0">
              <a:solidFill>
                <a:schemeClr val="tx1"/>
              </a:solidFill>
            </a:endParaRP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100" dirty="0" smtClean="0"/>
              <a:t>–</a:t>
            </a:r>
            <a:r>
              <a:rPr lang="ru-RU" sz="2100" dirty="0" smtClean="0"/>
              <a:t>взаимосвязанная система подготовки к выполнению отдельных видов работ, установления и обеспечения общего порядка, очередности и сроков выполнения работ, снабжения всеми видами ресурсов для обеспечения эффективности и качества выполнения отдельных видов работ или строительства объекта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491880" y="1052736"/>
            <a:ext cx="2520280" cy="5048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Arial" charset="0"/>
              </a:rPr>
              <a:t>Организация СП</a:t>
            </a:r>
            <a:endParaRPr lang="ru-RU" dirty="0">
              <a:latin typeface="Arial" charset="0"/>
            </a:endParaRP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563888" y="5589240"/>
            <a:ext cx="1224136" cy="43204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 algn="ctr"/>
            <a:r>
              <a:rPr lang="ru-RU" dirty="0">
                <a:latin typeface="Arial" charset="0"/>
              </a:rPr>
              <a:t>когда</a:t>
            </a: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3491880" y="3212976"/>
            <a:ext cx="1224136" cy="50405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Arial" charset="0"/>
              </a:rPr>
              <a:t>кому</a:t>
            </a:r>
            <a:endParaRPr lang="ru-RU" dirty="0">
              <a:latin typeface="Arial" charset="0"/>
            </a:endParaRPr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V="1">
            <a:off x="4860032" y="4365103"/>
            <a:ext cx="1440160" cy="14404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4716016" y="3429000"/>
            <a:ext cx="864096" cy="4320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5580112" y="3908085"/>
            <a:ext cx="2016224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algn="ctr"/>
            <a:r>
              <a:rPr lang="ru-RU">
                <a:latin typeface="Arial" charset="0"/>
              </a:rPr>
              <a:t>выполнять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491880" y="4293096"/>
            <a:ext cx="1224136" cy="50405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Arial" charset="0"/>
              </a:rPr>
              <a:t>где</a:t>
            </a:r>
            <a:endParaRPr lang="ru-RU" dirty="0">
              <a:latin typeface="Arial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491880" y="2276872"/>
            <a:ext cx="1224136" cy="50405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СМР</a:t>
            </a:r>
            <a:endParaRPr lang="ru-RU" dirty="0">
              <a:latin typeface="Arial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4716016" y="2492896"/>
            <a:ext cx="1728192" cy="1368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4716016" y="4293096"/>
            <a:ext cx="792088" cy="3684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Особенности строительного производства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Неподвижность и территориальная закрепленность продукции – объектов строительства (зданий и сооружений) и подвижность орудий и средств производства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Зависимость от природно-климатических воздействий окружающей среды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Большая материалоемкость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Разнообразие строительной продукции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Техническая сложность строительной продукции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Длительность производственного цикла и высокая стоимость строительной продукции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Подготовка строительства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Бригадные формы организации труда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Особая форма специализации с отчуждением основных орудий труда от исполнителей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Специфические формы кооперации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2819400"/>
            <a:ext cx="8064896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Новое строительство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Расширение действующего предприятия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Реконструкция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Техническое перевооружение или модернизация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Строительство как отрасль экономики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59632" y="4797152"/>
            <a:ext cx="669674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h-RU" dirty="0" smtClean="0"/>
              <a:t>Капитальное строительство – отрась материального производства, продукцией  которой являются законченные и подготовленные к эксплуатации здания и сооружения различного назначения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развития производства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Во второй половине </a:t>
            </a:r>
            <a:r>
              <a:rPr lang="en-US" dirty="0" smtClean="0"/>
              <a:t>XIX</a:t>
            </a:r>
            <a:r>
              <a:rPr lang="ru-RU" dirty="0" smtClean="0"/>
              <a:t> века:</a:t>
            </a:r>
            <a:r>
              <a:rPr lang="ru-RU" dirty="0" smtClean="0"/>
              <a:t> Ф. У. Тейлор </a:t>
            </a:r>
            <a:r>
              <a:rPr lang="ru-RU" dirty="0" smtClean="0"/>
              <a:t>(труд </a:t>
            </a:r>
            <a:r>
              <a:rPr lang="ru-RU" dirty="0" smtClean="0"/>
              <a:t>«Принципы научного управления</a:t>
            </a:r>
            <a:r>
              <a:rPr lang="ru-RU" dirty="0" smtClean="0"/>
              <a:t>») отделил </a:t>
            </a:r>
            <a:r>
              <a:rPr lang="ru-RU" dirty="0" smtClean="0"/>
              <a:t>подготовительный период от основного периода выполнения работ, дифференцировал каждую операцию, закрепив за каждым рабочим, ввел хронометраж, разработал систему учета и контроля, предложил функциональных руководителей (мастера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Форд-старший</a:t>
            </a:r>
            <a:r>
              <a:rPr lang="ru-RU" dirty="0" smtClean="0"/>
              <a:t>, </a:t>
            </a:r>
            <a:r>
              <a:rPr lang="ru-RU" dirty="0" smtClean="0"/>
              <a:t>промышленник, в 1913 г. </a:t>
            </a:r>
            <a:r>
              <a:rPr lang="ru-RU" dirty="0" smtClean="0"/>
              <a:t>Используя принцип дробления работы на операции и приемы на конвейере по сборке автомобиля ( с 1,5 </a:t>
            </a:r>
            <a:r>
              <a:rPr lang="ru-RU" dirty="0" err="1" smtClean="0"/>
              <a:t>дн</a:t>
            </a:r>
            <a:r>
              <a:rPr lang="ru-RU" dirty="0" smtClean="0"/>
              <a:t> до 93 мин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Во второй половине </a:t>
            </a:r>
            <a:r>
              <a:rPr lang="en-US" dirty="0" smtClean="0"/>
              <a:t>XIX</a:t>
            </a:r>
            <a:r>
              <a:rPr lang="ru-RU" dirty="0" smtClean="0"/>
              <a:t> </a:t>
            </a:r>
            <a:r>
              <a:rPr lang="ru-RU" dirty="0" smtClean="0"/>
              <a:t>века </a:t>
            </a:r>
            <a:r>
              <a:rPr lang="ru-RU" dirty="0" smtClean="0"/>
              <a:t>Г. </a:t>
            </a:r>
            <a:r>
              <a:rPr lang="ru-RU" dirty="0" err="1" smtClean="0"/>
              <a:t>Эмерсон</a:t>
            </a:r>
            <a:r>
              <a:rPr lang="ru-RU" dirty="0" smtClean="0"/>
              <a:t> предложил </a:t>
            </a:r>
            <a:r>
              <a:rPr lang="ru-RU" dirty="0" smtClean="0"/>
              <a:t>12 принципов  соблюдения которых повышает производительность любого </a:t>
            </a:r>
            <a:r>
              <a:rPr lang="ru-RU" dirty="0" smtClean="0"/>
              <a:t>труда (формирование целей, учет перспективных целей, компетентность консультаций, дисциплина, </a:t>
            </a:r>
            <a:r>
              <a:rPr lang="ru-RU" dirty="0" smtClean="0"/>
              <a:t>справедливое отношение к </a:t>
            </a:r>
            <a:r>
              <a:rPr lang="ru-RU" dirty="0" smtClean="0"/>
              <a:t>персоналу, владение информацией руководителем и т. д.)</a:t>
            </a:r>
          </a:p>
          <a:p>
            <a:r>
              <a:rPr lang="ru-RU" dirty="0" smtClean="0"/>
              <a:t>Во второй половине </a:t>
            </a:r>
            <a:r>
              <a:rPr lang="en-US" dirty="0" smtClean="0"/>
              <a:t>XIX</a:t>
            </a:r>
            <a:r>
              <a:rPr lang="ru-RU" dirty="0" smtClean="0"/>
              <a:t> </a:t>
            </a:r>
            <a:r>
              <a:rPr lang="ru-RU" dirty="0" smtClean="0"/>
              <a:t>века </a:t>
            </a:r>
            <a:r>
              <a:rPr lang="ru-RU" dirty="0" smtClean="0"/>
              <a:t>А. </a:t>
            </a:r>
            <a:r>
              <a:rPr lang="ru-RU" dirty="0" err="1" smtClean="0"/>
              <a:t>Фаиоль</a:t>
            </a:r>
            <a:r>
              <a:rPr lang="ru-RU" dirty="0" smtClean="0"/>
              <a:t> </a:t>
            </a:r>
            <a:r>
              <a:rPr lang="ru-RU" dirty="0" smtClean="0"/>
              <a:t>создал </a:t>
            </a:r>
            <a:r>
              <a:rPr lang="ru-RU" dirty="0" smtClean="0"/>
              <a:t>систему управления производством, основанной на выделении шести групп функций - технических, коммерческих, финансовых, охраны, счетных, </a:t>
            </a:r>
            <a:r>
              <a:rPr lang="ru-RU" dirty="0" smtClean="0"/>
              <a:t>административных</a:t>
            </a:r>
          </a:p>
          <a:p>
            <a:r>
              <a:rPr lang="ru-RU" dirty="0" smtClean="0"/>
              <a:t>Середина 50-х годов ХХ </a:t>
            </a:r>
            <a:r>
              <a:rPr lang="ru-RU" dirty="0" smtClean="0"/>
              <a:t>века</a:t>
            </a:r>
            <a:r>
              <a:rPr lang="ru-RU" dirty="0" smtClean="0"/>
              <a:t> американскими учеными М. </a:t>
            </a:r>
            <a:r>
              <a:rPr lang="ru-RU" dirty="0" err="1" smtClean="0"/>
              <a:t>Уокером</a:t>
            </a:r>
            <a:r>
              <a:rPr lang="ru-RU" dirty="0" smtClean="0"/>
              <a:t>, </a:t>
            </a:r>
            <a:r>
              <a:rPr lang="ru-RU" dirty="0" err="1" smtClean="0"/>
              <a:t>Д.Келли</a:t>
            </a:r>
            <a:r>
              <a:rPr lang="ru-RU" dirty="0" smtClean="0"/>
              <a:t> и математиком Д. </a:t>
            </a:r>
            <a:r>
              <a:rPr lang="ru-RU" dirty="0" err="1" smtClean="0"/>
              <a:t>Мальмкольмом</a:t>
            </a:r>
            <a:r>
              <a:rPr lang="ru-RU" dirty="0" smtClean="0"/>
              <a:t> </a:t>
            </a:r>
            <a:r>
              <a:rPr lang="ru-RU" dirty="0" smtClean="0"/>
              <a:t>системы сетевого планирования и </a:t>
            </a:r>
            <a:r>
              <a:rPr lang="ru-RU" dirty="0" smtClean="0"/>
              <a:t>управления</a:t>
            </a:r>
            <a:r>
              <a:rPr lang="ru-RU" dirty="0" smtClean="0"/>
              <a:t> </a:t>
            </a:r>
            <a:r>
              <a:rPr lang="ru-RU" dirty="0" smtClean="0"/>
              <a:t>(системы </a:t>
            </a:r>
            <a:r>
              <a:rPr lang="ru-RU" dirty="0" smtClean="0"/>
              <a:t>СРМ и PERT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Этапы развития науки об организации </a:t>
            </a:r>
            <a:r>
              <a:rPr lang="ru-RU" sz="2000" dirty="0" smtClean="0"/>
              <a:t>строительства  в России</a:t>
            </a:r>
            <a:br>
              <a:rPr lang="ru-RU" sz="2000" dirty="0" smtClean="0"/>
            </a:br>
            <a:endParaRPr lang="ru-RU" sz="2000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1519" y="1340768"/>
          <a:ext cx="8712969" cy="530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803"/>
                <a:gridCol w="5696545"/>
                <a:gridCol w="2023621"/>
              </a:tblGrid>
              <a:tr h="911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период,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1930-1948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начальных основ поточности в строительстве и экспериментальное применение потока при возведении в основном одинаковых жилых домов</a:t>
                      </a:r>
                      <a:endParaRPr lang="ru-RU" sz="1400" b="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Теория строительного потока разрабатывалась в трудах профессоров А.В, Барановского, М.С.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Будникова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А.А.Тармаша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, А.И.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Неровецкого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, М.В. Вавилова, Б.П. Горбушина, В.В. Чихачева, В.И. Батурина, Н.И. Пентковского и др.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8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2период, </a:t>
                      </a:r>
                      <a:r>
                        <a:rPr lang="ru-RU" sz="1400" smtClean="0"/>
                        <a:t>1948-1961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становление современной теории потока и экспериментальное применение его в разных видах строительства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04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r>
                        <a:rPr lang="ru-RU" sz="1400" baseline="0" dirty="0" smtClean="0"/>
                        <a:t> период, 1961-1967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 от экспериментирования к массовому применению поточных методов в строительстве, переход к современным методам проектирования организации строительства, к разработке основ сетевых методов планирования и управления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0954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ru-RU" sz="1400" baseline="0" dirty="0" smtClean="0"/>
                        <a:t> период , 1967-до 2014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массовое применение в масштабе страны сетевого моделирования, внедрение ЭВМ в проектировании организации поточного строительства и создание системы автоматизированного проектирования и строительства (САПР, АСУС;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локальных экономико-математических моделей строительного производства, исследования организационно-технологической надежности строительного производства, применение поточного строительства в рыночных условиях и конкуренции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04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r>
                        <a:rPr lang="ru-RU" sz="1400" baseline="0" dirty="0" smtClean="0"/>
                        <a:t> период, с 2014г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Переход на информационное</a:t>
                      </a:r>
                      <a:r>
                        <a:rPr lang="ru-RU" sz="1400" baseline="0" dirty="0" smtClean="0"/>
                        <a:t> моделирование в строительстве </a:t>
                      </a:r>
                      <a:endParaRPr lang="ru-RU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</a:t>
            </a:r>
            <a:r>
              <a:rPr lang="ru-RU" sz="2000" dirty="0" smtClean="0"/>
              <a:t>азвитие </a:t>
            </a:r>
            <a:r>
              <a:rPr lang="ru-RU" sz="2000" dirty="0" smtClean="0"/>
              <a:t>организационных форм строительства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38" y="1881188"/>
          <a:ext cx="8215370" cy="4366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314"/>
                <a:gridCol w="2821511"/>
                <a:gridCol w="4707545"/>
              </a:tblGrid>
              <a:tr h="4988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1918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Создан Высший Совет Народного хозяйства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состав ГОМГОССООР входит 135 губернских строительных контор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43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КОМГОССООР</a:t>
                      </a:r>
                      <a:r>
                        <a:rPr lang="ru-RU" sz="1400" baseline="0" dirty="0" smtClean="0"/>
                        <a:t> преобразован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Строительный отдел ВСНХ</a:t>
                      </a:r>
                      <a:endParaRPr lang="ru-RU" sz="1400" dirty="0"/>
                    </a:p>
                  </a:txBody>
                  <a:tcPr/>
                </a:tc>
              </a:tr>
              <a:tr h="4988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Всероссийский строительный трест </a:t>
                      </a:r>
                      <a:r>
                        <a:rPr lang="ru-RU" sz="1400" dirty="0" err="1" smtClean="0"/>
                        <a:t>ГОССтрой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основе объединения строительных контор</a:t>
                      </a:r>
                      <a:endParaRPr lang="ru-RU" sz="1400" dirty="0"/>
                    </a:p>
                  </a:txBody>
                  <a:tcPr/>
                </a:tc>
              </a:tr>
              <a:tr h="704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1927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Создан Комитет по строительству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базе строительного треста ВСНХ,</a:t>
                      </a:r>
                      <a:r>
                        <a:rPr lang="ru-RU" sz="1400" baseline="0" dirty="0" smtClean="0"/>
                        <a:t> общее регулирование деятельности строительных организаций</a:t>
                      </a:r>
                      <a:endParaRPr lang="ru-RU" sz="1400" dirty="0"/>
                    </a:p>
                  </a:txBody>
                  <a:tcPr/>
                </a:tc>
              </a:tr>
              <a:tr h="602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1936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Главные управления по</a:t>
                      </a:r>
                      <a:r>
                        <a:rPr lang="ru-RU" sz="1400" baseline="0" dirty="0" smtClean="0"/>
                        <a:t> строительству (ГЛАВКИ)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Главки созданы во всех наркоматах,  крупные постоянно действующие  строительные организации</a:t>
                      </a:r>
                      <a:endParaRPr lang="ru-RU" sz="1400" dirty="0"/>
                    </a:p>
                  </a:txBody>
                  <a:tcPr/>
                </a:tc>
              </a:tr>
              <a:tr h="704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1939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Организован общесоюзный народный </a:t>
                      </a:r>
                      <a:r>
                        <a:rPr lang="ru-RU" sz="1400" dirty="0" err="1" smtClean="0"/>
                        <a:t>крмиссириат</a:t>
                      </a:r>
                      <a:r>
                        <a:rPr lang="ru-RU" sz="1400" dirty="0" smtClean="0"/>
                        <a:t> по строительству 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</a:t>
                      </a:r>
                      <a:r>
                        <a:rPr lang="ru-RU" sz="1400" baseline="0" dirty="0" smtClean="0"/>
                        <a:t> созданием НАРКОМСТРОЙ СССР строительство выделилось в самостоятельную отрасль НХ страны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602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1946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Преобразование</a:t>
                      </a:r>
                      <a:r>
                        <a:rPr lang="ru-RU" sz="1400" baseline="0" dirty="0" smtClean="0"/>
                        <a:t> НАРКОМСТРОЙ СССР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Минтяжстрой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Минтопстрой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Минмашстрой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Минметаллургхимстрой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Минэлектрострой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Минтранстрой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Мингорсельстрой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Б1.В.ОД.4 Основы организации и управления в строительстве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93304"/>
            <a:ext cx="8503920" cy="4572000"/>
          </a:xfrm>
        </p:spPr>
        <p:txBody>
          <a:bodyPr/>
          <a:lstStyle/>
          <a:p>
            <a:r>
              <a:rPr lang="ru-RU" b="1" dirty="0" smtClean="0"/>
              <a:t>Модуль 1. </a:t>
            </a:r>
            <a:r>
              <a:rPr lang="ru-RU" dirty="0" smtClean="0"/>
              <a:t>Концептуальные основы организации строительного </a:t>
            </a:r>
            <a:r>
              <a:rPr lang="ru-RU" dirty="0" smtClean="0"/>
              <a:t>производства</a:t>
            </a:r>
          </a:p>
          <a:p>
            <a:r>
              <a:rPr lang="ru-RU" b="1" dirty="0" smtClean="0"/>
              <a:t>Модуль 2. </a:t>
            </a:r>
            <a:r>
              <a:rPr lang="ru-RU" dirty="0" smtClean="0"/>
              <a:t>Основы организации строительного </a:t>
            </a:r>
            <a:r>
              <a:rPr lang="ru-RU" dirty="0" smtClean="0"/>
              <a:t>производства</a:t>
            </a:r>
          </a:p>
          <a:p>
            <a:r>
              <a:rPr lang="ru-RU" b="1" dirty="0" smtClean="0"/>
              <a:t>Модуль 3.</a:t>
            </a:r>
            <a:r>
              <a:rPr lang="ru-RU" dirty="0" smtClean="0"/>
              <a:t> Основы управления в строительстве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Этапы развития науки об организации </a:t>
            </a:r>
            <a:r>
              <a:rPr lang="ru-RU" dirty="0" smtClean="0"/>
              <a:t>строительства в нашей стране</a:t>
            </a:r>
            <a:endParaRPr lang="ru-RU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755576" y="1556792"/>
          <a:ext cx="7696200" cy="453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794"/>
                <a:gridCol w="2786082"/>
                <a:gridCol w="37433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1950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Создан госкомитет  СССР по делам строительства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Развитие НИОКР, ПСД, создание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нормативной базы, совершенствование методов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</a:rPr>
                        <a:t>ОПмУ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строительством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1957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Отраслевой принцип управления НХ заменен территориальным принципом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Строительные организации были переданы в Советам народного хозяйства в регионах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1966-67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Переход к отраслевому</a:t>
                      </a:r>
                      <a:r>
                        <a:rPr lang="ru-RU" sz="1400" baseline="0" dirty="0" smtClean="0"/>
                        <a:t> принципу управления экономикой страны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Миннефтегазстрой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Минтрансстрой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Минпромстрой</a:t>
                      </a:r>
                      <a:r>
                        <a:rPr lang="ru-RU" sz="1400" baseline="0" dirty="0" smtClean="0"/>
                        <a:t>, Минстрой, </a:t>
                      </a:r>
                      <a:r>
                        <a:rPr lang="ru-RU" sz="1400" baseline="0" dirty="0" err="1" smtClean="0"/>
                        <a:t>Минсельстрой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Минтяжстрой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Минэнергострой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Минводхохстрой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Минмонтажспецстрой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1970-80гг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Распад строительной отрасли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8140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1986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Перестройка управления строительным комплексом страны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Республиканские строительные министерства подчинены  строительному министерству союзной республики</a:t>
                      </a:r>
                      <a:endParaRPr lang="ru-RU" sz="1400" dirty="0"/>
                    </a:p>
                  </a:txBody>
                  <a:tcPr/>
                </a:tc>
              </a:tr>
              <a:tr h="6467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1991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Начало перехода к рыночной экономике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Приватизация, ОАО,</a:t>
                      </a:r>
                      <a:r>
                        <a:rPr lang="ru-RU" sz="1400" baseline="0" dirty="0" smtClean="0"/>
                        <a:t> ООО, МП и т.д. З</a:t>
                      </a:r>
                      <a:r>
                        <a:rPr lang="ru-RU" sz="1400" dirty="0" smtClean="0"/>
                        <a:t>арегистрирован Российский союз строителей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Саморегулируемая организация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400" b="1" dirty="0" err="1" smtClean="0"/>
              <a:t>Саморегулируемая</a:t>
            </a:r>
            <a:r>
              <a:rPr lang="ru-RU" sz="2400" b="1" dirty="0" smtClean="0"/>
              <a:t> организация(СРО)</a:t>
            </a:r>
            <a:r>
              <a:rPr lang="ru-RU" sz="2400" dirty="0" smtClean="0"/>
              <a:t> – это некоммерческая организация, созданная в целях саморегулирования, основанная на членстве, объединяющая субъектов предпринимательской деятельности исходя из единства отрасли производства товаров (работ, услуг) или рынка произведенных товаров (работ, услуг) либо объединяющая субъектов профессиональной деятельности определенного вида.</a:t>
            </a:r>
          </a:p>
          <a:p>
            <a:pPr eaLnBrk="1" hangingPunct="1"/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10.11.2009</a:t>
            </a: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I </a:t>
            </a:r>
            <a:r>
              <a:rPr lang="ru-RU" sz="2400" dirty="0" smtClean="0"/>
              <a:t>Всероссийский съезд </a:t>
            </a:r>
            <a:r>
              <a:rPr lang="ru-RU" sz="2400" dirty="0" err="1" smtClean="0"/>
              <a:t>саморегулируемых</a:t>
            </a:r>
            <a:r>
              <a:rPr lang="ru-RU" sz="2400" dirty="0" smtClean="0"/>
              <a:t> организаций, основанных на членстве лиц, осуществляющих строительство, реконструкцию, капитальный ремонт объектов капитального строительства (г. Москва). По результатам работы съезда создано Национальное объединение строителей. Делегаты съезда избрали первый состав Совета НОСТРОЙ в количестве 24 человек</a:t>
            </a:r>
            <a:r>
              <a:rPr lang="ru-RU" sz="2400" dirty="0" smtClean="0"/>
              <a:t>. </a:t>
            </a:r>
            <a:endParaRPr lang="ru-RU" sz="2400" b="1" dirty="0" smtClean="0"/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900" smtClean="0"/>
              <a:t>Основные принципы организации строительного производства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Единство социальных и экономических результатов управления </a:t>
            </a:r>
            <a:r>
              <a:rPr lang="ru-RU" sz="2000" i="1" smtClean="0">
                <a:solidFill>
                  <a:schemeClr val="tx2"/>
                </a:solidFill>
              </a:rPr>
              <a:t>(рациональное формирование целей, стоящих перед организацией СП и реализацией ИСП)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Специализация и концентрация исполнителей </a:t>
            </a:r>
            <a:r>
              <a:rPr lang="ru-RU" sz="2000" i="1" smtClean="0">
                <a:solidFill>
                  <a:schemeClr val="tx2"/>
                </a:solidFill>
              </a:rPr>
              <a:t>(учет многообразия и сложности при организации СП и при исполнении ИСП)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Иерархичность субъектов и объектов управления </a:t>
            </a:r>
            <a:r>
              <a:rPr lang="ru-RU" sz="2000" i="1" smtClean="0">
                <a:solidFill>
                  <a:schemeClr val="tx2"/>
                </a:solidFill>
              </a:rPr>
              <a:t>(формирование рациональных организационных структур при организации СП и при реализации ИСП)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Нормативность в управлении ИСП </a:t>
            </a:r>
            <a:r>
              <a:rPr lang="ru-RU" sz="2000" i="1" smtClean="0">
                <a:solidFill>
                  <a:schemeClr val="tx2"/>
                </a:solidFill>
              </a:rPr>
              <a:t>(обязательный учет правовой регламентации строительной деятельности)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Оптимальность управления </a:t>
            </a:r>
            <a:r>
              <a:rPr lang="ru-RU" sz="2000" i="1" smtClean="0">
                <a:solidFill>
                  <a:schemeClr val="tx2"/>
                </a:solidFill>
              </a:rPr>
              <a:t>(использование достижений НТП при проектировании, строительстве и эксплуатации проекта)</a:t>
            </a:r>
          </a:p>
          <a:p>
            <a:pPr eaLnBrk="1" hangingPunct="1">
              <a:lnSpc>
                <a:spcPct val="80000"/>
              </a:lnSpc>
            </a:pPr>
            <a:endParaRPr lang="ru-RU" sz="2000" i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Задание на </a:t>
            </a:r>
            <a:r>
              <a:rPr lang="ru-RU" dirty="0" err="1" smtClean="0"/>
              <a:t>срс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Составить реферат на СП </a:t>
            </a:r>
            <a:r>
              <a:rPr lang="ru-RU" dirty="0" smtClean="0"/>
              <a:t>48.13330.2019 </a:t>
            </a:r>
            <a:r>
              <a:rPr lang="ru-RU" dirty="0" smtClean="0"/>
              <a:t>«Организация строительства. Актуализированная редакция </a:t>
            </a:r>
            <a:r>
              <a:rPr lang="ru-RU" dirty="0" err="1" smtClean="0"/>
              <a:t>СНиП</a:t>
            </a:r>
            <a:r>
              <a:rPr lang="ru-RU" dirty="0" smtClean="0"/>
              <a:t> 12-01-2004»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Целями освоения дисциплины (модуля)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формирование осознанного интереса к будущей </a:t>
            </a:r>
            <a:r>
              <a:rPr lang="ru-RU" dirty="0" smtClean="0"/>
              <a:t>профессии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ознакомление с основами организации и управления </a:t>
            </a:r>
            <a:r>
              <a:rPr lang="ru-RU" dirty="0" smtClean="0"/>
              <a:t>строительства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развитие способности бакалавров принимать обоснованные решения в сфере организации и управления строительным </a:t>
            </a:r>
            <a:r>
              <a:rPr lang="ru-RU" dirty="0" smtClean="0"/>
              <a:t>производством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Компетенции обучающегося, формируемые в результате освоения дисциплины (модуля):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ОПК-8. </a:t>
            </a:r>
            <a:r>
              <a:rPr lang="ru-RU" dirty="0" smtClean="0"/>
              <a:t>Умение использовать нормативные правовые документы в профессиональной </a:t>
            </a:r>
            <a:r>
              <a:rPr lang="ru-RU" dirty="0" smtClean="0"/>
              <a:t>деятельности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ПК-10.</a:t>
            </a:r>
            <a:r>
              <a:rPr lang="ru-RU" dirty="0" smtClean="0"/>
              <a:t> Знание организационно-правовых основ управленческой и предпринимательской деятельности в сфере </a:t>
            </a:r>
            <a:r>
              <a:rPr lang="ru-RU" dirty="0" smtClean="0"/>
              <a:t>строительства  </a:t>
            </a:r>
            <a:r>
              <a:rPr lang="ru-RU" dirty="0" smtClean="0"/>
              <a:t>и жилищно-коммунального хозяйства, основ планирования работы персонала  и фондов оплаты </a:t>
            </a:r>
            <a:r>
              <a:rPr lang="ru-RU" dirty="0" smtClean="0"/>
              <a:t>труда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ПК-11.</a:t>
            </a:r>
            <a:r>
              <a:rPr lang="ru-RU" dirty="0" smtClean="0"/>
              <a:t> Владение методами осуществления инновационных идей, организации производства и эффективного руководства работой людей, подготовки документации для создания системы менеджмента качества производственного подразделения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В  результате освоения дисциплины обучающийся должен</a:t>
            </a:r>
            <a:r>
              <a:rPr lang="ru-RU" sz="270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b="1" dirty="0" smtClean="0"/>
              <a:t>Знать: </a:t>
            </a:r>
          </a:p>
          <a:p>
            <a:pPr>
              <a:buNone/>
            </a:pPr>
            <a:r>
              <a:rPr lang="ru-RU" sz="2900" dirty="0" smtClean="0"/>
              <a:t>     - основные </a:t>
            </a:r>
            <a:r>
              <a:rPr lang="ru-RU" sz="2900" dirty="0" smtClean="0"/>
              <a:t>положения СП </a:t>
            </a:r>
            <a:r>
              <a:rPr lang="ru-RU" sz="2900" dirty="0" smtClean="0"/>
              <a:t>48.13330.2019 «Организация </a:t>
            </a:r>
            <a:r>
              <a:rPr lang="ru-RU" sz="2900" dirty="0" smtClean="0"/>
              <a:t>строительства. Актуализированная редакция </a:t>
            </a:r>
            <a:r>
              <a:rPr lang="ru-RU" sz="2900" dirty="0" err="1" smtClean="0"/>
              <a:t>СНиП</a:t>
            </a:r>
            <a:r>
              <a:rPr lang="ru-RU" sz="2900" dirty="0" smtClean="0"/>
              <a:t> </a:t>
            </a:r>
            <a:r>
              <a:rPr lang="ru-RU" sz="2900" dirty="0" smtClean="0"/>
              <a:t>12-01-2004»</a:t>
            </a:r>
          </a:p>
          <a:p>
            <a:pPr>
              <a:buNone/>
            </a:pPr>
            <a:r>
              <a:rPr lang="ru-RU" sz="2900" dirty="0" smtClean="0"/>
              <a:t>      - организационно-правовых </a:t>
            </a:r>
            <a:r>
              <a:rPr lang="ru-RU" sz="2900" dirty="0" smtClean="0"/>
              <a:t>основ управленческой и предпринимательской деятельности в сфере </a:t>
            </a:r>
            <a:r>
              <a:rPr lang="ru-RU" sz="2900" dirty="0" smtClean="0"/>
              <a:t>строительства</a:t>
            </a:r>
            <a:endParaRPr lang="ru-RU" sz="2900" dirty="0" smtClean="0"/>
          </a:p>
          <a:p>
            <a:r>
              <a:rPr lang="ru-RU" sz="2900" b="1" dirty="0" smtClean="0"/>
              <a:t>Уметь:</a:t>
            </a:r>
          </a:p>
          <a:p>
            <a:pPr>
              <a:buNone/>
            </a:pPr>
            <a:r>
              <a:rPr lang="ru-RU" sz="2900" b="1" dirty="0" smtClean="0"/>
              <a:t> </a:t>
            </a:r>
            <a:r>
              <a:rPr lang="ru-RU" sz="2900" b="1" dirty="0" smtClean="0"/>
              <a:t>    </a:t>
            </a:r>
            <a:r>
              <a:rPr lang="ru-RU" sz="2900" dirty="0" smtClean="0"/>
              <a:t> - профессионально </a:t>
            </a:r>
            <a:r>
              <a:rPr lang="ru-RU" sz="2900" dirty="0" smtClean="0"/>
              <a:t>понимать и читать организационно-технологическую </a:t>
            </a:r>
            <a:r>
              <a:rPr lang="ru-RU" sz="2900" dirty="0" smtClean="0"/>
              <a:t>документацию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- обосновывать </a:t>
            </a:r>
            <a:r>
              <a:rPr lang="ru-RU" sz="2900" dirty="0" smtClean="0"/>
              <a:t>организационные формы строительных организаций и их низовых </a:t>
            </a:r>
            <a:r>
              <a:rPr lang="ru-RU" sz="2900" dirty="0" smtClean="0"/>
              <a:t>структур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- работать </a:t>
            </a:r>
            <a:r>
              <a:rPr lang="ru-RU" sz="2900" dirty="0" smtClean="0"/>
              <a:t>в команде, управлять конфликтами, возникающими в производственных </a:t>
            </a:r>
            <a:r>
              <a:rPr lang="ru-RU" sz="2900" dirty="0" smtClean="0"/>
              <a:t>коллективах</a:t>
            </a:r>
            <a:endParaRPr lang="ru-RU" sz="2900" dirty="0" smtClean="0"/>
          </a:p>
          <a:p>
            <a:r>
              <a:rPr lang="ru-RU" sz="2900" b="1" dirty="0" smtClean="0"/>
              <a:t>Владеть</a:t>
            </a:r>
            <a:r>
              <a:rPr lang="ru-RU" sz="2900" dirty="0" smtClean="0"/>
              <a:t> </a:t>
            </a:r>
            <a:r>
              <a:rPr lang="ru-RU" sz="2900" dirty="0" smtClean="0"/>
              <a:t>методами предупреждения и разрешения конфликтов в производственных </a:t>
            </a:r>
            <a:r>
              <a:rPr lang="ru-RU" sz="2900" dirty="0" smtClean="0"/>
              <a:t>организациях</a:t>
            </a:r>
            <a:endParaRPr lang="ru-RU" sz="2900" dirty="0" smtClean="0"/>
          </a:p>
          <a:p>
            <a:r>
              <a:rPr lang="ru-RU" sz="2900" b="1" dirty="0" smtClean="0"/>
              <a:t>Владеть </a:t>
            </a:r>
            <a:r>
              <a:rPr lang="ru-RU" sz="2900" b="1" dirty="0" smtClean="0"/>
              <a:t>практическими навыками работы </a:t>
            </a:r>
            <a:r>
              <a:rPr lang="ru-RU" sz="2900" b="1" dirty="0" smtClean="0"/>
              <a:t>:</a:t>
            </a:r>
          </a:p>
          <a:p>
            <a:pPr>
              <a:buNone/>
            </a:pPr>
            <a:r>
              <a:rPr lang="ru-RU" sz="2900" b="1" dirty="0" smtClean="0"/>
              <a:t> </a:t>
            </a:r>
            <a:r>
              <a:rPr lang="ru-RU" sz="2900" b="1" dirty="0" smtClean="0"/>
              <a:t>     - </a:t>
            </a:r>
            <a:r>
              <a:rPr lang="ru-RU" sz="2900" dirty="0" smtClean="0"/>
              <a:t> </a:t>
            </a:r>
            <a:r>
              <a:rPr lang="ru-RU" sz="2900" dirty="0" smtClean="0"/>
              <a:t>с нормативными  документами в сфере организации </a:t>
            </a:r>
            <a:r>
              <a:rPr lang="ru-RU" sz="2900" dirty="0" smtClean="0"/>
              <a:t>строительства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-  </a:t>
            </a:r>
            <a:r>
              <a:rPr lang="ru-RU" sz="2900" dirty="0" smtClean="0"/>
              <a:t>оперативного планирования строительного производства и организации системы контроля качества строительно-монтажных работ при возведении и сдачи объектов в приемке.</a:t>
            </a:r>
          </a:p>
          <a:p>
            <a:pPr>
              <a:buNone/>
            </a:pP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Выписка из учебного плана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844824"/>
          <a:ext cx="7992887" cy="3816424"/>
        </p:xfrm>
        <a:graphic>
          <a:graphicData uri="http://schemas.openxmlformats.org/drawingml/2006/table">
            <a:tbl>
              <a:tblPr/>
              <a:tblGrid>
                <a:gridCol w="532098"/>
                <a:gridCol w="532098"/>
                <a:gridCol w="532098"/>
                <a:gridCol w="529654"/>
                <a:gridCol w="586694"/>
                <a:gridCol w="586694"/>
                <a:gridCol w="586694"/>
                <a:gridCol w="440021"/>
                <a:gridCol w="440021"/>
                <a:gridCol w="1760081"/>
                <a:gridCol w="1466734"/>
              </a:tblGrid>
              <a:tr h="1457415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Семестр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трудоемкость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ауд.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КСР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СРС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Форма промежуточной аттестации, зачет/дифференцированный зачет/экзамен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Учебные занятия в интерактивной форме, объем в часах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зач.ед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часах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Лекций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Лабораторных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Практических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зачет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Строительство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Строительство потребляет 1</a:t>
            </a:r>
            <a:r>
              <a:rPr lang="en-US" dirty="0" smtClean="0"/>
              <a:t>/</a:t>
            </a:r>
            <a:r>
              <a:rPr lang="ru-RU" dirty="0" smtClean="0"/>
              <a:t>5 национального дохода</a:t>
            </a:r>
          </a:p>
          <a:p>
            <a:r>
              <a:rPr lang="ru-RU" dirty="0" smtClean="0"/>
              <a:t>Отрасль материального производства, продукцией которой являются законченные и подготовленные к эксплуатации предприятия, здания и сооружения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строительство: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Создание зданий, строений, сооружений (в том числе на месте сносимых объектов капитального строительства).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[</a:t>
            </a:r>
            <a:r>
              <a:rPr lang="ru-RU" u="sng" dirty="0" err="1" smtClean="0"/>
              <a:t>ГрСК</a:t>
            </a:r>
            <a:r>
              <a:rPr lang="ru-RU" dirty="0" smtClean="0"/>
              <a:t>, статья 1, часть 13]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Организация-это определенный порядок в функциональном и структурном смысле</a:t>
            </a:r>
          </a:p>
          <a:p>
            <a:r>
              <a:rPr lang="ru-RU" dirty="0" smtClean="0"/>
              <a:t>Понятие «организация» имеет двоякий смысл:</a:t>
            </a:r>
          </a:p>
          <a:p>
            <a:pPr>
              <a:buNone/>
            </a:pPr>
            <a:r>
              <a:rPr lang="ru-RU" dirty="0" smtClean="0"/>
              <a:t> - организация как организационная структура</a:t>
            </a:r>
          </a:p>
          <a:p>
            <a:pPr>
              <a:buNone/>
            </a:pPr>
            <a:r>
              <a:rPr lang="ru-RU" dirty="0" smtClean="0"/>
              <a:t> - организация как процесс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Строительная организация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Организация строительства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Цель и задачи строительной организации в условиях рынка</a:t>
            </a:r>
          </a:p>
        </p:txBody>
      </p:sp>
      <p:pic>
        <p:nvPicPr>
          <p:cNvPr id="512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844675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403350" y="1844675"/>
            <a:ext cx="3600450" cy="1800225"/>
          </a:xfrm>
          <a:prstGeom prst="right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/>
              <a:t>Цель – получить прибыль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935413" y="3648075"/>
            <a:ext cx="1481137" cy="13795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/>
              <a:t>Задачи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650" y="4149725"/>
            <a:ext cx="30956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Строить</a:t>
            </a:r>
          </a:p>
          <a:p>
            <a:pPr algn="ctr"/>
            <a:r>
              <a:rPr lang="ru-RU" sz="2400"/>
              <a:t>качественно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580063" y="4149725"/>
            <a:ext cx="30956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Строить</a:t>
            </a:r>
          </a:p>
          <a:p>
            <a:pPr algn="ctr"/>
            <a:r>
              <a:rPr lang="ru-RU" sz="2400"/>
              <a:t> в срок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662</TotalTime>
  <Words>1794</Words>
  <Application>Microsoft Office PowerPoint</Application>
  <PresentationFormat>Экран (4:3)</PresentationFormat>
  <Paragraphs>226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Официальная</vt:lpstr>
      <vt:lpstr>Тема 1.1 Развитие науки об организации строительства. Принципы организации строительства</vt:lpstr>
      <vt:lpstr>Б1.В.ОД.4 Основы организации и управления в строительстве</vt:lpstr>
      <vt:lpstr> Целями освоения дисциплины (модуля)</vt:lpstr>
      <vt:lpstr>Компетенции обучающегося, формируемые в результате освоения дисциплины (модуля):</vt:lpstr>
      <vt:lpstr>В  результате освоения дисциплины обучающийся должен:</vt:lpstr>
      <vt:lpstr>Выписка из учебного плана</vt:lpstr>
      <vt:lpstr>Строительство</vt:lpstr>
      <vt:lpstr>Организация строительства</vt:lpstr>
      <vt:lpstr>Цель и задачи строительной организации в условиях рынка</vt:lpstr>
      <vt:lpstr>Строительное производство</vt:lpstr>
      <vt:lpstr>Понятие об управлении</vt:lpstr>
      <vt:lpstr>СП 48.13330.2019 Организация строительства  СНиП 12-01-2004 ( введен с 25 июня 2020г.)</vt:lpstr>
      <vt:lpstr>Виды строительства</vt:lpstr>
      <vt:lpstr>Организация строительного производства</vt:lpstr>
      <vt:lpstr>Особенности строительного производства</vt:lpstr>
      <vt:lpstr>Строительство как отрасль экономики</vt:lpstr>
      <vt:lpstr>Этапы развития производства</vt:lpstr>
      <vt:lpstr>Этапы развития науки об организации строительства  в России </vt:lpstr>
      <vt:lpstr>Развитие организационных форм строительства</vt:lpstr>
      <vt:lpstr>Этапы развития науки об организации строительства в нашей стране</vt:lpstr>
      <vt:lpstr>Саморегулируемая организация</vt:lpstr>
      <vt:lpstr>Основные принципы организации строительного производства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Samsung</cp:lastModifiedBy>
  <cp:revision>58</cp:revision>
  <dcterms:created xsi:type="dcterms:W3CDTF">2014-01-13T11:10:54Z</dcterms:created>
  <dcterms:modified xsi:type="dcterms:W3CDTF">2020-09-01T04:20:25Z</dcterms:modified>
</cp:coreProperties>
</file>