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0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60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F23CC-0F4B-49EF-87B9-D2DF0D541F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357DB7-319A-4D62-AFD9-B6DB73246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D7EB8-CEF1-4410-9954-C2BA6535D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A157-B15C-4B3F-AFC2-24968E3D4669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3D0D1-3685-43AF-99E2-38B44E537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AE27FD-CCA8-4E38-98FF-3D9EFD3FB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F027-F9CE-46BD-BC3B-8EE0C5891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47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9DFC1-801F-4F20-8F48-8C158B7C0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8DE090-1583-45FC-B786-3D6DE1783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22363E-504A-4433-9CA4-A0CD3DC9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A157-B15C-4B3F-AFC2-24968E3D4669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EECE54-64F7-446E-970D-82D1F5CB8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0820CA-D98C-42DD-996F-EE2FCC1C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F027-F9CE-46BD-BC3B-8EE0C5891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5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F4E1D9-2904-4D88-9EF9-D843C706B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5CB611-65BB-4CEF-8D60-5F7FA1B45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9B31C0-45EC-4E2A-B276-ED6C39CE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A157-B15C-4B3F-AFC2-24968E3D4669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AD8300-8082-4924-A90E-0FCAD39A6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080031-2A46-4B04-B776-1D56602D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F027-F9CE-46BD-BC3B-8EE0C5891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67611-608A-45B4-81E6-4299623E4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90B05F-E9A0-4B98-8DE3-E7567C277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CF3467-58E4-4BE2-A718-365B98E5D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A157-B15C-4B3F-AFC2-24968E3D4669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0B7D92-E3C2-45DC-B660-4FC85D61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B3DF63-46D7-4975-9B78-CDBEF5D2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F027-F9CE-46BD-BC3B-8EE0C5891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3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A3ABE-9440-4EBD-B1C3-19FB51490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22FBB4-B89C-413E-B977-B157ACEE1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6FAFB2-1AE5-4432-BCDA-2CC01A01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A157-B15C-4B3F-AFC2-24968E3D4669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7D6742-8CE2-4947-A3CB-E0324245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4F6C12-6673-4241-A2EB-61F773BE8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F027-F9CE-46BD-BC3B-8EE0C5891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6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FB3EB-CF05-4AB4-8263-CE0F9D502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860347-E14D-4DAB-B3CA-797DFF7B2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0B4B53-36BC-4FD3-A811-8DFF1EAF5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F4BDC0-47EA-4752-BED2-250CC5531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A157-B15C-4B3F-AFC2-24968E3D4669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722E3B-DCDC-4446-9475-7D01D2BB1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F333F2-3BE5-4F06-AD22-E3726837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F027-F9CE-46BD-BC3B-8EE0C5891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12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CB5F9-5412-49E5-932C-6E958731C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9BCBDD-7681-4343-A492-15277E59A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5747A0-FFE0-455A-921D-2B126E425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A4D123-AEB6-4A7A-80C8-ED142300A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6177B7-02D0-49F8-8BB4-CE6227116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0CEAD4-BAF0-4B6C-AA27-6BE91B95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A157-B15C-4B3F-AFC2-24968E3D4669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09CADF-AFD7-4F93-ACFF-E3801317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A79340B-0F2E-4605-8D38-E49319839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F027-F9CE-46BD-BC3B-8EE0C5891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7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201C7-C97C-4C36-91FC-ED9A52207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23849A-E968-48D0-B274-0D390102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A157-B15C-4B3F-AFC2-24968E3D4669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8421A7-1E0D-45EF-9915-1AB0AAB1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BCEDFD-CF8C-4B4B-AAEC-D3B0F0A3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F027-F9CE-46BD-BC3B-8EE0C5891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61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8769D5-CC2A-49BB-9943-6B2F06073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A157-B15C-4B3F-AFC2-24968E3D4669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B41BCD-892C-4356-9521-4DCB1C40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267F6E-C205-410B-94EC-A1082EDEB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F027-F9CE-46BD-BC3B-8EE0C5891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65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B98399-DDB1-476C-9C0D-B0E3F15DE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539E3D-2F0A-4109-9E88-BAB8693A5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E523DE-393B-4A57-ACC5-9596ED459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65C0AF-BAD0-4213-A72D-936A9F36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A157-B15C-4B3F-AFC2-24968E3D4669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D9D704-B7DB-40CB-94EE-33AE0C73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A13240-2FF9-422B-B06D-C1279B0E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F027-F9CE-46BD-BC3B-8EE0C5891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2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DDD86-B895-4B94-8469-799A731CA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330E14-BA3F-412D-9E8A-94D707F3B8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924289-BA4C-4808-8559-61314DA7B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6571D1-0B97-4317-A649-FCFF443E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A157-B15C-4B3F-AFC2-24968E3D4669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9FF95A-DC57-4AA1-8E66-323F021E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AA69A7-8261-4D09-90B5-1C7D0A380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F027-F9CE-46BD-BC3B-8EE0C5891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97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AF3B-13D5-4F21-A9EA-82AFFD7C6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41B833-46CD-4F6A-BC22-AF464EBF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848EC6-28C0-47A8-9A2D-33820F475E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EA157-B15C-4B3F-AFC2-24968E3D4669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FD1F46-96B8-4793-9442-A53053E50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0DC668-9E74-46AA-AADA-57342DD3F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1F027-F9CE-46BD-BC3B-8EE0C5891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3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8711A-09DA-4B0C-BA70-E47DE034B8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Продолжение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797F07-9F57-43D4-9B3B-58127DC7E2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1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D4E43-B50E-47AB-A270-E23905803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B72F54-389E-405D-AD65-B5A003B1E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 такое система языка</a:t>
            </a:r>
          </a:p>
          <a:p>
            <a:r>
              <a:rPr lang="ru-RU" dirty="0"/>
              <a:t>Чем отличаются понятия структуры и системы в языке?</a:t>
            </a:r>
          </a:p>
          <a:p>
            <a:r>
              <a:rPr lang="ru-RU" dirty="0"/>
              <a:t>Как можно описать язык как систему систем?</a:t>
            </a:r>
          </a:p>
          <a:p>
            <a:r>
              <a:rPr lang="ru-RU" dirty="0"/>
              <a:t>Какие основные и промежуточные ярусы языка существуют?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67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9337E-CA8F-4635-94B9-80DD7D02B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Отношения между единицами		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E68992-E817-4508-9993-D90BF6027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Иерархические</a:t>
            </a:r>
          </a:p>
          <a:p>
            <a:r>
              <a:rPr lang="ru-RU" dirty="0" err="1"/>
              <a:t>Оппозитивные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91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3258AB-C235-46AB-A4C4-F306DD93C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201" y="181382"/>
            <a:ext cx="6242993" cy="585030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4DC50-010A-4F53-8B44-AAB9FEA522C0}"/>
              </a:ext>
            </a:extLst>
          </p:cNvPr>
          <p:cNvSpPr txBox="1"/>
          <p:nvPr/>
        </p:nvSpPr>
        <p:spPr>
          <a:xfrm>
            <a:off x="7684316" y="612396"/>
            <a:ext cx="2869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Изобразите свой пример:</a:t>
            </a:r>
          </a:p>
          <a:p>
            <a:pPr marL="342900" indent="-342900">
              <a:buAutoNum type="arabicParenR"/>
            </a:pPr>
            <a:r>
              <a:rPr lang="ru-RU" dirty="0"/>
              <a:t>Схожий пример парадигматических и синтагматических связей</a:t>
            </a:r>
          </a:p>
          <a:p>
            <a:pPr marL="342900" indent="-342900">
              <a:buAutoNum type="arabicParenR"/>
            </a:pPr>
            <a:r>
              <a:rPr lang="ru-RU" dirty="0"/>
              <a:t>Пример иерархических связей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35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C971C-754F-4F75-8A73-4A3A15ABE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Соотношение единиц речи и единиц языка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FD0A98-7ADF-4999-9BCA-3E263F1A7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81" y="1794805"/>
            <a:ext cx="11997239" cy="3225064"/>
          </a:xfrm>
        </p:spPr>
      </p:pic>
    </p:spTree>
    <p:extLst>
      <p:ext uri="{BB962C8B-B14F-4D97-AF65-F5344CB8AC3E}">
        <p14:creationId xmlns:p14="http://schemas.microsoft.com/office/powerpoint/2010/main" val="20595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96A1C-AD1E-411A-9816-EE089689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Полевая модель системы языка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94C9EF-794D-433F-AA48-64121AB5E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1" dirty="0">
                <a:effectLst/>
              </a:rPr>
              <a:t>Функционально-семантическое поле (А.В. Бондарко)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800" u="sng" dirty="0">
                <a:effectLst/>
              </a:rPr>
              <a:t>Центр </a:t>
            </a:r>
            <a:r>
              <a:rPr lang="ru-RU" altLang="ru-RU" sz="2800" dirty="0">
                <a:effectLst/>
              </a:rPr>
              <a:t>– группа форм, наиболее чётко и однозначно выражающих значение данного поля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800" u="sng" dirty="0">
                <a:effectLst/>
              </a:rPr>
              <a:t>Периферия</a:t>
            </a:r>
            <a:r>
              <a:rPr lang="ru-RU" altLang="ru-RU" sz="2800" dirty="0">
                <a:effectLst/>
              </a:rPr>
              <a:t> – через которую каждое поле вступает путём пересечений и постепенных переходов в пределы других полей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800" dirty="0">
                <a:effectLst/>
              </a:rPr>
              <a:t>Все поля образуют одну непрерывную структуру системы языка.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77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D9C6F5FD-DB66-49C8-B16E-7A325C5A4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304801"/>
            <a:ext cx="8070850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Георгий Семенович Щур: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0BDE4367-E15F-4CAE-AFCB-AEE02372F5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b="1" u="sng" dirty="0"/>
              <a:t>Поле</a:t>
            </a:r>
            <a:r>
              <a:rPr lang="ru-RU" dirty="0"/>
              <a:t> – это способ существования и группировки лингвистических элементов с общими инвариантными свойствами.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/>
              <a:t>Ядро – наиболее долго сохраняющиеся в памяти компоненты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/>
              <a:t>Периферия – компоненты, послойно уходящие из языковой деятельности человека по мере изменения состояния его сознания =</a:t>
            </a:r>
            <a:r>
              <a:rPr lang="en-US" dirty="0"/>
              <a:t>&gt;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ru-RU" dirty="0"/>
              <a:t>	</a:t>
            </a:r>
            <a:r>
              <a:rPr lang="ru-RU" b="1" dirty="0"/>
              <a:t>Многослойная модель системы языка</a:t>
            </a:r>
            <a:r>
              <a:rPr lang="ru-RU" dirty="0"/>
              <a:t>, в которой ядерные слои лежат на самой глубине, а периферийные оказываются близкими к поверхности и поэтому легче утрачиваются.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левая модель системы языка">
            <a:extLst>
              <a:ext uri="{FF2B5EF4-FFF2-40B4-BE49-F238E27FC236}">
                <a16:creationId xmlns:a16="http://schemas.microsoft.com/office/drawing/2014/main" id="{D7BCEF41-6100-4059-930E-29E2A5FE06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06" y="283223"/>
            <a:ext cx="26765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302D7B-3097-4F1E-9AA4-222843BBA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036" y="283223"/>
            <a:ext cx="3895725" cy="5610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3E5A1B-1BAA-44FB-BE55-6C148558BAA1}"/>
              </a:ext>
            </a:extLst>
          </p:cNvPr>
          <p:cNvSpPr txBox="1"/>
          <p:nvPr/>
        </p:nvSpPr>
        <p:spPr>
          <a:xfrm>
            <a:off x="5161567" y="5928446"/>
            <a:ext cx="172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Полевая </a:t>
            </a:r>
            <a:r>
              <a:rPr lang="ru-RU" dirty="0" err="1"/>
              <a:t>структ</a:t>
            </a:r>
            <a:r>
              <a:rPr lang="ru-RU" dirty="0"/>
              <a:t>. </a:t>
            </a:r>
            <a:r>
              <a:rPr lang="ru-RU" dirty="0" err="1"/>
              <a:t>лекс</a:t>
            </a:r>
            <a:r>
              <a:rPr lang="ru-RU" dirty="0"/>
              <a:t>. знач.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7953D-19A9-47AA-B0B1-D9F6A3AC2082}"/>
              </a:ext>
            </a:extLst>
          </p:cNvPr>
          <p:cNvSpPr txBox="1"/>
          <p:nvPr/>
        </p:nvSpPr>
        <p:spPr>
          <a:xfrm>
            <a:off x="1006679" y="1578623"/>
            <a:ext cx="2214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Схематическое изображение полевой модели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185AB7-C95F-47BD-81DD-2F688DE05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583" y="67112"/>
            <a:ext cx="3691156" cy="2768367"/>
          </a:xfrm>
          <a:prstGeom prst="rect">
            <a:avLst/>
          </a:prstGeom>
        </p:spPr>
      </p:pic>
      <p:pic>
        <p:nvPicPr>
          <p:cNvPr id="1032" name="Picture 8" descr="Презентация на тему: &quot;Виниченко Е.А. Концепт FAMILY в языковой картине мира  Д. Голсуорси Научный руководитель И.А. Коваленко к.п.н., доцент.&quot;. Скачать  бесплатно и без регистрации.">
            <a:extLst>
              <a:ext uri="{FF2B5EF4-FFF2-40B4-BE49-F238E27FC236}">
                <a16:creationId xmlns:a16="http://schemas.microsoft.com/office/drawing/2014/main" id="{6BA5583C-3B0F-485D-8026-DA897C5A4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801" y="2920992"/>
            <a:ext cx="4009938" cy="300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Самарская А.В. Научная статья «Концепт «искусство» и средства его вер">
            <a:extLst>
              <a:ext uri="{FF2B5EF4-FFF2-40B4-BE49-F238E27FC236}">
                <a16:creationId xmlns:a16="http://schemas.microsoft.com/office/drawing/2014/main" id="{C13DC0A2-574E-4FEF-9BAA-FA9B1156B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35" y="3429000"/>
            <a:ext cx="3399269" cy="208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7445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189</Words>
  <Application>Microsoft Office PowerPoint</Application>
  <PresentationFormat>Широкоэкранный</PresentationFormat>
  <Paragraphs>25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Тема Office</vt:lpstr>
      <vt:lpstr>Продолжение</vt:lpstr>
      <vt:lpstr>Вопросы</vt:lpstr>
      <vt:lpstr>Отношения между единицами  </vt:lpstr>
      <vt:lpstr>Презентация PowerPoint</vt:lpstr>
      <vt:lpstr>Соотношение единиц речи и единиц языка</vt:lpstr>
      <vt:lpstr>Полевая модель системы языка</vt:lpstr>
      <vt:lpstr>Георгий Семенович Щур: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Продолжение</dc:title>
  <dc:creator>Васильев Василий Васильевич</dc:creator>
  <cp:lastModifiedBy>Васильев Василий Васильевич</cp:lastModifiedBy>
  <cp:revision>7</cp:revision>
  <dcterms:created xsi:type="dcterms:W3CDTF">2021-03-30T20:05:58Z</dcterms:created>
  <dcterms:modified xsi:type="dcterms:W3CDTF">2021-04-12T09:29:57Z</dcterms:modified>
</cp:coreProperties>
</file>