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5" r:id="rId7"/>
    <p:sldId id="264" r:id="rId8"/>
    <p:sldId id="256" r:id="rId9"/>
    <p:sldId id="257" r:id="rId10"/>
    <p:sldId id="258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990EB1-7635-4BDA-AAB3-4EF0AC1607F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304419-3F05-41D7-826C-3759D01A6B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развития понятия «число»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школьном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курсе математики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8640960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ля </a:t>
            </a:r>
            <a:r>
              <a:rPr lang="ru-RU" dirty="0"/>
              <a:t>того чтобы новые числа были узаконены, необходимо введение определений: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ru-RU" dirty="0"/>
              <a:t>. 1) Понятия равенства.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2</a:t>
            </a:r>
            <a:r>
              <a:rPr lang="ru-RU" dirty="0"/>
              <a:t>) Понятий «больше», «меньше», т. е. установление критерия сравнения новых чисел между собой и с ранее известными числами.</a:t>
            </a:r>
          </a:p>
          <a:p>
            <a:pPr marL="0" indent="0">
              <a:buNone/>
            </a:pPr>
            <a:r>
              <a:rPr lang="en-US" dirty="0"/>
              <a:t>II</a:t>
            </a:r>
            <a:r>
              <a:rPr lang="ru-RU" dirty="0"/>
              <a:t>. Понятия суммы.</a:t>
            </a:r>
          </a:p>
          <a:p>
            <a:pPr marL="0" indent="0">
              <a:buNone/>
            </a:pPr>
            <a:r>
              <a:rPr lang="en-US" dirty="0"/>
              <a:t>III</a:t>
            </a:r>
            <a:r>
              <a:rPr lang="ru-RU" dirty="0"/>
              <a:t>. Понятия произведения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Исторически вначале появились натуральные числа, нуль, затем положительные дроби, отрицательные числа и множество рациональных чисел и, наконец, иррациональные числа и множество действительных </a:t>
            </a:r>
            <a:r>
              <a:rPr lang="ru-RU" dirty="0" smtClean="0"/>
              <a:t>чисел  </a:t>
            </a:r>
            <a:r>
              <a:rPr lang="ru-RU" dirty="0"/>
              <a:t>(историческая схема развития понятия «число»). В современной математике принята другая последовательность развития понятия числа: натуральные, целые, рациональные, действительные:  (логическая схема).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897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7818"/>
            <a:ext cx="8496944" cy="685018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курсах алгебры и алгебры и начал анализа мы имеем дело с разными видами выражений, то в изучаемом по каждой линии материале есть </a:t>
            </a:r>
            <a:r>
              <a:rPr lang="ru-RU" dirty="0" smtClean="0"/>
              <a:t>важные </a:t>
            </a:r>
            <a:r>
              <a:rPr lang="ru-RU" dirty="0"/>
              <a:t>общие </a:t>
            </a:r>
            <a:r>
              <a:rPr lang="ru-RU" dirty="0" smtClean="0"/>
              <a:t>моменты: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1. Нахождение числового множества, на котором выражение данного вида имеет смысл: область допустимых значений выражения, область определения функции, область определения уравнения, область определения неравенства.</a:t>
            </a:r>
          </a:p>
          <a:p>
            <a:pPr marL="0" indent="0" algn="just">
              <a:buNone/>
            </a:pPr>
            <a:r>
              <a:rPr lang="ru-RU" dirty="0"/>
              <a:t>2. Преобразование выражений на основе соответствующих законов, свойств. Если преобразуется выражение без знака отношения, то говорим о тождественных преобразованиях, если со знаком отношения — то о равносильных преобразованиях.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3</a:t>
            </a:r>
            <a:r>
              <a:rPr lang="ru-RU" dirty="0"/>
              <a:t>. Выделение преобразований, которые не являются тождественными или равносильными. Применение таких преобразований может привести к изменению области определения выражения и к появлению посторонних решений, либо потере решений (в уравнениях и неравенствах). </a:t>
            </a:r>
          </a:p>
          <a:p>
            <a:pPr marL="0" indent="0" algn="just">
              <a:buNone/>
            </a:pPr>
            <a:r>
              <a:rPr lang="ru-RU" dirty="0"/>
              <a:t>4. Демонстрация взаимосвязи между различными видами выражений и ее использование при решении задач. Например, использование свойств функций при решении уравнений и </a:t>
            </a:r>
            <a:r>
              <a:rPr lang="ru-RU" dirty="0" smtClean="0"/>
              <a:t>неравенств, решение </a:t>
            </a:r>
            <a:r>
              <a:rPr lang="ru-RU" dirty="0"/>
              <a:t>неравенств при нахождении области определения некоторых функций и уравнений при нахождении нулей функции.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722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280920" cy="65527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С выражениями и их преобразованиями учащиеся знакомятся с первого класса. В 5 и 6 классах вводятся на интуитивном уровне сами термины «числовое выражение», «буквенное выражение», формулируются законы действий над числами и дается их буквенная запись, формулируется ряд правил и свойств, позволяющих преобразовать как выражения без знака отношения, так и выражения со знаком отношения. Таким образом, в 5 и 6 классах осуществляется подготовка учащихся к овладению основным материалом рассматриваемой содержательной линии.</a:t>
            </a:r>
          </a:p>
          <a:p>
            <a:pPr marL="0" indent="0" algn="just">
              <a:buNone/>
            </a:pPr>
            <a:r>
              <a:rPr lang="ru-RU" b="1" dirty="0"/>
              <a:t>Цель пропедевтического этапа </a:t>
            </a:r>
            <a:r>
              <a:rPr lang="ru-RU" dirty="0"/>
              <a:t>в изучении выражений и их преобразований — сформировать у учащихся умения: рационально производить вычисления с использованием свойств действий, ряда правил; упрощать выражения, задающие функции; решать простейшие уравнения, сводимые к линейным.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21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96944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Приемы, способствующие </a:t>
            </a:r>
            <a:r>
              <a:rPr lang="ru-RU" dirty="0"/>
              <a:t>сознательному усвоению учащимися тождественных </a:t>
            </a:r>
            <a:r>
              <a:rPr lang="ru-RU" dirty="0" smtClean="0"/>
              <a:t>преобразований: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1. Теоретическое объяснение тождеств (насколько это возможно) в 5–6 классах и строгое их доказательство в 7–11 классах. Раскрытие взаимосвязи с ранее изученным материалом.</a:t>
            </a:r>
          </a:p>
          <a:p>
            <a:pPr marL="0" indent="0">
              <a:buNone/>
            </a:pPr>
            <a:r>
              <a:rPr lang="ru-RU" dirty="0"/>
              <a:t>В качестве примера рассмотрим свойство , с которым учащиеся знакомятся в 6 классе (учебник Н. Я. </a:t>
            </a:r>
            <a:r>
              <a:rPr lang="ru-RU" dirty="0" err="1"/>
              <a:t>Виленкина</a:t>
            </a:r>
            <a:r>
              <a:rPr lang="ru-RU" dirty="0"/>
              <a:t> и др. </a:t>
            </a:r>
            <a:r>
              <a:rPr lang="ru-RU" dirty="0" smtClean="0"/>
              <a:t>). </a:t>
            </a:r>
            <a:r>
              <a:rPr lang="ru-RU" dirty="0"/>
              <a:t>Свойство записывается в общем виде после рассмотрения нескольких числовых примеров. Дается словесная формулировка: </a:t>
            </a:r>
            <a:r>
              <a:rPr lang="ru-RU" i="1" dirty="0"/>
              <a:t>Чтобы записать сумму, противоположную сумме нескольких слагаемых, надо изменить знаки данных </a:t>
            </a:r>
            <a:r>
              <a:rPr lang="ru-RU" i="1" dirty="0" smtClean="0"/>
              <a:t>слагаемых.</a:t>
            </a:r>
          </a:p>
          <a:p>
            <a:pPr marL="0" indent="0">
              <a:buNone/>
            </a:pPr>
            <a:r>
              <a:rPr lang="ru-RU" dirty="0"/>
              <a:t>Доказательство будет следующим: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доказательство убеждает учащихся в том, что изучаемое свойство есть лишь частный случай распределительного свойства умножения относительно сложения    при  </a:t>
            </a:r>
            <a:r>
              <a:rPr lang="ru-RU" i="1" dirty="0"/>
              <a:t>с</a:t>
            </a:r>
            <a:r>
              <a:rPr lang="ru-RU" dirty="0"/>
              <a:t> = –1, которое рассматривалось ранее.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13176"/>
            <a:ext cx="495483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228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24936" cy="67413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2. Требование знания и понимания учащимися прежде всего словесной формулировки свойства, тождества. В символической записи некоторые важные моменты затушевываются. Сравните формулировку «Квадрат суммы двух выражений равен сумме квадратов этих выражений и их удвоенного произведения» и </a:t>
            </a:r>
            <a:r>
              <a:rPr lang="ru-RU" dirty="0" smtClean="0"/>
              <a:t>запись.</a:t>
            </a:r>
          </a:p>
          <a:p>
            <a:pPr marL="0" indent="0">
              <a:buNone/>
            </a:pPr>
            <a:r>
              <a:rPr lang="ru-RU" dirty="0"/>
              <a:t>3. Формирование грамотной математической речи, умения по-разному истолковывать изучаемые свойства и тождества, давать различные словесные интерпретации выполняемому заданию. </a:t>
            </a:r>
          </a:p>
          <a:p>
            <a:pPr marL="0" indent="0">
              <a:buNone/>
            </a:pPr>
            <a:r>
              <a:rPr lang="ru-RU" dirty="0"/>
              <a:t>4. Варьирование примеров на применение тождеств. Здесь имеется в виду решение упражнений, в которых тождество используется как слева направо, так и справа налево, а также упражнений, в которых учтены все возможные случаи чередования знаков, виды выражений, изученных на данном этапе, которые могут быть подставлены вместо букв.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94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0"/>
                <a:ext cx="8424936" cy="674136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Например, одним из вариантов тождества </a:t>
                </a:r>
                <a:endParaRPr lang="ru-RU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i="1" dirty="0" smtClean="0">
                        <a:latin typeface="Cambria Math"/>
                      </a:rPr>
                      <m:t>−(</m:t>
                    </m:r>
                    <m:r>
                      <a:rPr lang="en-US" b="0" i="1" dirty="0" smtClean="0">
                        <a:latin typeface="Cambria Math"/>
                      </a:rPr>
                      <m:t>𝑎</m:t>
                    </m:r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</a:rPr>
                      <m:t>𝑏</m:t>
                    </m:r>
                    <m:r>
                      <a:rPr lang="ru-RU" i="1" dirty="0" smtClean="0">
                        <a:latin typeface="Cambria Math"/>
                      </a:rPr>
                      <m:t>)=−</m:t>
                    </m:r>
                    <m:r>
                      <a:rPr lang="en-US" b="0" i="1" dirty="0" smtClean="0">
                        <a:latin typeface="Cambria Math"/>
                      </a:rPr>
                      <m:t>𝑎</m:t>
                    </m:r>
                    <m:r>
                      <a:rPr lang="ru-RU" i="1" dirty="0" smtClean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ru-RU" i="1" dirty="0" smtClean="0"/>
                  <a:t> </a:t>
                </a:r>
                <a:r>
                  <a:rPr lang="ru-RU" dirty="0" smtClean="0"/>
                  <a:t>является 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𝑎</m:t>
                    </m:r>
                    <m:r>
                      <a:rPr lang="ru-RU" i="1" dirty="0" smtClean="0">
                        <a:latin typeface="Cambria Math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</a:rPr>
                      <m:t>𝑏</m:t>
                    </m:r>
                    <m:r>
                      <a:rPr lang="ru-RU" i="1" dirty="0" smtClean="0">
                        <a:latin typeface="Cambria Math"/>
                      </a:rPr>
                      <m:t>=−(</m:t>
                    </m:r>
                    <m:r>
                      <a:rPr lang="en-US" b="0" i="1" dirty="0" smtClean="0">
                        <a:latin typeface="Cambria Math"/>
                      </a:rPr>
                      <m:t>𝑎</m:t>
                    </m:r>
                    <m:r>
                      <a:rPr lang="ru-RU" i="1" dirty="0" err="1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</a:rPr>
                      <m:t>𝑏</m:t>
                    </m:r>
                    <m:r>
                      <a:rPr lang="ru-RU" i="1" dirty="0" smtClean="0">
                        <a:latin typeface="Cambria Math"/>
                      </a:rPr>
                      <m:t>). </m:t>
                    </m:r>
                  </m:oMath>
                </a14:m>
                <a:r>
                  <a:rPr lang="ru-RU" dirty="0"/>
                  <a:t>Смысл этих двух записей различен. В первом тождестве речь идет о раскрытии скобок, перед которыми стоит знак «минус», или о внесении множителя (–1) в скобки. Во втором случае — о заключении в скобки, перед которыми ставится знак «минус», или о вынесении множителя (–1) за скобки.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/>
                  <a:t>5. Демонстрация образцов решения заданий на применение тождества, свойства, правила с подробными записями и обоснованиями и требование выполнения учащимися заданий по данному образцу на начальном этапе изучения.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/>
                  <a:t>Например, последовательность действий при сложении дробных рациональных выражений с разными знаменателями следующая:</a:t>
                </a:r>
              </a:p>
              <a:p>
                <a:pPr marL="468000" indent="457200">
                  <a:buNone/>
                </a:pPr>
                <a:r>
                  <a:rPr lang="ru-RU" i="1" dirty="0"/>
                  <a:t>1. Разложить числитель и знаменатель каждой дроби на множители.</a:t>
                </a:r>
                <a:endParaRPr lang="ru-RU" dirty="0"/>
              </a:p>
              <a:p>
                <a:pPr marL="468000" indent="457200">
                  <a:buNone/>
                </a:pPr>
                <a:r>
                  <a:rPr lang="ru-RU" i="1" dirty="0"/>
                  <a:t>2. Сократить каждую из дробей, если это возможно.</a:t>
                </a:r>
                <a:endParaRPr lang="ru-RU" dirty="0"/>
              </a:p>
              <a:p>
                <a:pPr marL="468000" indent="457200">
                  <a:buNone/>
                </a:pPr>
                <a:r>
                  <a:rPr lang="ru-RU" i="1" dirty="0"/>
                  <a:t>3. Выделить наиболее простой общий знаменатель. Для чего составить произведение из всех различных множителей, присутствующих в разложении знаменателей складываемых дробей. Если в знаменателях дробей есть одинаковые множители, то в произведение записывается множитель, показатель степени у которого больше.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0"/>
                <a:ext cx="8424936" cy="6741368"/>
              </a:xfrm>
              <a:blipFill rotWithShape="1">
                <a:blip r:embed="rId2"/>
                <a:stretch>
                  <a:fillRect l="-724" t="-904" r="-1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641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3257" y="16737"/>
            <a:ext cx="8496944" cy="6480720"/>
          </a:xfrm>
        </p:spPr>
        <p:txBody>
          <a:bodyPr>
            <a:normAutofit fontScale="92500" lnSpcReduction="20000"/>
          </a:bodyPr>
          <a:lstStyle/>
          <a:p>
            <a:pPr marL="468000" indent="457200">
              <a:buNone/>
            </a:pPr>
            <a:r>
              <a:rPr lang="ru-RU" sz="2000" i="1" dirty="0"/>
              <a:t>4. Найти дополнительный множитель для каждой дроби. Для чего составить произведение из множителей, входящих в запись общего знаменателя, но не входящих в разложение знаменателя рассматриваемой дроби.</a:t>
            </a:r>
          </a:p>
          <a:p>
            <a:pPr marL="468000" indent="457200">
              <a:buNone/>
            </a:pPr>
            <a:r>
              <a:rPr lang="ru-RU" sz="2000" i="1" dirty="0"/>
              <a:t>5. Числитель и знаменатель каждой дроби умножить на соответствующие дополнительные множители.</a:t>
            </a:r>
          </a:p>
          <a:p>
            <a:pPr marL="468000" indent="457200">
              <a:buNone/>
            </a:pPr>
            <a:r>
              <a:rPr lang="ru-RU" sz="2000" i="1" dirty="0"/>
              <a:t>6. Сложить дроби с одинаковыми знаменателями.</a:t>
            </a:r>
          </a:p>
          <a:p>
            <a:pPr marL="468000" indent="457200">
              <a:buNone/>
            </a:pPr>
            <a:r>
              <a:rPr lang="ru-RU" sz="2000" i="1" dirty="0"/>
              <a:t>7. В числителе суммы раскрыть скобки и привести подобные слагаемые.</a:t>
            </a:r>
          </a:p>
          <a:p>
            <a:pPr marL="468000" indent="457200">
              <a:buNone/>
            </a:pPr>
            <a:r>
              <a:rPr lang="ru-RU" sz="2000" i="1" dirty="0"/>
              <a:t>8. Числитель суммы разложить на множители.</a:t>
            </a:r>
          </a:p>
          <a:p>
            <a:pPr marL="468000" indent="457200">
              <a:buNone/>
            </a:pPr>
            <a:r>
              <a:rPr lang="ru-RU" sz="2000" i="1" dirty="0"/>
              <a:t>9. Сократить полученную дробь, если это возможно.</a:t>
            </a:r>
          </a:p>
          <a:p>
            <a:pPr marL="468000" indent="457200">
              <a:buNone/>
            </a:pPr>
            <a:r>
              <a:rPr lang="ru-RU" sz="2000" i="1" dirty="0"/>
              <a:t>10. Записать ответ.</a:t>
            </a:r>
          </a:p>
          <a:p>
            <a:pPr marL="0" indent="0">
              <a:buNone/>
            </a:pPr>
            <a:r>
              <a:rPr lang="ru-RU" dirty="0"/>
              <a:t>6. Использование различных средств наглядности: таблиц, схем, условных обозначений и т. д.</a:t>
            </a:r>
          </a:p>
          <a:p>
            <a:pPr marL="0" indent="0">
              <a:buNone/>
            </a:pPr>
            <a:r>
              <a:rPr lang="ru-RU" dirty="0"/>
              <a:t>7. Проведение аналогии между тождествами и числовыми равенствами. Любое тождество можно рассматривать как обобщение соответствующих числовых равенств. Следует использовать этот факт для осуществления контроля за </a:t>
            </a:r>
            <a:r>
              <a:rPr lang="ru-RU" dirty="0" smtClean="0"/>
              <a:t>выполнением </a:t>
            </a:r>
            <a:r>
              <a:rPr lang="ru-RU" dirty="0"/>
              <a:t>тождественных преобразований. </a:t>
            </a:r>
            <a:endParaRPr lang="en-US" dirty="0" smtClean="0"/>
          </a:p>
          <a:p>
            <a:pPr marL="0" indent="0">
              <a:buNone/>
            </a:pPr>
            <a:r>
              <a:rPr lang="ru-RU" dirty="0"/>
              <a:t>8. Внимательное изучение выражения, его анализ, поиск различных путей преобразования, анализ выполненных преобразований.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86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1"/>
            <a:ext cx="8352928" cy="1674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8424936" cy="2832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836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24936" cy="67413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9. Осуществление контроля за выполнением преобразований как со стороны учителя, так и со стороны учащихся. Важно, чтобы учащиеся приучались сами контролировать свою деятельность. Поэтому при совершении учеником ошибки не стоит торопиться указывать на нее. Можно попросить ученика выполнить одно из следующих заданий:</a:t>
            </a:r>
          </a:p>
          <a:p>
            <a:pPr marL="0" indent="0">
              <a:buNone/>
            </a:pPr>
            <a:r>
              <a:rPr lang="ru-RU" dirty="0"/>
              <a:t>а) перечитать текст задачи (возможно, он не правильно его понял);</a:t>
            </a:r>
          </a:p>
          <a:p>
            <a:pPr marL="0" indent="0">
              <a:buNone/>
            </a:pPr>
            <a:r>
              <a:rPr lang="ru-RU" dirty="0"/>
              <a:t>б) сверить записанное в тетради с записью на доске или в учебнике (возможно, неправильно написал условие);</a:t>
            </a:r>
          </a:p>
          <a:p>
            <a:pPr marL="0" indent="0">
              <a:buNone/>
            </a:pPr>
            <a:r>
              <a:rPr lang="ru-RU" dirty="0"/>
              <a:t>в) сформулировать правило, свойство, назвать формулу и проверить, правильно ли их использовал;</a:t>
            </a:r>
          </a:p>
          <a:p>
            <a:pPr marL="0" indent="0">
              <a:buNone/>
            </a:pPr>
            <a:r>
              <a:rPr lang="ru-RU" dirty="0"/>
              <a:t>г) сделать подробную запись решения;</a:t>
            </a:r>
          </a:p>
          <a:p>
            <a:pPr marL="0" indent="0">
              <a:buNone/>
            </a:pPr>
            <a:r>
              <a:rPr lang="ru-RU" dirty="0"/>
              <a:t>д) проверить правильность выполнения преобразования, подставив вместо букв числа;</a:t>
            </a:r>
          </a:p>
          <a:p>
            <a:pPr marL="0" indent="0">
              <a:buNone/>
            </a:pPr>
            <a:r>
              <a:rPr lang="ru-RU" dirty="0"/>
              <a:t>е) провести преобразования в обратном порядке;</a:t>
            </a:r>
          </a:p>
          <a:p>
            <a:pPr marL="0" indent="0">
              <a:buNone/>
            </a:pPr>
            <a:r>
              <a:rPr lang="ru-RU" dirty="0"/>
              <a:t>ж) объяснить сущность допущенной ошибки, когда она найдена, или учитель убедил в том, что она есть, приведя </a:t>
            </a:r>
            <a:r>
              <a:rPr lang="ru-RU" dirty="0" err="1"/>
              <a:t>контрпример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762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24936" cy="67413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Целые выражения — это первый вид выражений, с которыми учащиеся знакомятся в основной школе. Теория, изучаемая в темах «Выражения», «Степень с натуральным показателем», «Многочлены», будет в дальнейшем использоваться при изучении всех видов выражений. Ввиду важности указанных тем, подготовка к их изучению начинается в 5–6 классах. Эта подготовка заключается в том, что дается представление о буквенных выражениях, вычисляются значения буквенных выражений при различных значениях букв, рассматриваются некоторые важные свойства и правила, формируются умения правильно читать и записывать буквенные выражения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ru-RU" dirty="0"/>
              <a:t>Аналогичную работу следует проводить и в 7–9 классах.</a:t>
            </a:r>
          </a:p>
          <a:p>
            <a:pPr marL="0" indent="0">
              <a:buNone/>
            </a:pPr>
            <a:r>
              <a:rPr lang="ru-RU" dirty="0"/>
              <a:t>При изучении целых выражений должное внимание следует уделить выделению выражений, принимающих при различных значениях переменных значения одного знака, и пониманию терминов «положительно», «неотрицательно», «отрицательно», «</a:t>
            </a:r>
            <a:r>
              <a:rPr lang="ru-RU" dirty="0" err="1"/>
              <a:t>неположительно</a:t>
            </a:r>
            <a:r>
              <a:rPr lang="ru-RU" dirty="0"/>
              <a:t>». Важно, чтобы учащиеся умели распознавать такие выражения среди других.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7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496944" cy="674136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Дробные алгебраические выражения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При введении понятия «алгебраическая дробь» особо оговаривается, что в том случае, когда знаменатель дроби обращается в ноль, дробь не имеет числового значения. Задания на указание значений переменной, при которых дробь имеет числовое значение, фактически являются заданиями на нахождение области допустимых значений дроби. В учебниках выделена группа задач, в которых требуется указать, при каком или каких значениях переменной алгебраическая дробь с одной переменной не имеет смысла.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31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352928" cy="655272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Основной в школе является следующая схема изучения чисел: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Остановимся </a:t>
            </a:r>
            <a:r>
              <a:rPr lang="ru-RU" dirty="0"/>
              <a:t>на тех вопросах, которым следует уделить больше внимания, и приведем примеры основных видов заданий.</a:t>
            </a:r>
          </a:p>
          <a:p>
            <a:pPr marL="0" indent="0">
              <a:buNone/>
            </a:pPr>
            <a:r>
              <a:rPr lang="ru-RU" b="1" dirty="0"/>
              <a:t>5–6 классы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1. Делить на нуль нельзя.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Необходимо пояснить учащимся, почему нельзя. Для любого натурального числа </a:t>
            </a:r>
            <a:r>
              <a:rPr lang="ru-RU" i="1" dirty="0"/>
              <a:t>а</a:t>
            </a:r>
            <a:r>
              <a:rPr lang="ru-RU" dirty="0"/>
              <a:t> не существует такого числа </a:t>
            </a:r>
            <a:r>
              <a:rPr lang="ru-RU" i="1" dirty="0"/>
              <a:t>с</a:t>
            </a:r>
            <a:r>
              <a:rPr lang="ru-RU" dirty="0"/>
              <a:t>, чтобы выполнялось равенство , так как . При делении 0 на 0 можно было бы считать, что , потому что , но в этом случае частным могло быть любое число </a:t>
            </a:r>
            <a:r>
              <a:rPr lang="ru-RU" i="1" dirty="0"/>
              <a:t>с</a:t>
            </a:r>
            <a:r>
              <a:rPr lang="ru-RU" dirty="0"/>
              <a:t>. Поэтому считают, что и 0 нельзя делить на 0.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136904" cy="116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780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0" y="116632"/>
                <a:ext cx="8676456" cy="674136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Иррациональные выражения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При изучении иррациональных выражений следует учитывать ряд тонкостей теоретического плана. Эти тонкости связаны с определением корня </a:t>
                </a:r>
                <a:r>
                  <a:rPr lang="en-US" i="1" dirty="0"/>
                  <a:t>n</a:t>
                </a:r>
                <a:r>
                  <a:rPr lang="ru-RU" dirty="0"/>
                  <a:t>-й степени из числа </a:t>
                </a:r>
                <a:r>
                  <a:rPr lang="ru-RU" i="1" dirty="0"/>
                  <a:t>а</a:t>
                </a:r>
                <a:r>
                  <a:rPr lang="ru-RU" dirty="0"/>
                  <a:t>: корнем </a:t>
                </a:r>
                <a:r>
                  <a:rPr lang="en-US" i="1" dirty="0"/>
                  <a:t>n</a:t>
                </a:r>
                <a:r>
                  <a:rPr lang="ru-RU" dirty="0"/>
                  <a:t>-й степени из числа </a:t>
                </a:r>
                <a:r>
                  <a:rPr lang="ru-RU" i="1" dirty="0"/>
                  <a:t>а</a:t>
                </a:r>
                <a:r>
                  <a:rPr lang="ru-RU" dirty="0"/>
                  <a:t> называется такое число </a:t>
                </a:r>
                <a:r>
                  <a:rPr lang="en-US" i="1" dirty="0"/>
                  <a:t>b</a:t>
                </a:r>
                <a:r>
                  <a:rPr lang="ru-RU" i="1" dirty="0"/>
                  <a:t>, </a:t>
                </a:r>
                <a:r>
                  <a:rPr lang="en-US" i="1" dirty="0"/>
                  <a:t>n</a:t>
                </a:r>
                <a:r>
                  <a:rPr lang="ru-RU" dirty="0"/>
                  <a:t>-я степень которого равна</a:t>
                </a:r>
                <a:r>
                  <a:rPr lang="ru-RU" i="1" dirty="0"/>
                  <a:t> а</a:t>
                </a:r>
                <a:r>
                  <a:rPr lang="ru-RU" dirty="0"/>
                  <a:t> (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𝑁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en-US" dirty="0" smtClean="0"/>
                  <a:t>n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ru-RU" dirty="0" smtClean="0"/>
                  <a:t>). </a:t>
                </a:r>
                <a:r>
                  <a:rPr lang="ru-RU" dirty="0"/>
                  <a:t>Рассматривая корни </a:t>
                </a:r>
                <a:r>
                  <a:rPr lang="en-US" i="1" dirty="0"/>
                  <a:t>n</a:t>
                </a:r>
                <a:r>
                  <a:rPr lang="ru-RU" dirty="0"/>
                  <a:t>-й степени в множестве действительных чисел, получим, что:</a:t>
                </a:r>
              </a:p>
              <a:p>
                <a:pPr marL="0" indent="0">
                  <a:buNone/>
                </a:pPr>
                <a:r>
                  <a:rPr lang="ru-RU" dirty="0"/>
                  <a:t>1) корень четной степени из положительного числа имеет два действительных значения, которые равны по модулю и противоположны по знаку;</a:t>
                </a:r>
              </a:p>
              <a:p>
                <a:pPr marL="0" indent="0">
                  <a:buNone/>
                </a:pPr>
                <a:r>
                  <a:rPr lang="ru-RU" dirty="0"/>
                  <a:t>2) корень четной степени из отрицательного числа в множестве действительных чисел не существует;</a:t>
                </a:r>
              </a:p>
              <a:p>
                <a:pPr marL="0" indent="0">
                  <a:buNone/>
                </a:pPr>
                <a:r>
                  <a:rPr lang="ru-RU" dirty="0"/>
                  <a:t>3) корень нечетной степени из положительного числа имеет только одно действительное значение, которое положительно;</a:t>
                </a:r>
              </a:p>
              <a:p>
                <a:pPr marL="0" indent="0">
                  <a:buNone/>
                </a:pPr>
                <a:r>
                  <a:rPr lang="ru-RU" dirty="0"/>
                  <a:t>4) корень нечетной степени из отрицательного числа имеет только одно действительное значение, которое отрицательно;</a:t>
                </a:r>
              </a:p>
              <a:p>
                <a:pPr marL="0" indent="0">
                  <a:buNone/>
                </a:pPr>
                <a:r>
                  <a:rPr lang="ru-RU" dirty="0"/>
                  <a:t>5) корень любой натуральной степени из нуля равен нулю.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0" y="116632"/>
                <a:ext cx="8676456" cy="6741368"/>
              </a:xfrm>
              <a:blipFill rotWithShape="1">
                <a:blip r:embed="rId2"/>
                <a:stretch>
                  <a:fillRect l="-843" t="-542" r="-11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25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352928" cy="6552728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/>
              <a:t>2. Порядок выполнения действий, применение законов действий к выполнению вычислений, основного свойства дроби, правила раскрытия скобок (то есть преобразование числовых выражений на основе соответствующих законов, свойств, правил).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3. Формирование грамотной речи.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4. Понятие модуля числа.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7 класс</a:t>
            </a:r>
            <a:endParaRPr lang="ru-RU" dirty="0"/>
          </a:p>
          <a:p>
            <a:pPr marL="0" indent="0" algn="just">
              <a:buNone/>
            </a:pPr>
            <a:r>
              <a:rPr lang="ru-RU" i="1" dirty="0"/>
              <a:t>1. Преобразование числовых выражений с использованием законов действий и основного свойства дроби (повторение).</a:t>
            </a:r>
            <a:endParaRPr lang="ru-RU" dirty="0"/>
          </a:p>
          <a:p>
            <a:pPr marL="0" indent="0" algn="just">
              <a:buNone/>
            </a:pPr>
            <a:r>
              <a:rPr lang="ru-RU" i="1" dirty="0"/>
              <a:t>2. Применение изученного материала при вычислениях.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25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0"/>
            <a:ext cx="8280920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8 класс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В 8 классе завершается построение множества действительных чисел. Необходимо сформировать представление об иррациональных числах, показать различные формы записи иррациональных чисел, ввести правила сравнения и действий над иррациональными  числами,  указать  на  наличие  взаимно  однозначного соответствия между точками числовой прямой и множеством действительных чисел.</a:t>
            </a:r>
          </a:p>
          <a:p>
            <a:pPr marL="0" indent="0">
              <a:buNone/>
            </a:pPr>
            <a:r>
              <a:rPr lang="ru-RU" i="1" dirty="0"/>
              <a:t>1. Различные формы записи иррациональных чисел.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2. Сравнение действительных чисел.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Операция сравнения действительных чисел часто является элементом решения задач. Затруднения у учащихся появляются при сравнении иррациональных чисел. Выделим основные приемы сравнения положительных чисел, не отмеченных на числовой прямой.</a:t>
            </a:r>
          </a:p>
          <a:p>
            <a:pPr marL="0" indent="0">
              <a:buNone/>
            </a:pPr>
            <a:r>
              <a:rPr lang="ru-RU" dirty="0"/>
              <a:t>Чтобы сравнить два положительных действительных числа, надо:</a:t>
            </a:r>
          </a:p>
          <a:p>
            <a:pPr marL="468000" indent="457200">
              <a:buNone/>
            </a:pPr>
            <a:r>
              <a:rPr lang="ru-RU" dirty="0"/>
              <a:t>1. Сравнить цифры, стоящие в соответствующих разрядах в десятичной записи данных чисел.</a:t>
            </a:r>
          </a:p>
          <a:p>
            <a:pPr marL="468000" indent="457200">
              <a:buNone/>
            </a:pPr>
            <a:r>
              <a:rPr lang="ru-RU" dirty="0"/>
              <a:t>2. Сравнить соответствующие десятичные приближения данных чисел.</a:t>
            </a:r>
          </a:p>
          <a:p>
            <a:pPr marL="468000" indent="457200">
              <a:buNone/>
            </a:pPr>
            <a:r>
              <a:rPr lang="ru-RU" dirty="0"/>
              <a:t>3. Записать числа в виде дробей с одинаковыми знаменателями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39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0"/>
            <a:ext cx="8280920" cy="6858000"/>
          </a:xfrm>
        </p:spPr>
        <p:txBody>
          <a:bodyPr>
            <a:normAutofit/>
          </a:bodyPr>
          <a:lstStyle/>
          <a:p>
            <a:pPr marL="468000" indent="457200">
              <a:lnSpc>
                <a:spcPct val="90000"/>
              </a:lnSpc>
              <a:buNone/>
            </a:pPr>
            <a:r>
              <a:rPr lang="ru-RU" dirty="0"/>
              <a:t>4. </a:t>
            </a:r>
            <a:r>
              <a:rPr lang="ru-RU" sz="2000" dirty="0"/>
              <a:t>Сравнить дополнения данных чисел до единицы.</a:t>
            </a:r>
          </a:p>
          <a:p>
            <a:pPr marL="468000" indent="457200">
              <a:lnSpc>
                <a:spcPct val="90000"/>
              </a:lnSpc>
              <a:buNone/>
            </a:pPr>
            <a:r>
              <a:rPr lang="ru-RU" sz="2000" dirty="0"/>
              <a:t>5. Определить знак разности данных чисел.</a:t>
            </a:r>
          </a:p>
          <a:p>
            <a:pPr marL="468000" indent="457200">
              <a:lnSpc>
                <a:spcPct val="90000"/>
              </a:lnSpc>
              <a:buNone/>
            </a:pPr>
            <a:r>
              <a:rPr lang="ru-RU" sz="2000" dirty="0"/>
              <a:t>6. Указать числовой промежуток, которому принадлежит одно число, и числовой промежуток, которому принадлежит второе число.</a:t>
            </a:r>
          </a:p>
          <a:p>
            <a:pPr marL="468000" indent="457200">
              <a:lnSpc>
                <a:spcPct val="90000"/>
              </a:lnSpc>
              <a:buNone/>
            </a:pPr>
            <a:r>
              <a:rPr lang="ru-RU" sz="2000" dirty="0"/>
              <a:t>7. Представить числа в виде дробей с одинаковыми числителями и сравнить знаменатели.</a:t>
            </a:r>
          </a:p>
          <a:p>
            <a:pPr marL="468000" indent="457200">
              <a:lnSpc>
                <a:spcPct val="90000"/>
              </a:lnSpc>
              <a:buNone/>
            </a:pPr>
            <a:r>
              <a:rPr lang="ru-RU" sz="2000" dirty="0"/>
              <a:t>8. Сравнить частное чисел с единицей.</a:t>
            </a:r>
          </a:p>
          <a:p>
            <a:pPr marL="468000" indent="457200">
              <a:lnSpc>
                <a:spcPct val="90000"/>
              </a:lnSpc>
              <a:buNone/>
            </a:pPr>
            <a:r>
              <a:rPr lang="ru-RU" sz="2000" dirty="0"/>
              <a:t>9. Последовательно выполнить одинаковые обратимые операции над числами и сравнить результаты.</a:t>
            </a:r>
          </a:p>
          <a:p>
            <a:pPr marL="468000" indent="457200">
              <a:lnSpc>
                <a:spcPct val="90000"/>
              </a:lnSpc>
              <a:buNone/>
            </a:pPr>
            <a:r>
              <a:rPr lang="ru-RU" sz="2000" dirty="0"/>
              <a:t>10. Комбинировать различные приемы в особо сложных случаях.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i="1" dirty="0"/>
              <a:t>Применение тождества</a:t>
            </a:r>
            <a:r>
              <a:rPr lang="ru-RU" dirty="0"/>
              <a:t> </a:t>
            </a:r>
            <a:r>
              <a:rPr lang="ru-RU" dirty="0" smtClean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i="1" dirty="0"/>
              <a:t>4. Выполнение действий над иррациональными числами.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5. Выделение преобразований, не являющихся тождественными.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75" y="3861048"/>
            <a:ext cx="808146" cy="51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18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280920" cy="65527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9 класс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При изучении темы «Прогрессии» появляется возможность показать, как от записи рационального числа в виде бесконечной десятичной периодической дроби перейти к записи в виде , где . Этот переход необходим при выполнении вычислений и осуществляется с помощью понятия «бесконечно убывающая геометрическая прогрессия» и формулы для вычислений </a:t>
            </a:r>
            <a:r>
              <a:rPr lang="ru-RU" dirty="0" smtClean="0"/>
              <a:t>суммы </a:t>
            </a:r>
            <a:r>
              <a:rPr lang="ru-RU" dirty="0"/>
              <a:t>ее членов. </a:t>
            </a:r>
            <a:endParaRPr lang="en-US" dirty="0" smtClean="0"/>
          </a:p>
          <a:p>
            <a:pPr marL="0" indent="0">
              <a:buNone/>
            </a:pPr>
            <a:r>
              <a:rPr lang="ru-RU" b="1" dirty="0"/>
              <a:t>10–11 классы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Появляется возможность познакомить учащихся с самыми разнообразными формами записи действительных чисел, и эту возможность предоставляет учителю материал функциональной линии. Учащиеся часто теряются, когда их просят отметить на числовой прямой точки с координатами </a:t>
            </a:r>
            <a:r>
              <a:rPr lang="en-US" dirty="0"/>
              <a:t>sin 1</a:t>
            </a:r>
            <a:r>
              <a:rPr lang="ru-RU" dirty="0"/>
              <a:t>, </a:t>
            </a:r>
            <a:r>
              <a:rPr lang="en-US" dirty="0"/>
              <a:t>cos(</a:t>
            </a:r>
            <a:r>
              <a:rPr lang="el-GR" dirty="0">
                <a:latin typeface="Arial"/>
                <a:cs typeface="Arial"/>
              </a:rPr>
              <a:t>π</a:t>
            </a:r>
            <a:r>
              <a:rPr lang="en-US" dirty="0">
                <a:latin typeface="Arial"/>
                <a:cs typeface="Arial"/>
              </a:rPr>
              <a:t>/3)</a:t>
            </a:r>
            <a:r>
              <a:rPr lang="ru-RU" dirty="0"/>
              <a:t>,  или указать, между какими натуральными числами заключены </a:t>
            </a:r>
            <a:r>
              <a:rPr lang="en-US" dirty="0"/>
              <a:t>ln3, lg15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98844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280920" cy="655272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10 классе </a:t>
            </a:r>
            <a:r>
              <a:rPr lang="ru-RU" dirty="0" smtClean="0"/>
              <a:t>полезно </a:t>
            </a:r>
            <a:r>
              <a:rPr lang="ru-RU" dirty="0"/>
              <a:t>сообщить, что действительные числа подразделяются также на алгебраические и трансцендентные.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Алгебраическими </a:t>
            </a:r>
            <a:r>
              <a:rPr lang="ru-RU" dirty="0"/>
              <a:t>называют числа, которые являются корнями  алгебраических  многочленов  с целыми коэффициентами.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Трансцендентными называют неалгебраические числа.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208912" cy="2232248"/>
          </a:xfrm>
        </p:spPr>
        <p:txBody>
          <a:bodyPr/>
          <a:lstStyle/>
          <a:p>
            <a:pPr algn="ctr"/>
            <a:r>
              <a:rPr lang="ru-RU" dirty="0"/>
              <a:t>Тождественные </a:t>
            </a:r>
            <a:r>
              <a:rPr lang="ru-RU" dirty="0" smtClean="0"/>
              <a:t>преобразования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выражений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103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52928" cy="655272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математике под выражением понимается любая конечная совокупность символов алфавита. Это и просто числа или буквы, и действия над числами, и формулы, и уравнения, и неравенства.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344816" cy="503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199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2068</Words>
  <Application>Microsoft Office PowerPoint</Application>
  <PresentationFormat>Экран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Схемы развития понятия «число» в школьном курсе математики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Тождественные преобразования  выражений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Тождественные преобразования  выражений</dc:title>
  <dc:creator>МПМ</dc:creator>
  <cp:lastModifiedBy>МПМ</cp:lastModifiedBy>
  <cp:revision>8</cp:revision>
  <dcterms:created xsi:type="dcterms:W3CDTF">2018-04-18T01:39:45Z</dcterms:created>
  <dcterms:modified xsi:type="dcterms:W3CDTF">2018-04-18T02:55:27Z</dcterms:modified>
</cp:coreProperties>
</file>