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51B71-9A55-4CB9-86D1-02AF4DD79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9BAC72F-9328-4428-84F9-A519C0048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4A6BFE-0AFD-4E22-875B-49B2F640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EAAA-82C5-4D3F-A718-63F11DF2B1D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6A1384-AF28-4DDA-B908-1B5A0A59D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C9794B-358D-4A60-8C88-150B73CDE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F50-181D-486C-AB32-040707F08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48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6CE710-9A10-46EC-82F0-FD7F2FC36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958D6B-3517-4C29-A0A3-0BAB499AB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441583-7FB6-4BF4-B325-485C84479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EAAA-82C5-4D3F-A718-63F11DF2B1D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58BB1A-8FE2-4991-A832-BA95EDAFA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D0454A-4557-4A9D-AAB3-168C7FD25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F50-181D-486C-AB32-040707F08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87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DB2057D-34E9-4EF1-8693-5F955C8BF5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6560EA6-4003-42F9-AE71-E43718A46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9CBEC1-713C-4AFC-BFBA-5430CB8B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EAAA-82C5-4D3F-A718-63F11DF2B1D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E26810-419F-45A4-A4BE-F20A6876D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DC4E9B-9243-4755-AE5A-887699F99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F50-181D-486C-AB32-040707F08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1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7EF8D9-9F64-4750-ADFD-3F333E9CA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824105-493D-4FA4-8C9C-BEEFE3D97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1EEF59-9D73-4164-8CBE-3FC405D92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EAAA-82C5-4D3F-A718-63F11DF2B1D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212E6D-D2A8-47AC-B345-712289979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49C225-2631-4732-95D6-F163230BE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F50-181D-486C-AB32-040707F08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96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89707D-1989-4F9E-839D-E53849B6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55CD1E-6A88-4EEF-8B03-41A7B3BD4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021A78-ADD9-4EA3-A24E-29FB3E778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EAAA-82C5-4D3F-A718-63F11DF2B1D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3CF24D-23CE-432E-BAEC-C04A648CF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8A20C5-6B0F-4ECE-AF32-55C9A5AD2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F50-181D-486C-AB32-040707F08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11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BBA730-BE14-4310-9B5D-4674D5117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5BB6FA-07D9-4928-9934-5EA7245AC5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E74F3E-5C0C-4371-B9E2-4F1A478D4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2B7221-4D68-42D4-8EA9-199EC58B7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EAAA-82C5-4D3F-A718-63F11DF2B1D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03E7D5-1AEE-4FD0-904E-848662D74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477C85-2D52-4BAD-BC59-86DD53E8B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F50-181D-486C-AB32-040707F08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4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C49502-3B2A-42BA-8B00-910D3B0AB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FCA58A-91F2-4457-B17A-74361FE56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10E5C2-A1BA-4DB7-ACC2-6BB1232F4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BAAFDFF-4CD4-48A8-9558-82EBD8B1B4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ECAB4AE-25B7-4FDD-A4F4-25D2F5D70A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47D65C-AEE6-4A89-826B-BA4432757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EAAA-82C5-4D3F-A718-63F11DF2B1D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11B93D9-4FB5-47CE-9CEE-9789325AC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C05AFC2-456F-4822-BD11-92E68FDED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F50-181D-486C-AB32-040707F08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0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F15B1B-AB1D-4459-806E-2972CC797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997F084-A717-44C5-89D9-B90AAF895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EAAA-82C5-4D3F-A718-63F11DF2B1D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62CA093-A1B4-4DF5-87A1-C4AA606C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683CF6-AE5E-480A-972B-E57E67BB6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F50-181D-486C-AB32-040707F08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84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0AC4C9A-E9CD-4523-B5E2-735DF8A3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EAAA-82C5-4D3F-A718-63F11DF2B1D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F40057C-D80A-4BF0-B687-700001DB7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11B4617-722E-4505-BD90-F84DF47A2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F50-181D-486C-AB32-040707F08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58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7B5A7B-5B5F-4E99-A462-66A28E710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5722A7-7AB7-4DA8-9FB6-6E426EC88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3ADA38-AFEA-4C0E-83E8-BE88D51F8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40911F-31A0-4D47-91AE-1E5FE12BE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EAAA-82C5-4D3F-A718-63F11DF2B1D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EB307D-9898-4396-8651-6D25EF3CB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903B11-B588-45BD-9451-35BC9873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F50-181D-486C-AB32-040707F08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107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C1B372-0EAB-4570-8560-B0C648EE2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7E41725-8CA7-43A3-847F-6C8B408CBD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8D8C5AD-AB4A-4C19-8E8D-E07D1DA4F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04B9B2-8AD2-4BA0-B55E-E0EE13A49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EAAA-82C5-4D3F-A718-63F11DF2B1D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BD509B-24F9-4DCD-92D5-6B2327146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76EC9F-7A74-422B-A658-5ED630A3C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F50-181D-486C-AB32-040707F08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08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15E32-0488-4E0B-AA53-864224FB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F8DB25-66FC-47F5-B3B9-37566B5F0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20992B-3AB7-41CD-B256-708F7E6F5A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9EAAA-82C5-4D3F-A718-63F11DF2B1D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9ACD5D-E931-4F10-AF75-A17572F6C6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53052B-EAC6-4883-80AE-F053EE0F7D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0EF50-181D-486C-AB32-040707F08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30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AF2A74-F7C3-43F9-BFBD-F709D0C7C6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Понятие о проектировании в туризме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BCDBE9-75E0-431A-93F3-26E7AC3BEE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1</a:t>
            </a:r>
          </a:p>
        </p:txBody>
      </p:sp>
    </p:spTree>
    <p:extLst>
      <p:ext uri="{BB962C8B-B14F-4D97-AF65-F5344CB8AC3E}">
        <p14:creationId xmlns:p14="http://schemas.microsoft.com/office/powerpoint/2010/main" val="672797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9DB74-AFF7-4FD1-965B-DBE5C70A1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E45A78-E37D-4C83-B98B-CCC0F191A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ГОСТ</a:t>
            </a:r>
          </a:p>
          <a:p>
            <a:r>
              <a:rPr lang="ru-RU" dirty="0"/>
              <a:t>Понятие о проектировании</a:t>
            </a:r>
          </a:p>
          <a:p>
            <a:r>
              <a:rPr lang="ru-RU" dirty="0"/>
              <a:t>Этапы проектирования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4126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F0F46-8A02-436F-BF8F-ED8DD1FA6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ГОСТ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F8DAB2-EC34-4F3B-BAA3-ED7B75390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961" y="1501160"/>
            <a:ext cx="10515600" cy="4351338"/>
          </a:xfrm>
        </p:spPr>
        <p:txBody>
          <a:bodyPr>
            <a:noAutofit/>
          </a:bodyPr>
          <a:lstStyle/>
          <a:p>
            <a:pPr algn="l"/>
            <a:r>
              <a:rPr lang="ru-RU" sz="2400" b="0" i="0" u="none" strike="noStrike" baseline="0" dirty="0">
                <a:latin typeface="ArialMT"/>
              </a:rPr>
              <a:t>ГОСТ Р 50681-2010 Группа Т50 НАЦИОНАЛЬНЫЙ СТАНДАРТ РОССИЙСКОЙ ФЕДЕРАЦИИ</a:t>
            </a:r>
          </a:p>
          <a:p>
            <a:pPr algn="l"/>
            <a:r>
              <a:rPr lang="ru-RU" sz="2400" b="0" i="0" u="none" strike="noStrike" baseline="0" dirty="0">
                <a:latin typeface="ArialMT"/>
              </a:rPr>
              <a:t>Туристские услуги ПРОЕКТИРОВАНИЕ ТУРИСТСКИХ УСЛУГ</a:t>
            </a:r>
          </a:p>
          <a:p>
            <a:pPr algn="l"/>
            <a:r>
              <a:rPr lang="en-US" sz="2400" b="0" i="0" u="none" strike="noStrike" baseline="0" dirty="0">
                <a:latin typeface="ArialMT"/>
              </a:rPr>
              <a:t>Tourist services. Projection of tourist services</a:t>
            </a:r>
          </a:p>
          <a:p>
            <a:pPr algn="l"/>
            <a:r>
              <a:rPr lang="ru-RU" sz="2400" b="0" i="0" u="none" strike="noStrike" baseline="0" dirty="0">
                <a:latin typeface="ArialMT"/>
              </a:rPr>
              <a:t>ОКС 03.080.30 Дата введения 2011-07-01</a:t>
            </a:r>
          </a:p>
          <a:p>
            <a:pPr algn="just"/>
            <a:r>
              <a:rPr lang="ru-RU" sz="2400" b="0" i="0" u="none" strike="noStrike" baseline="0" dirty="0">
                <a:latin typeface="ArialMT"/>
              </a:rPr>
              <a:t>Настоящий стандарт устанавливает порядок и правила проектирования туристских услуг, в том числе входящих в туристский продукт. Настоящий стандарт применяется юридическими лицами, независимо от их организационно-правовой формы и формы собственности, индивидуальными предпринимателями, оказывающими туристские услуги и/или услуги по разработке технических документов в сфере туризма.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3986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5B341-3A7A-4AB4-A735-EFC2182F3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Понятие о проектировании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7C46EE-A5F8-4F7F-AA9D-696005C24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 такое проект? </a:t>
            </a:r>
          </a:p>
          <a:p>
            <a:r>
              <a:rPr lang="ru-RU" b="0" i="0" dirty="0">
                <a:effectLst/>
                <a:latin typeface="Verdana" panose="020B0604030504040204" pitchFamily="34" charset="0"/>
              </a:rPr>
              <a:t>с латинского языка (</a:t>
            </a:r>
            <a:r>
              <a:rPr lang="ru-RU" b="0" i="0" dirty="0" err="1">
                <a:effectLst/>
                <a:latin typeface="Verdana" panose="020B0604030504040204" pitchFamily="34" charset="0"/>
              </a:rPr>
              <a:t>projectus</a:t>
            </a:r>
            <a:r>
              <a:rPr lang="ru-RU" b="0" i="0" dirty="0">
                <a:effectLst/>
                <a:latin typeface="Verdana" panose="020B0604030504040204" pitchFamily="34" charset="0"/>
              </a:rPr>
              <a:t>). В дословном переводе «проект» – это «</a:t>
            </a:r>
            <a:r>
              <a:rPr lang="ru-RU" b="1" i="0" dirty="0">
                <a:effectLst/>
                <a:latin typeface="Verdana" panose="020B0604030504040204" pitchFamily="34" charset="0"/>
              </a:rPr>
              <a:t>выступающий вперед</a:t>
            </a:r>
            <a:r>
              <a:rPr lang="ru-RU" b="0" i="0" dirty="0">
                <a:effectLst/>
                <a:latin typeface="Verdana" panose="020B0604030504040204" pitchFamily="34" charset="0"/>
              </a:rPr>
              <a:t>», т.е. то, что предваряет основное действие.</a:t>
            </a:r>
          </a:p>
          <a:p>
            <a:r>
              <a:rPr lang="ru-RU" b="0" i="1" dirty="0">
                <a:effectLst/>
                <a:latin typeface="Verdana" panose="020B0604030504040204" pitchFamily="34" charset="0"/>
              </a:rPr>
              <a:t>проект – </a:t>
            </a:r>
            <a:r>
              <a:rPr lang="ru-RU" b="1" i="1" dirty="0">
                <a:effectLst/>
                <a:latin typeface="Verdana" panose="020B0604030504040204" pitchFamily="34" charset="0"/>
              </a:rPr>
              <a:t>это комплекс процессов</a:t>
            </a:r>
            <a:r>
              <a:rPr lang="ru-RU" b="0" i="1" dirty="0">
                <a:effectLst/>
                <a:latin typeface="Verdana" panose="020B0604030504040204" pitchFamily="34" charset="0"/>
              </a:rPr>
              <a:t> (создание планов, проведение мероприятий и т.д.), направленный на создание нового продукта (материального объекта, услуги и т.д.).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46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AFD54A-04D7-492A-AC1C-98E6F351D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Проектирование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774095-7FD7-4153-A335-F553EF8DC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процесс составления описания, необходимого для создания в заданных условиях еще не существующего объекта по первичному описанию путем детализации, дополнения, расчетов и оптимизации.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753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257585-EEC4-49E4-A929-E7543FD63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Arial-BoldMT"/>
              </a:rPr>
              <a:t>Проектирование туристских услуг (туристского продукта):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11EA16-456A-44A0-9F2D-27F7FD557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0" i="0" u="none" strike="noStrike" baseline="0" dirty="0">
                <a:latin typeface="ArialMT"/>
              </a:rPr>
              <a:t>Подготовка и разработка технических и технологических документов на </a:t>
            </a:r>
            <a:r>
              <a:rPr lang="ru-RU" sz="3600" i="1" u="none" strike="noStrike" baseline="0" dirty="0">
                <a:latin typeface="ArialMT"/>
              </a:rPr>
              <a:t>туристские услуги/туристский продукт</a:t>
            </a:r>
            <a:r>
              <a:rPr lang="ru-RU" sz="3600" b="0" i="0" u="none" strike="noStrike" baseline="0" dirty="0">
                <a:latin typeface="ArialMT"/>
              </a:rPr>
              <a:t> в соответствии с программой обслуживания туристов и условиями путешествия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31447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D103E5-31BD-456A-AE87-FB107DEC0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MT"/>
              </a:rPr>
              <a:t>Результатом проектирования туристских услуг являются следующие</a:t>
            </a:r>
            <a:br>
              <a:rPr lang="ru-RU" dirty="0">
                <a:latin typeface="ArialMT"/>
              </a:rPr>
            </a:br>
            <a:r>
              <a:rPr lang="ru-RU" dirty="0">
                <a:latin typeface="ArialMT"/>
              </a:rPr>
              <a:t>документы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2BED77-758F-4F12-B356-B8075CE19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b="0" i="0" u="none" strike="noStrike" baseline="0" dirty="0">
                <a:latin typeface="ArialMT"/>
              </a:rPr>
              <a:t>- карта (схема) туристского маршрута с указанием пунктов остановок,</a:t>
            </a:r>
          </a:p>
          <a:p>
            <a:pPr algn="l"/>
            <a:r>
              <a:rPr lang="ru-RU" sz="2000" b="0" i="0" u="none" strike="noStrike" baseline="0" dirty="0">
                <a:latin typeface="ArialMT"/>
              </a:rPr>
              <a:t>ночевок, средств размещения, предприятий питания; перечня экскурсий,</a:t>
            </a:r>
          </a:p>
          <a:p>
            <a:pPr algn="l"/>
            <a:r>
              <a:rPr lang="ru-RU" sz="2000" b="0" i="0" u="none" strike="noStrike" baseline="0" dirty="0">
                <a:latin typeface="ArialMT"/>
              </a:rPr>
              <a:t>продолжительности путешествия и др.;</a:t>
            </a:r>
          </a:p>
          <a:p>
            <a:pPr algn="l"/>
            <a:r>
              <a:rPr lang="ru-RU" sz="2000" b="0" i="0" u="none" strike="noStrike" baseline="0" dirty="0">
                <a:latin typeface="ArialMT"/>
              </a:rPr>
              <a:t>- технологическая карта туристского путешествия </a:t>
            </a:r>
          </a:p>
          <a:p>
            <a:pPr algn="l"/>
            <a:r>
              <a:rPr lang="ru-RU" sz="2000" b="0" i="0" u="none" strike="noStrike" baseline="0" dirty="0">
                <a:latin typeface="ArialMT"/>
              </a:rPr>
              <a:t>- информационный листок к туристской путевке </a:t>
            </a:r>
          </a:p>
          <a:p>
            <a:pPr algn="l"/>
            <a:r>
              <a:rPr lang="ru-RU" sz="2000" b="0" i="0" u="none" strike="noStrike" baseline="0" dirty="0">
                <a:latin typeface="ArialMT"/>
              </a:rPr>
              <a:t>- листок с дополнительной информацией;</a:t>
            </a:r>
          </a:p>
          <a:p>
            <a:pPr algn="l"/>
            <a:r>
              <a:rPr lang="ru-RU" sz="2000" b="0" i="0" u="none" strike="noStrike" baseline="0" dirty="0">
                <a:latin typeface="ArialMT"/>
              </a:rPr>
              <a:t>- перечень основных работников (количественный состав на каждом</a:t>
            </a:r>
          </a:p>
          <a:p>
            <a:pPr algn="l"/>
            <a:r>
              <a:rPr lang="ru-RU" sz="2000" b="0" i="0" u="none" strike="noStrike" baseline="0" dirty="0">
                <a:latin typeface="ArialMT"/>
              </a:rPr>
              <a:t>этапе), обеспечивающих оказание туристских услуг на маршруте, включая</a:t>
            </a:r>
          </a:p>
          <a:p>
            <a:pPr algn="l"/>
            <a:r>
              <a:rPr lang="ru-RU" sz="2000" b="0" i="0" u="none" strike="noStrike" baseline="0" dirty="0">
                <a:latin typeface="ArialMT"/>
              </a:rPr>
              <a:t>требования к образованию, квалификации и профессиональной подготовке;</a:t>
            </a:r>
          </a:p>
          <a:p>
            <a:pPr algn="l"/>
            <a:r>
              <a:rPr lang="ru-RU" sz="2000" b="0" i="0" u="none" strike="noStrike" baseline="0" dirty="0">
                <a:latin typeface="ArialMT"/>
              </a:rPr>
              <a:t>- стандарты работы персонала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23093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9CAA28-0713-4601-9C69-03D4F9B16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Условия проектирования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7692D1-2247-4EE2-BF5C-3D5ED4679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839"/>
            <a:ext cx="10515600" cy="4702124"/>
          </a:xfrm>
        </p:spPr>
        <p:txBody>
          <a:bodyPr>
            <a:normAutofit/>
          </a:bodyPr>
          <a:lstStyle/>
          <a:p>
            <a:pPr algn="l"/>
            <a:r>
              <a:rPr lang="ru-RU" sz="2000" b="0" i="0" u="none" strike="noStrike" baseline="0" dirty="0">
                <a:latin typeface="ArialMT"/>
              </a:rPr>
              <a:t>- запросов (требований) туристов/заказчиков туристского продукта (услуги);</a:t>
            </a:r>
          </a:p>
          <a:p>
            <a:pPr algn="l"/>
            <a:r>
              <a:rPr lang="ru-RU" sz="2000" b="0" i="0" u="none" strike="noStrike" baseline="0" dirty="0">
                <a:latin typeface="ArialMT"/>
              </a:rPr>
              <a:t>- состояния и структуры объектов туристской индустрии;</a:t>
            </a:r>
          </a:p>
          <a:p>
            <a:pPr algn="l"/>
            <a:r>
              <a:rPr lang="ru-RU" sz="2000" b="0" i="0" u="none" strike="noStrike" baseline="0" dirty="0">
                <a:latin typeface="ArialMT"/>
              </a:rPr>
              <a:t>- межрегионального кластерного подхода;</a:t>
            </a:r>
          </a:p>
          <a:p>
            <a:pPr algn="l"/>
            <a:r>
              <a:rPr lang="ru-RU" sz="2000" b="0" i="0" u="none" strike="noStrike" baseline="0" dirty="0">
                <a:latin typeface="ArialMT"/>
              </a:rPr>
              <a:t>- результатов маркетинговых исследований;</a:t>
            </a:r>
          </a:p>
          <a:p>
            <a:pPr algn="l"/>
            <a:r>
              <a:rPr lang="ru-RU" sz="2000" b="0" i="0" u="none" strike="noStrike" baseline="0" dirty="0">
                <a:latin typeface="ArialMT"/>
              </a:rPr>
              <a:t>- обеспечения безопасности туристских услуг;</a:t>
            </a:r>
          </a:p>
          <a:p>
            <a:pPr algn="l"/>
            <a:r>
              <a:rPr lang="ru-RU" sz="2000" b="0" i="0" u="none" strike="noStrike" baseline="0" dirty="0">
                <a:latin typeface="ArialMT"/>
              </a:rPr>
              <a:t>- защиты прав потребителей туристских услуг;</a:t>
            </a:r>
          </a:p>
          <a:p>
            <a:pPr algn="l"/>
            <a:r>
              <a:rPr lang="ru-RU" sz="2000" b="0" i="0" u="none" strike="noStrike" baseline="0" dirty="0">
                <a:latin typeface="ArialMT"/>
              </a:rPr>
              <a:t>- предоставления потребителям туристских услуг возможности</a:t>
            </a:r>
          </a:p>
          <a:p>
            <a:pPr algn="l"/>
            <a:r>
              <a:rPr lang="ru-RU" sz="2000" b="0" i="0" u="none" strike="noStrike" baseline="0" dirty="0">
                <a:latin typeface="ArialMT"/>
              </a:rPr>
              <a:t>компетентного выбора;</a:t>
            </a:r>
          </a:p>
          <a:p>
            <a:pPr algn="l"/>
            <a:r>
              <a:rPr lang="ru-RU" sz="2000" b="0" i="0" u="none" strike="noStrike" baseline="0" dirty="0">
                <a:latin typeface="ArialMT"/>
              </a:rPr>
              <a:t>- соблюдения экологических и санитарно-эпидемиологических требований;</a:t>
            </a:r>
          </a:p>
          <a:p>
            <a:pPr algn="l"/>
            <a:r>
              <a:rPr lang="ru-RU" sz="2000" b="0" i="0" u="none" strike="noStrike" baseline="0" dirty="0">
                <a:latin typeface="ArialMT"/>
              </a:rPr>
              <a:t>- наличия договоров на оказание туристских услуг с соисполнителями.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64074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0CD528-9C38-47D6-8DEB-37B9B858F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проектирования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508907-C15F-49CC-B91A-6FB3D10B4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ru-RU" sz="1800" b="0" i="0" u="none" strike="noStrike" baseline="0" dirty="0">
                <a:latin typeface="ArialMT"/>
              </a:rPr>
              <a:t>- составление моделей туристских услуг (набор требований);</a:t>
            </a:r>
          </a:p>
          <a:p>
            <a:pPr algn="l"/>
            <a:r>
              <a:rPr lang="ru-RU" sz="1800" b="0" i="0" u="none" strike="noStrike" baseline="0" dirty="0">
                <a:latin typeface="ArialMT"/>
              </a:rPr>
              <a:t>- разработка технических требований и нормируемых характеристик услуг;</a:t>
            </a:r>
          </a:p>
          <a:p>
            <a:pPr algn="l"/>
            <a:r>
              <a:rPr lang="ru-RU" sz="1800" b="0" i="0" u="none" strike="noStrike" baseline="0" dirty="0">
                <a:latin typeface="ArialMT"/>
              </a:rPr>
              <a:t>- установление технологических требований и определение технологии</a:t>
            </a:r>
          </a:p>
          <a:p>
            <a:pPr algn="l"/>
            <a:r>
              <a:rPr lang="ru-RU" sz="1800" b="0" i="0" u="none" strike="noStrike" baseline="0" dirty="0">
                <a:latin typeface="ArialMT"/>
              </a:rPr>
              <a:t>процесса оказания туристских услуг;</a:t>
            </a:r>
          </a:p>
          <a:p>
            <a:pPr algn="l"/>
            <a:r>
              <a:rPr lang="ru-RU" sz="1800" b="0" i="0" u="none" strike="noStrike" baseline="0" dirty="0">
                <a:latin typeface="ArialMT"/>
              </a:rPr>
              <a:t>- определение методов контроля качества проектируемых туристских</a:t>
            </a:r>
          </a:p>
          <a:p>
            <a:pPr algn="l"/>
            <a:r>
              <a:rPr lang="ru-RU" sz="1800" b="0" i="0" u="none" strike="noStrike" baseline="0" dirty="0">
                <a:latin typeface="ArialMT"/>
              </a:rPr>
              <a:t>услуг;</a:t>
            </a:r>
          </a:p>
          <a:p>
            <a:pPr algn="l"/>
            <a:r>
              <a:rPr lang="ru-RU" sz="1800" b="0" i="0" u="none" strike="noStrike" baseline="0" dirty="0">
                <a:latin typeface="ArialMT"/>
              </a:rPr>
              <a:t>- утверждение документов на проектируемые туристские услуги.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1543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421</Words>
  <Application>Microsoft Office PowerPoint</Application>
  <PresentationFormat>Широкоэкранный</PresentationFormat>
  <Paragraphs>50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Arial-BoldMT</vt:lpstr>
      <vt:lpstr>ArialMT</vt:lpstr>
      <vt:lpstr>Calibri</vt:lpstr>
      <vt:lpstr>Calibri Light</vt:lpstr>
      <vt:lpstr>times new roman</vt:lpstr>
      <vt:lpstr>Verdana</vt:lpstr>
      <vt:lpstr>Тема Office</vt:lpstr>
      <vt:lpstr>Понятие о проектировании в туризме</vt:lpstr>
      <vt:lpstr>Содержание </vt:lpstr>
      <vt:lpstr>ГОСТ</vt:lpstr>
      <vt:lpstr>Понятие о проектировании</vt:lpstr>
      <vt:lpstr>Проектирование </vt:lpstr>
      <vt:lpstr>Проектирование туристских услуг (туристского продукта):</vt:lpstr>
      <vt:lpstr>Результатом проектирования туристских услуг являются следующие документы</vt:lpstr>
      <vt:lpstr>Условия проектирования</vt:lpstr>
      <vt:lpstr>Этапы проектирования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о проектировании в туризме</dc:title>
  <dc:creator>Svetlana Ivanova</dc:creator>
  <cp:lastModifiedBy>Svetlana Ivanova</cp:lastModifiedBy>
  <cp:revision>6</cp:revision>
  <dcterms:created xsi:type="dcterms:W3CDTF">2021-03-12T06:02:58Z</dcterms:created>
  <dcterms:modified xsi:type="dcterms:W3CDTF">2021-03-12T08:23:53Z</dcterms:modified>
</cp:coreProperties>
</file>