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92B9-6471-4AD1-B862-E2974C377108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2C63-C302-43FD-82C6-BE15B04DA2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Органы государственного надзора и контроля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Преподаватель: Васильева А.И.</a:t>
            </a:r>
            <a:endParaRPr lang="ru-RU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7. </a:t>
            </a:r>
            <a:r>
              <a:rPr lang="ru-RU" sz="2800" dirty="0" err="1" smtClean="0"/>
              <a:t>Госудасрвтенный</a:t>
            </a:r>
            <a:r>
              <a:rPr lang="ru-RU" sz="2800" dirty="0" smtClean="0"/>
              <a:t> надзор за ядерной и радиационной безопасностью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600" dirty="0" smtClean="0"/>
              <a:t>При </a:t>
            </a:r>
            <a:r>
              <a:rPr lang="ru-RU" sz="3600" dirty="0"/>
              <a:t>осуществлении данного вида деятельности </a:t>
            </a:r>
            <a:r>
              <a:rPr lang="ru-RU" sz="3600" dirty="0" smtClean="0"/>
              <a:t>лица</a:t>
            </a:r>
            <a:r>
              <a:rPr lang="ru-RU" sz="3600" dirty="0"/>
              <a:t>, осуществляющие надзор в сфере безопасности при </a:t>
            </a:r>
            <a:r>
              <a:rPr lang="ru-RU" sz="3600" dirty="0" smtClean="0"/>
              <a:t>использовании </a:t>
            </a:r>
            <a:r>
              <a:rPr lang="ru-RU" sz="3600" dirty="0"/>
              <a:t>атомной энергии, обязаны доводить до сведения работников и работодателей информацию о нарушении норм ядерной и радиационной безопасности в проверяемых </a:t>
            </a:r>
            <a:r>
              <a:rPr lang="ru-RU" sz="3600" dirty="0" smtClean="0"/>
              <a:t>организациях</a:t>
            </a:r>
            <a:r>
              <a:rPr lang="ru-RU" sz="3600" dirty="0"/>
              <a:t>. </a:t>
            </a:r>
            <a:r>
              <a:rPr lang="ru-RU" sz="3600" dirty="0" smtClean="0"/>
              <a:t>	Осуществление </a:t>
            </a:r>
            <a:r>
              <a:rPr lang="ru-RU" sz="3600" dirty="0"/>
              <a:t>данного надзора влечет </a:t>
            </a:r>
            <a:r>
              <a:rPr lang="ru-RU" sz="3600" dirty="0" smtClean="0"/>
              <a:t>возникновение </a:t>
            </a:r>
            <a:r>
              <a:rPr lang="ru-RU" sz="3600" dirty="0"/>
              <a:t>отношений по государственному надзору и контролю за соблюдением норм трудового права. В этих отношениях должностные лица вправе выдавать </a:t>
            </a:r>
            <a:r>
              <a:rPr lang="ru-RU" sz="3600" b="1" dirty="0"/>
              <a:t>обязательные</a:t>
            </a:r>
            <a:r>
              <a:rPr lang="ru-RU" sz="3600" dirty="0"/>
              <a:t> для </a:t>
            </a:r>
            <a:r>
              <a:rPr lang="ru-RU" sz="3600" dirty="0" smtClean="0"/>
              <a:t>исполнения </a:t>
            </a:r>
            <a:r>
              <a:rPr lang="ru-RU" sz="3600" b="1" dirty="0"/>
              <a:t>предписания</a:t>
            </a:r>
            <a:r>
              <a:rPr lang="ru-RU" sz="3600" dirty="0"/>
              <a:t>, что влечет возникновение у </a:t>
            </a:r>
            <a:r>
              <a:rPr lang="ru-RU" sz="3600" dirty="0" smtClean="0"/>
              <a:t>работодателя </a:t>
            </a:r>
            <a:r>
              <a:rPr lang="ru-RU" sz="3600" dirty="0"/>
              <a:t>обязанности по их исполнению. </a:t>
            </a:r>
            <a:r>
              <a:rPr lang="ru-RU" sz="3600" dirty="0" smtClean="0"/>
              <a:t>	Работодатель </a:t>
            </a:r>
            <a:r>
              <a:rPr lang="ru-RU" sz="3600" dirty="0"/>
              <a:t>в своей </a:t>
            </a:r>
            <a:r>
              <a:rPr lang="ru-RU" sz="3600" dirty="0" smtClean="0"/>
              <a:t>деятельности </a:t>
            </a:r>
            <a:r>
              <a:rPr lang="ru-RU" sz="3600" dirty="0"/>
              <a:t>независим от органа, осуществляющего данный государственный контроль, его зависимость ограничивается обязанностями, возникающими перед государственным </a:t>
            </a:r>
            <a:r>
              <a:rPr lang="ru-RU" sz="3600" dirty="0" smtClean="0"/>
              <a:t>органом </a:t>
            </a:r>
            <a:r>
              <a:rPr lang="ru-RU" sz="3600" dirty="0"/>
              <a:t>в отношениях по государственному надзору и контролю за соблюдением трудовых прав. </a:t>
            </a:r>
            <a:endParaRPr lang="ru-RU" sz="3600" dirty="0" smtClean="0"/>
          </a:p>
          <a:p>
            <a:pPr algn="just">
              <a:buNone/>
            </a:pPr>
            <a:r>
              <a:rPr lang="ru-RU" sz="3600" dirty="0"/>
              <a:t>	</a:t>
            </a:r>
            <a:r>
              <a:rPr lang="ru-RU" sz="3600" dirty="0" smtClean="0"/>
              <a:t>	В </a:t>
            </a:r>
            <a:r>
              <a:rPr lang="ru-RU" sz="3600" dirty="0"/>
              <a:t>связи с изложенным </a:t>
            </a:r>
            <a:r>
              <a:rPr lang="ru-RU" sz="3600" dirty="0" smtClean="0"/>
              <a:t>данный </a:t>
            </a:r>
            <a:r>
              <a:rPr lang="ru-RU" sz="3600" dirty="0"/>
              <a:t>вид деятельности, получающий соответствующее </a:t>
            </a:r>
            <a:r>
              <a:rPr lang="ru-RU" sz="3600" dirty="0" smtClean="0"/>
              <a:t>правовое </a:t>
            </a:r>
            <a:r>
              <a:rPr lang="ru-RU" sz="3600" dirty="0"/>
              <a:t>оформление в виде правоприменительного акта, следует признавать одной из форм государственного надзора и </a:t>
            </a:r>
            <a:r>
              <a:rPr lang="ru-RU" sz="3600" dirty="0" smtClean="0"/>
              <a:t>контроля </a:t>
            </a:r>
            <a:r>
              <a:rPr lang="ru-RU" sz="3600" dirty="0"/>
              <a:t>за соблюдением трудовых прав.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35798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u="sng" dirty="0" smtClean="0"/>
              <a:t>Государственный </a:t>
            </a:r>
            <a:r>
              <a:rPr lang="ru-RU" u="sng" dirty="0"/>
              <a:t>надзор и </a:t>
            </a:r>
            <a:r>
              <a:rPr lang="ru-RU" u="sng" dirty="0" smtClean="0"/>
              <a:t>контроль</a:t>
            </a:r>
            <a:r>
              <a:rPr lang="ru-RU" b="1" u="sng" dirty="0"/>
              <a:t> </a:t>
            </a:r>
            <a:r>
              <a:rPr lang="ru-RU" b="1" u="sng" dirty="0" smtClean="0"/>
              <a:t>– </a:t>
            </a:r>
            <a:r>
              <a:rPr lang="ru-RU" dirty="0" smtClean="0"/>
              <a:t>это форма </a:t>
            </a:r>
            <a:r>
              <a:rPr lang="ru-RU" dirty="0"/>
              <a:t>защиты </a:t>
            </a:r>
            <a:r>
              <a:rPr lang="ru-RU" dirty="0" smtClean="0"/>
              <a:t>трудовых прав, предполагает </a:t>
            </a:r>
            <a:r>
              <a:rPr lang="ru-RU" dirty="0"/>
              <a:t>осуществление деятельности, в </a:t>
            </a:r>
            <a:r>
              <a:rPr lang="ru-RU" dirty="0" smtClean="0"/>
              <a:t>результате </a:t>
            </a:r>
            <a:r>
              <a:rPr lang="ru-RU" dirty="0"/>
              <a:t>которой будет издан обязательный для работодателя правоприменительный акт об устранении допущенных им </a:t>
            </a:r>
            <a:r>
              <a:rPr lang="ru-RU" dirty="0" smtClean="0"/>
              <a:t>нарушений </a:t>
            </a:r>
            <a:r>
              <a:rPr lang="ru-RU" dirty="0"/>
              <a:t>трудовых прав работников.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Деятельность </a:t>
            </a:r>
            <a:r>
              <a:rPr lang="ru-RU" dirty="0"/>
              <a:t>по надзору и контролю осуществляется различными органами, которые </a:t>
            </a:r>
            <a:r>
              <a:rPr lang="ru-RU" dirty="0" smtClean="0"/>
              <a:t>могут </a:t>
            </a:r>
            <a:r>
              <a:rPr lang="ru-RU" dirty="0"/>
              <a:t>применять как отдельные нормы трудового </a:t>
            </a:r>
            <a:r>
              <a:rPr lang="ru-RU" dirty="0" smtClean="0"/>
              <a:t>законодательства</a:t>
            </a:r>
            <a:r>
              <a:rPr lang="ru-RU" dirty="0"/>
              <a:t>, так и проводить проверку соблюдения всех имеющихся в его содержании правил. Поэтому данная деятельность </a:t>
            </a:r>
            <a:r>
              <a:rPr lang="ru-RU" dirty="0" smtClean="0"/>
              <a:t>протекает </a:t>
            </a:r>
            <a:r>
              <a:rPr lang="ru-RU" dirty="0"/>
              <a:t>в различных </a:t>
            </a:r>
            <a:r>
              <a:rPr lang="ru-RU" u="sng" dirty="0"/>
              <a:t>формах.</a:t>
            </a:r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	Под </a:t>
            </a:r>
            <a:r>
              <a:rPr lang="ru-RU" dirty="0"/>
              <a:t>формой государственного надзора и контроля, </a:t>
            </a:r>
            <a:r>
              <a:rPr lang="ru-RU" dirty="0" smtClean="0"/>
              <a:t>следует </a:t>
            </a:r>
            <a:r>
              <a:rPr lang="ru-RU" dirty="0"/>
              <a:t>понимать деятельность в рамках отношений по государственному контролю и надзору за соблюдением </a:t>
            </a:r>
            <a:r>
              <a:rPr lang="ru-RU" dirty="0" smtClean="0"/>
              <a:t>трудовых </a:t>
            </a:r>
            <a:r>
              <a:rPr lang="ru-RU" dirty="0"/>
              <a:t>прав, которая получает оформление в виде </a:t>
            </a:r>
            <a:r>
              <a:rPr lang="ru-RU" dirty="0" smtClean="0"/>
              <a:t>правоприменительного </a:t>
            </a:r>
            <a:r>
              <a:rPr lang="ru-RU" dirty="0"/>
              <a:t>акта, обязательного для исполнения. Поэтому формой следует признавать процессуальное оформление результатов деятельности по государственному надзору и контролю за </a:t>
            </a:r>
            <a:r>
              <a:rPr lang="ru-RU" dirty="0" smtClean="0"/>
              <a:t>соблюдением </a:t>
            </a:r>
            <a:r>
              <a:rPr lang="ru-RU" dirty="0"/>
              <a:t>трудовых прав работников.</a:t>
            </a:r>
          </a:p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/>
              <a:t>зависимости от того, какой государственный орган </a:t>
            </a:r>
            <a:r>
              <a:rPr lang="ru-RU" dirty="0" smtClean="0"/>
              <a:t>осуществляет </a:t>
            </a:r>
            <a:r>
              <a:rPr lang="ru-RU" dirty="0"/>
              <a:t>деятельность по надзору и контролю, которая может быть оформлена в виде обязательного для исполнения право­применительного акта, можно выделить следующие формы </a:t>
            </a:r>
            <a:r>
              <a:rPr lang="ru-RU" dirty="0" smtClean="0"/>
              <a:t>государственного </a:t>
            </a:r>
            <a:r>
              <a:rPr lang="ru-RU" dirty="0"/>
              <a:t>надзора и контроля.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Прокуратура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ru-RU" sz="3500" dirty="0" smtClean="0"/>
              <a:t>		</a:t>
            </a:r>
            <a:r>
              <a:rPr lang="ru-RU" sz="4300" dirty="0" smtClean="0"/>
              <a:t>В </a:t>
            </a:r>
            <a:r>
              <a:rPr lang="ru-RU" sz="4300" dirty="0"/>
              <a:t>соответствии с </a:t>
            </a:r>
            <a:r>
              <a:rPr lang="ru-RU" sz="4300" b="1" dirty="0"/>
              <a:t>ч. 3 ст. 353 ТК РФ </a:t>
            </a:r>
            <a:r>
              <a:rPr lang="ru-RU" sz="4300" dirty="0"/>
              <a:t>государственный надзор за точным и </a:t>
            </a:r>
            <a:r>
              <a:rPr lang="ru-RU" sz="4300" dirty="0" smtClean="0"/>
              <a:t>единообразным </a:t>
            </a:r>
            <a:r>
              <a:rPr lang="ru-RU" sz="4300" dirty="0"/>
              <a:t>применением норм трудового права осуществляют </a:t>
            </a:r>
            <a:r>
              <a:rPr lang="ru-RU" sz="4300" i="1" u="sng" dirty="0"/>
              <a:t>Генеральный прокурор РФ </a:t>
            </a:r>
            <a:r>
              <a:rPr lang="ru-RU" sz="4300" dirty="0"/>
              <a:t>и подчиненные ему прокуроры. </a:t>
            </a:r>
            <a:endParaRPr lang="ru-RU" sz="4300" dirty="0" smtClean="0"/>
          </a:p>
          <a:p>
            <a:pPr algn="just">
              <a:lnSpc>
                <a:spcPct val="170000"/>
              </a:lnSpc>
              <a:buNone/>
            </a:pPr>
            <a:r>
              <a:rPr lang="ru-RU" sz="4300" dirty="0" smtClean="0"/>
              <a:t>		Юрисдикция органов прокуратуры распространяется не только на работодателей, работников, их полномочных представителей, но и на деятельность иных субъектов трудового права, в частности на другие органы, осуществляющие деятельность па государственному надзору и контролю за соблюдением норм трудового права.</a:t>
            </a:r>
            <a:endParaRPr lang="ru-RU" sz="4300" dirty="0" smtClean="0"/>
          </a:p>
          <a:p>
            <a:pPr algn="just">
              <a:lnSpc>
                <a:spcPct val="170000"/>
              </a:lnSpc>
              <a:buNone/>
            </a:pPr>
            <a:r>
              <a:rPr lang="ru-RU" sz="4300" dirty="0"/>
              <a:t>	</a:t>
            </a:r>
            <a:r>
              <a:rPr lang="ru-RU" sz="4300" dirty="0" smtClean="0"/>
              <a:t>	Органы </a:t>
            </a:r>
            <a:r>
              <a:rPr lang="ru-RU" sz="4300" dirty="0"/>
              <a:t>прокуратуры могут быть субъектами отношений по соблюдению норм трудового права. В рамках этих отношений они могут не только выявлять нарушения </a:t>
            </a:r>
            <a:r>
              <a:rPr lang="ru-RU" sz="4300" dirty="0" smtClean="0"/>
              <a:t>трудового </a:t>
            </a:r>
            <a:r>
              <a:rPr lang="ru-RU" sz="4300" dirty="0"/>
              <a:t>законодательства, но и принимать меры по их </a:t>
            </a:r>
            <a:r>
              <a:rPr lang="ru-RU" sz="4300" dirty="0" smtClean="0"/>
              <a:t>устранению</a:t>
            </a:r>
            <a:r>
              <a:rPr lang="ru-RU" sz="4300" dirty="0"/>
              <a:t>. В соответствии со </a:t>
            </a:r>
            <a:r>
              <a:rPr lang="ru-RU" sz="4300" b="1" dirty="0"/>
              <a:t>ст. 27-28 Федерального закона «О </a:t>
            </a:r>
            <a:r>
              <a:rPr lang="ru-RU" sz="4300" b="1" dirty="0" smtClean="0"/>
              <a:t>Прокуратуре </a:t>
            </a:r>
            <a:r>
              <a:rPr lang="ru-RU" sz="4300" b="1" dirty="0"/>
              <a:t>Российской Федерации» от 17.11.95 г. </a:t>
            </a:r>
            <a:r>
              <a:rPr lang="ru-RU" sz="4300" dirty="0"/>
              <a:t>с </a:t>
            </a:r>
            <a:r>
              <a:rPr lang="ru-RU" sz="4300" dirty="0" smtClean="0"/>
              <a:t>последующими </a:t>
            </a:r>
            <a:r>
              <a:rPr lang="ru-RU" sz="4300" dirty="0"/>
              <a:t>изменениями и дополнениями </a:t>
            </a:r>
            <a:r>
              <a:rPr lang="ru-RU" sz="4300" b="1" dirty="0"/>
              <a:t>прокурор</a:t>
            </a:r>
            <a:r>
              <a:rPr lang="ru-RU" sz="4300" dirty="0"/>
              <a:t> вправе в пределах, имеющихся у него полномочий принести </a:t>
            </a:r>
            <a:r>
              <a:rPr lang="ru-RU" sz="4300" dirty="0" smtClean="0"/>
              <a:t>должностному </a:t>
            </a:r>
            <a:r>
              <a:rPr lang="ru-RU" sz="4300" dirty="0"/>
              <a:t>лицу, принявшему правовой акт, протест об его отмене, а также внести представление об устранении нарушений трудового законодательства. </a:t>
            </a:r>
            <a:endParaRPr lang="ru-RU" sz="4300" dirty="0" smtClean="0"/>
          </a:p>
          <a:p>
            <a:pPr algn="just">
              <a:lnSpc>
                <a:spcPct val="170000"/>
              </a:lnSpc>
              <a:buNone/>
            </a:pPr>
            <a:r>
              <a:rPr lang="ru-RU" sz="4300" dirty="0" smtClean="0"/>
              <a:t>		</a:t>
            </a:r>
            <a:r>
              <a:rPr lang="ru-RU" sz="4400" dirty="0"/>
              <a:t> </a:t>
            </a:r>
            <a:r>
              <a:rPr lang="ru-RU" sz="4400" b="1" dirty="0"/>
              <a:t>Источниками</a:t>
            </a:r>
            <a:r>
              <a:rPr lang="ru-RU" sz="4400" dirty="0"/>
              <a:t> информации о нарушениях указанных законов могут быть жалобы и заявления граждан, поступающие в </a:t>
            </a:r>
            <a:r>
              <a:rPr lang="ru-RU" sz="4400" dirty="0" smtClean="0"/>
              <a:t>прокуратуру</a:t>
            </a:r>
            <a:r>
              <a:rPr lang="ru-RU" sz="4400" dirty="0"/>
              <a:t>, соответствующий выборный профсоюзный орган и комиссию по трудовым спорам организации, обобщения </a:t>
            </a:r>
            <a:r>
              <a:rPr lang="ru-RU" sz="4400" dirty="0" smtClean="0"/>
              <a:t>судебной </a:t>
            </a:r>
            <a:r>
              <a:rPr lang="ru-RU" sz="4400" dirty="0"/>
              <a:t>практики по трудовым делам, материалы расследования некоторых уголовных дел, данные статистических органов и от­четные сведения предприятий, сообщения печати, радио, теле­видения, другие конкретные сигнал</a:t>
            </a:r>
            <a:r>
              <a:rPr lang="ru-RU" sz="1050" dirty="0"/>
              <a:t>ы. </a:t>
            </a:r>
            <a:endParaRPr lang="ru-RU" sz="4300" dirty="0" smtClean="0"/>
          </a:p>
          <a:p>
            <a:pPr algn="just">
              <a:lnSpc>
                <a:spcPct val="170000"/>
              </a:lnSpc>
              <a:buNone/>
            </a:pPr>
            <a:r>
              <a:rPr lang="ru-RU" sz="4300" dirty="0"/>
              <a:t>	</a:t>
            </a:r>
            <a:r>
              <a:rPr lang="ru-RU" sz="4300" dirty="0" smtClean="0"/>
              <a:t>	Значит, деятельность </a:t>
            </a:r>
            <a:r>
              <a:rPr lang="ru-RU" sz="4300" dirty="0"/>
              <a:t>органов прокуратуры за </a:t>
            </a:r>
            <a:r>
              <a:rPr lang="ru-RU" sz="4300" dirty="0" smtClean="0"/>
              <a:t>соблюдением </a:t>
            </a:r>
            <a:r>
              <a:rPr lang="ru-RU" sz="4300" dirty="0"/>
              <a:t>норм трудового права может быть оформлена в виде </a:t>
            </a:r>
            <a:r>
              <a:rPr lang="ru-RU" sz="4300" b="1" dirty="0" smtClean="0"/>
              <a:t>протеста, представления, </a:t>
            </a:r>
            <a:r>
              <a:rPr lang="ru-RU" sz="4300" dirty="0" smtClean="0"/>
              <a:t>либо</a:t>
            </a:r>
            <a:r>
              <a:rPr lang="ru-RU" sz="4300" b="1" dirty="0" smtClean="0"/>
              <a:t> постановления</a:t>
            </a:r>
            <a:r>
              <a:rPr lang="ru-RU" sz="4300" dirty="0" smtClean="0"/>
              <a:t>. </a:t>
            </a:r>
            <a:r>
              <a:rPr lang="ru-RU" sz="4300" dirty="0"/>
              <a:t>Данные акты следует признать правоприменительными, они обязательны для исполнения. Деятельность органов прокуратуры, которая оформляется </a:t>
            </a:r>
            <a:r>
              <a:rPr lang="ru-RU" sz="4300" dirty="0" smtClean="0"/>
              <a:t>этими </a:t>
            </a:r>
            <a:r>
              <a:rPr lang="ru-RU" sz="4300" dirty="0"/>
              <a:t>актами, имеет самостоятельный характер. </a:t>
            </a:r>
            <a:r>
              <a:rPr lang="ru-RU" sz="4300" dirty="0" smtClean="0"/>
              <a:t>Деятельность </a:t>
            </a:r>
            <a:r>
              <a:rPr lang="ru-RU" sz="4300" dirty="0"/>
              <a:t>органов прокуратуры, оформленная указанными актами, может быть признана </a:t>
            </a:r>
            <a:r>
              <a:rPr lang="ru-RU" sz="4300" dirty="0" smtClean="0"/>
              <a:t>одной </a:t>
            </a:r>
            <a:r>
              <a:rPr lang="ru-RU" sz="4300" dirty="0"/>
              <a:t>из форм государственного надзора и контроля за </a:t>
            </a:r>
            <a:r>
              <a:rPr lang="ru-RU" sz="4300" dirty="0" smtClean="0"/>
              <a:t>соблюдением </a:t>
            </a:r>
            <a:r>
              <a:rPr lang="ru-RU" sz="4300" dirty="0"/>
              <a:t>норм трудового права.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Федеральная инспекция труда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64360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1600" dirty="0" smtClean="0"/>
              <a:t>		</a:t>
            </a:r>
            <a:r>
              <a:rPr lang="ru-RU" sz="2000" dirty="0" smtClean="0"/>
              <a:t>В </a:t>
            </a:r>
            <a:r>
              <a:rPr lang="ru-RU" sz="2000" dirty="0"/>
              <a:t>соответствии со ст. 354 ТК РФ Федеральная инспекция труда </a:t>
            </a:r>
            <a:r>
              <a:rPr lang="ru-RU" sz="2000" dirty="0" smtClean="0"/>
              <a:t>является единой </a:t>
            </a:r>
            <a:r>
              <a:rPr lang="ru-RU" sz="2000" dirty="0"/>
              <a:t>централизованной </a:t>
            </a:r>
            <a:r>
              <a:rPr lang="ru-RU" sz="2000" dirty="0" smtClean="0"/>
              <a:t>системой, </a:t>
            </a:r>
            <a:r>
              <a:rPr lang="ru-RU" sz="2000" dirty="0"/>
              <a:t>состоящей из федерального органа исполнительной власти, уполномоченного на проведение </a:t>
            </a:r>
            <a:r>
              <a:rPr lang="ru-RU" sz="2000" dirty="0" smtClean="0"/>
              <a:t>государственного </a:t>
            </a:r>
            <a:r>
              <a:rPr lang="ru-RU" sz="2000" dirty="0"/>
              <a:t>надзора и контроля за соблюдением трудового законодательства и </a:t>
            </a:r>
            <a:r>
              <a:rPr lang="ru-RU" sz="2000" dirty="0" smtClean="0"/>
              <a:t>иных </a:t>
            </a:r>
            <a:r>
              <a:rPr lang="ru-RU" sz="2000" dirty="0"/>
              <a:t>нормативных правовых актов, содержащих нормы трудового права, и его территориальных органов (государственных инспекций труда</a:t>
            </a:r>
            <a:r>
              <a:rPr lang="ru-RU" sz="2000" dirty="0" smtClean="0"/>
              <a:t>).</a:t>
            </a:r>
          </a:p>
          <a:p>
            <a:pPr algn="just">
              <a:buNone/>
            </a:pPr>
            <a:r>
              <a:rPr lang="ru-RU" sz="2000" dirty="0" smtClean="0"/>
              <a:t>		Основными </a:t>
            </a:r>
            <a:r>
              <a:rPr lang="ru-RU" sz="2000" dirty="0"/>
              <a:t>нормативными правовыми актами, </a:t>
            </a:r>
            <a:r>
              <a:rPr lang="ru-RU" sz="2000" dirty="0" smtClean="0"/>
              <a:t>регулирующими </a:t>
            </a:r>
            <a:r>
              <a:rPr lang="ru-RU" sz="2000" dirty="0"/>
              <a:t>деятельность ГИТ являются Трудовой кодекс Российской Фе­дерации от 30 декабря 2001 г. № 197-ФЗ с изменениями от 30 июня 2006 г. (далее по тексту — ТК РФ) и Постановление Правительства РФ от 28 января &gt;000 г. № 78 «О федеральной инспекции труда» с изменениями от 8 января &gt;003 г.(далее по тексту Постановление «О ФИТ»).</a:t>
            </a:r>
          </a:p>
          <a:p>
            <a:pPr algn="just">
              <a:buNone/>
            </a:pPr>
            <a:r>
              <a:rPr lang="ru-RU" sz="2000" dirty="0" smtClean="0"/>
              <a:t>		На </a:t>
            </a:r>
            <a:r>
              <a:rPr lang="ru-RU" sz="2000" dirty="0"/>
              <a:t>основании ст. 356-357 ТК РФ должностные лица </a:t>
            </a:r>
            <a:r>
              <a:rPr lang="ru-RU" sz="2000" dirty="0" smtClean="0"/>
              <a:t>государственной </a:t>
            </a:r>
            <a:r>
              <a:rPr lang="ru-RU" sz="2000" dirty="0"/>
              <a:t>инспекции труда могут не только выявлять </a:t>
            </a:r>
            <a:r>
              <a:rPr lang="ru-RU" sz="2000" dirty="0" smtClean="0"/>
              <a:t>нарушение </a:t>
            </a:r>
            <a:r>
              <a:rPr lang="ru-RU" sz="2000" dirty="0"/>
              <a:t>трудового законодательства, но и принимать меры по их устранению. В частности, государственный инспектор труда может предъявлять работодателю и его представителю </a:t>
            </a:r>
            <a:r>
              <a:rPr lang="ru-RU" sz="2000" dirty="0" smtClean="0"/>
              <a:t>обязательные </a:t>
            </a:r>
            <a:r>
              <a:rPr lang="ru-RU" sz="2000" dirty="0"/>
              <a:t>для исполнения </a:t>
            </a:r>
            <a:r>
              <a:rPr lang="ru-RU" sz="2000" b="1" dirty="0"/>
              <a:t>предписания</a:t>
            </a:r>
            <a:r>
              <a:rPr lang="ru-RU" sz="2000" dirty="0"/>
              <a:t> о восстановлении трудовых прав работников. Такие предписания </a:t>
            </a:r>
            <a:r>
              <a:rPr lang="ru-RU" sz="2000" dirty="0" smtClean="0"/>
              <a:t>являются </a:t>
            </a:r>
            <a:r>
              <a:rPr lang="ru-RU" sz="2000" dirty="0"/>
              <a:t>правоприменительным </a:t>
            </a:r>
            <a:r>
              <a:rPr lang="ru-RU" sz="2000" b="1" dirty="0"/>
              <a:t>актом,</a:t>
            </a:r>
            <a:r>
              <a:rPr lang="ru-RU" sz="2000" dirty="0"/>
              <a:t> обязательным для </a:t>
            </a:r>
            <a:r>
              <a:rPr lang="ru-RU" sz="2000" dirty="0" smtClean="0"/>
              <a:t>исполнения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/>
              <a:t>	</a:t>
            </a:r>
            <a:r>
              <a:rPr lang="ru-RU" sz="2000" dirty="0" smtClean="0"/>
              <a:t>	В </a:t>
            </a:r>
            <a:r>
              <a:rPr lang="ru-RU" sz="2000" dirty="0"/>
              <a:t>соответствии со ст. 359 ТК РФ деятельность </a:t>
            </a:r>
            <a:r>
              <a:rPr lang="ru-RU" sz="2000" dirty="0" smtClean="0"/>
              <a:t>государственных </a:t>
            </a:r>
            <a:r>
              <a:rPr lang="ru-RU" sz="2000" dirty="0"/>
              <a:t>инспекторов труда за соблюдением норм </a:t>
            </a:r>
            <a:r>
              <a:rPr lang="ru-RU" sz="2000" dirty="0" smtClean="0"/>
              <a:t>трудового </a:t>
            </a:r>
            <a:r>
              <a:rPr lang="ru-RU" sz="2000" dirty="0"/>
              <a:t>права имеет самостоятельный характер. В силу чего, по нашему мнению, деятельность органов государственной </a:t>
            </a:r>
            <a:r>
              <a:rPr lang="ru-RU" sz="2000" dirty="0" smtClean="0"/>
              <a:t>инспекции </a:t>
            </a:r>
            <a:r>
              <a:rPr lang="ru-RU" sz="2000" dirty="0"/>
              <a:t>труда, оформленная правоприменительным актом об устранении нарушений норм трудового права, также должна признаваться одной из форм государственного </a:t>
            </a:r>
            <a:r>
              <a:rPr lang="ru-RU" sz="2000" dirty="0" smtClean="0"/>
              <a:t>надзора </a:t>
            </a:r>
            <a:r>
              <a:rPr lang="ru-RU" sz="2000" dirty="0"/>
              <a:t>и контроля.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u="sng" dirty="0" smtClean="0"/>
              <a:t>Внутриведомственный </a:t>
            </a:r>
            <a:r>
              <a:rPr lang="ru-RU" u="sng" dirty="0"/>
              <a:t>контроль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400" dirty="0" smtClean="0"/>
              <a:t>В соответствии со ст. ч</a:t>
            </a:r>
            <a:r>
              <a:rPr lang="ru-RU" sz="3400" dirty="0"/>
              <a:t>. 3 ст. 353 ТК РФ назван </a:t>
            </a:r>
            <a:r>
              <a:rPr lang="ru-RU" sz="3400" b="1" u="sng" dirty="0"/>
              <a:t>внутриведомственный контроль</a:t>
            </a:r>
            <a:r>
              <a:rPr lang="ru-RU" sz="3400" dirty="0"/>
              <a:t> за соблюдением трудового законодательства и иных </a:t>
            </a:r>
            <a:r>
              <a:rPr lang="ru-RU" sz="3400" dirty="0" smtClean="0"/>
              <a:t>нормативных </a:t>
            </a:r>
            <a:r>
              <a:rPr lang="ru-RU" sz="3400" dirty="0"/>
              <a:t>правовых актов, содержащих нормы трудового права, осуществляемый в подведомственных организациях </a:t>
            </a:r>
            <a:r>
              <a:rPr lang="ru-RU" sz="3400" dirty="0" smtClean="0"/>
              <a:t>федеральными </a:t>
            </a:r>
            <a:r>
              <a:rPr lang="ru-RU" sz="3400" dirty="0"/>
              <a:t>органами исполнительной власти, органами </a:t>
            </a:r>
            <a:r>
              <a:rPr lang="ru-RU" sz="3400" dirty="0" smtClean="0"/>
              <a:t>исполнительной </a:t>
            </a:r>
            <a:r>
              <a:rPr lang="ru-RU" sz="3400" dirty="0"/>
              <a:t>власти субъектов Российской Федерации, а также органами местного самоуправления в порядке и на условиях, определенных федеральными законами и законами </a:t>
            </a:r>
            <a:r>
              <a:rPr lang="ru-RU" sz="3400" dirty="0" smtClean="0"/>
              <a:t>субъектов </a:t>
            </a:r>
            <a:r>
              <a:rPr lang="ru-RU" sz="3400" dirty="0"/>
              <a:t>Российской Федерации. </a:t>
            </a:r>
            <a:endParaRPr lang="ru-RU" sz="3400" dirty="0" smtClean="0"/>
          </a:p>
          <a:p>
            <a:pPr algn="just">
              <a:buNone/>
            </a:pPr>
            <a:r>
              <a:rPr lang="ru-RU" sz="3400" dirty="0"/>
              <a:t>	</a:t>
            </a:r>
            <a:r>
              <a:rPr lang="ru-RU" sz="3400" dirty="0" smtClean="0"/>
              <a:t>	Данный </a:t>
            </a:r>
            <a:r>
              <a:rPr lang="ru-RU" sz="3400" dirty="0"/>
              <a:t>вид деятельности также может быть оформлен </a:t>
            </a:r>
            <a:r>
              <a:rPr lang="ru-RU" sz="3400" u="sng" dirty="0"/>
              <a:t>в виде </a:t>
            </a:r>
            <a:r>
              <a:rPr lang="ru-RU" sz="3400" u="sng" dirty="0" err="1"/>
              <a:t>при</a:t>
            </a:r>
            <a:r>
              <a:rPr lang="ru-RU" sz="3400" dirty="0" err="1"/>
              <a:t>каза_обязательного</a:t>
            </a:r>
            <a:r>
              <a:rPr lang="ru-RU" sz="3400" dirty="0"/>
              <a:t> для </a:t>
            </a:r>
            <a:r>
              <a:rPr lang="ru-RU" sz="3400" dirty="0" smtClean="0"/>
              <a:t>исполнения </a:t>
            </a:r>
            <a:r>
              <a:rPr lang="ru-RU" sz="3400" dirty="0"/>
              <a:t>нижестоящими организациями и должностными </a:t>
            </a:r>
            <a:r>
              <a:rPr lang="ru-RU" sz="3400" dirty="0" smtClean="0"/>
              <a:t>лицами</a:t>
            </a:r>
            <a:r>
              <a:rPr lang="ru-RU" sz="3400" dirty="0"/>
              <a:t>. </a:t>
            </a:r>
            <a:r>
              <a:rPr lang="ru-RU" sz="3400" dirty="0" smtClean="0"/>
              <a:t>Д</a:t>
            </a:r>
            <a:r>
              <a:rPr lang="ru-RU" sz="3400" u="sng" dirty="0" smtClean="0"/>
              <a:t>анные </a:t>
            </a:r>
            <a:r>
              <a:rPr lang="ru-RU" sz="3400" u="sng" dirty="0"/>
              <a:t>приказы</a:t>
            </a:r>
            <a:r>
              <a:rPr lang="ru-RU" sz="3400" dirty="0"/>
              <a:t> следует </a:t>
            </a:r>
            <a:r>
              <a:rPr lang="ru-RU" sz="3400" u="sng" dirty="0"/>
              <a:t>признать право</a:t>
            </a:r>
            <a:r>
              <a:rPr lang="ru-RU" sz="3400" dirty="0"/>
              <a:t>­</a:t>
            </a:r>
            <a:r>
              <a:rPr lang="ru-RU" sz="3400" u="sng" dirty="0"/>
              <a:t>применительными актами. </a:t>
            </a:r>
            <a:endParaRPr lang="ru-RU" sz="3400" u="sng" dirty="0" smtClean="0"/>
          </a:p>
          <a:p>
            <a:pPr algn="just">
              <a:buNone/>
            </a:pPr>
            <a:r>
              <a:rPr lang="ru-RU" sz="3400" dirty="0" smtClean="0"/>
              <a:t>		Однако </a:t>
            </a:r>
            <a:r>
              <a:rPr lang="ru-RU" sz="3400" dirty="0"/>
              <a:t>данный вид деятельности, </a:t>
            </a:r>
            <a:r>
              <a:rPr lang="ru-RU" sz="3400" dirty="0" smtClean="0"/>
              <a:t>не </a:t>
            </a:r>
            <a:r>
              <a:rPr lang="ru-RU" sz="3400" dirty="0"/>
              <a:t>может быть признан самостоятельным, так как при его осуществлении происходит контроль за </a:t>
            </a:r>
            <a:r>
              <a:rPr lang="ru-RU" sz="3400" dirty="0" smtClean="0"/>
              <a:t>поведением </a:t>
            </a:r>
            <a:r>
              <a:rPr lang="ru-RU" sz="3400" dirty="0"/>
              <a:t>находящихся в подчинении контролирующих органов организаций и их должностных лиц. Данное подчинение </a:t>
            </a:r>
            <a:r>
              <a:rPr lang="ru-RU" sz="3400" dirty="0" smtClean="0"/>
              <a:t>имеет </a:t>
            </a:r>
            <a:r>
              <a:rPr lang="ru-RU" sz="3400" dirty="0"/>
              <a:t>постоянный характер. </a:t>
            </a:r>
            <a:endParaRPr lang="ru-RU" sz="3400" dirty="0" smtClean="0"/>
          </a:p>
          <a:p>
            <a:pPr algn="just">
              <a:buNone/>
            </a:pPr>
            <a:r>
              <a:rPr lang="ru-RU" sz="3400" dirty="0"/>
              <a:t>	</a:t>
            </a:r>
            <a:r>
              <a:rPr lang="ru-RU" sz="3400" dirty="0" smtClean="0"/>
              <a:t>	Поэтому </a:t>
            </a:r>
            <a:r>
              <a:rPr lang="ru-RU" sz="3400" dirty="0"/>
              <a:t>данный вид контроля </a:t>
            </a:r>
            <a:r>
              <a:rPr lang="ru-RU" sz="3400" dirty="0" smtClean="0"/>
              <a:t>может </a:t>
            </a:r>
            <a:r>
              <a:rPr lang="ru-RU" sz="3400" dirty="0"/>
              <a:t>быть осуществлен без возникновения отношений по </a:t>
            </a:r>
            <a:r>
              <a:rPr lang="ru-RU" sz="3400" dirty="0" smtClean="0"/>
              <a:t>государственному </a:t>
            </a:r>
            <a:r>
              <a:rPr lang="ru-RU" sz="3400" dirty="0"/>
              <a:t>надзору и контролю к внешнему объекту, </a:t>
            </a:r>
            <a:r>
              <a:rPr lang="ru-RU" sz="3400" dirty="0" smtClean="0"/>
              <a:t>который </a:t>
            </a:r>
            <a:r>
              <a:rPr lang="ru-RU" sz="3400" dirty="0"/>
              <a:t>не находится в подчинении контролирующего органа. Как уже отмечалось, государственный надзор может </a:t>
            </a:r>
            <a:r>
              <a:rPr lang="ru-RU" sz="3400" dirty="0" smtClean="0"/>
              <a:t>рассматриваться </a:t>
            </a:r>
            <a:r>
              <a:rPr lang="ru-RU" sz="3400" dirty="0"/>
              <a:t>как самостоятельная форма, если он предполагает издание обязательного для исполнения </a:t>
            </a:r>
            <a:r>
              <a:rPr lang="ru-RU" sz="3400" dirty="0" smtClean="0"/>
              <a:t>правоприменительного </a:t>
            </a:r>
            <a:r>
              <a:rPr lang="ru-RU" sz="3400" dirty="0"/>
              <a:t>акта. Издание этого акта порождает обязанность по его исполнению. После исполнения требований </a:t>
            </a:r>
            <a:r>
              <a:rPr lang="ru-RU" sz="3400" dirty="0" smtClean="0"/>
              <a:t>государственного </a:t>
            </a:r>
            <a:r>
              <a:rPr lang="ru-RU" sz="3400" dirty="0"/>
              <a:t>органа работодатель в своей деятельности от него не </a:t>
            </a:r>
            <a:r>
              <a:rPr lang="ru-RU" sz="3400" dirty="0" smtClean="0"/>
              <a:t>зависит</a:t>
            </a:r>
            <a:r>
              <a:rPr lang="ru-RU" sz="3400" dirty="0"/>
              <a:t>. Данная зависимость ограничивается наличием </a:t>
            </a:r>
            <a:r>
              <a:rPr lang="ru-RU" sz="3400" dirty="0" smtClean="0"/>
              <a:t>отношений </a:t>
            </a:r>
            <a:r>
              <a:rPr lang="ru-RU" sz="3400" dirty="0"/>
              <a:t>по государственному надзору и контролю за </a:t>
            </a:r>
            <a:r>
              <a:rPr lang="ru-RU" sz="3400" dirty="0" smtClean="0"/>
              <a:t>соблюдением </a:t>
            </a:r>
            <a:r>
              <a:rPr lang="ru-RU" sz="3400" dirty="0"/>
              <a:t>норм трудового права, в рамках которых государственный орган в форме издания правоприменительного акта вправе потребовать устранения нарушений прав работников, а </a:t>
            </a:r>
            <a:r>
              <a:rPr lang="ru-RU" sz="3400" dirty="0" smtClean="0"/>
              <a:t>работодатель </a:t>
            </a:r>
            <a:r>
              <a:rPr lang="ru-RU" sz="3400" dirty="0"/>
              <a:t>обязан исполнить оформленное надлежащим </a:t>
            </a:r>
            <a:r>
              <a:rPr lang="ru-RU" sz="3400" dirty="0" smtClean="0"/>
              <a:t>образом </a:t>
            </a:r>
            <a:r>
              <a:rPr lang="ru-RU" sz="3400" dirty="0"/>
              <a:t>требование государственного органа.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4. Государственный надзор за безопасным ведением работ в промышленности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		Данный </a:t>
            </a:r>
            <a:r>
              <a:rPr lang="ru-RU" dirty="0"/>
              <a:t>вид н</a:t>
            </a:r>
            <a:r>
              <a:rPr lang="ru-RU" u="sng" dirty="0"/>
              <a:t>адзора</a:t>
            </a:r>
            <a:r>
              <a:rPr lang="ru-RU" dirty="0"/>
              <a:t> осуществляется в отдельных отраслях промышленности и на отдельных объектах.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	Согласно ч. 1 ст. 366 ТК РФ Федеральный надзор в сфере промышленной безопасности следит за соблюдением норм по ОТ в организациях угольной, горнорудной, горно-химической, нерудной, нефтедобывающей и газодобывающей, химической, металлургической и нефтегазоперерабатывающей промышленности, в геологоразведочных экспедициях и партиях, а также при устройстве и эксплуатации подъемных сооружений, котельных установок и сосудов, работающих под давлением, трубопроводов для пара и горячей воды, объектов, связанных с добычей, транспортировкой	 , хранением и использованием газа, при ведении взрывных работ в промышленности.</a:t>
            </a:r>
            <a:endParaRPr lang="ru-RU" dirty="0"/>
          </a:p>
          <a:p>
            <a:pPr algn="just">
              <a:buNone/>
            </a:pPr>
            <a:r>
              <a:rPr lang="ru-RU" dirty="0" smtClean="0"/>
              <a:t>		При </a:t>
            </a:r>
            <a:r>
              <a:rPr lang="ru-RU" dirty="0"/>
              <a:t>его осуществлении должностные лица также могут </a:t>
            </a:r>
            <a:r>
              <a:rPr lang="ru-RU" dirty="0" smtClean="0"/>
              <a:t>выявлять </a:t>
            </a:r>
            <a:r>
              <a:rPr lang="ru-RU" dirty="0"/>
              <a:t>нарушения норм трудового права, но и выдавать </a:t>
            </a:r>
            <a:r>
              <a:rPr lang="ru-RU" dirty="0" smtClean="0"/>
              <a:t>обязательные </a:t>
            </a:r>
            <a:r>
              <a:rPr lang="ru-RU" dirty="0"/>
              <a:t>для исполнения указания (предписание).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Осуществление </a:t>
            </a:r>
            <a:r>
              <a:rPr lang="ru-RU" dirty="0"/>
              <a:t>данного надзора предполагает возникновение отношений по государственному надзору и контролю за соблюдением </a:t>
            </a:r>
            <a:r>
              <a:rPr lang="ru-RU" dirty="0" smtClean="0"/>
              <a:t>работодателями </a:t>
            </a:r>
            <a:r>
              <a:rPr lang="ru-RU" dirty="0"/>
              <a:t>соответствующих отраслей и объектов норм </a:t>
            </a:r>
            <a:r>
              <a:rPr lang="ru-RU" dirty="0" smtClean="0"/>
              <a:t>трудового </a:t>
            </a:r>
            <a:r>
              <a:rPr lang="ru-RU" dirty="0"/>
              <a:t>права. В рамках этих отношений может быть выдано указание (предписание), которое является обязательным для исполнения правоприменительным актом. Осуществление этой деятельности происходит самостоятельно, зависимость </a:t>
            </a:r>
            <a:r>
              <a:rPr lang="ru-RU" dirty="0" smtClean="0"/>
              <a:t>работодателя </a:t>
            </a:r>
            <a:r>
              <a:rPr lang="ru-RU" dirty="0"/>
              <a:t>от контролирующего органа ограничивается рамками отношений по государственному надзору и контролю за </a:t>
            </a:r>
            <a:r>
              <a:rPr lang="ru-RU" dirty="0" smtClean="0"/>
              <a:t>соблюдением </a:t>
            </a:r>
            <a:r>
              <a:rPr lang="ru-RU" dirty="0"/>
              <a:t>норм трудового права.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Значит позволяет </a:t>
            </a:r>
            <a:r>
              <a:rPr lang="ru-RU" dirty="0"/>
              <a:t>признать надлежащим образом оформленную </a:t>
            </a:r>
            <a:r>
              <a:rPr lang="ru-RU" dirty="0" smtClean="0"/>
              <a:t>деятельность </a:t>
            </a:r>
            <a:r>
              <a:rPr lang="ru-RU" dirty="0"/>
              <a:t>должностных лиц федерального органа исполнительной власти по надзору в сфере промышленной безопасности одной из форм государственного надзора и контроля за соблюдением трудовых прав работников.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5. Государственный энергетический надзор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1800" dirty="0" smtClean="0"/>
              <a:t>		</a:t>
            </a:r>
            <a:r>
              <a:rPr lang="ru-RU" sz="2600" dirty="0" smtClean="0"/>
              <a:t>В соответствии с ч. 1 ст. 367 ТК РФ государственный надзор за проведением мероприятий, которые обеспечивают безопасное обслуживание электрических и теплоиспользующих установок, осуществляет федеральный орган исполнительной власти, выполняющий функции по контролю и надзору в сфере безопасности электрических и тепловых установок и сетей.</a:t>
            </a:r>
          </a:p>
          <a:p>
            <a:pPr algn="just">
              <a:buNone/>
            </a:pPr>
            <a:r>
              <a:rPr lang="ru-RU" sz="2600" dirty="0" smtClean="0"/>
              <a:t>		При </a:t>
            </a:r>
            <a:r>
              <a:rPr lang="ru-RU" sz="2600" dirty="0"/>
              <a:t>осуществлении данного надзора возникают отношения по </a:t>
            </a:r>
            <a:r>
              <a:rPr lang="ru-RU" sz="2600" dirty="0" smtClean="0"/>
              <a:t>государственному </a:t>
            </a:r>
            <a:r>
              <a:rPr lang="ru-RU" sz="2600" dirty="0"/>
              <a:t>надзору и контролю за соблюдением норм трудового права. В этих отношениях должностные лица </a:t>
            </a:r>
            <a:r>
              <a:rPr lang="ru-RU" sz="2600" dirty="0" smtClean="0"/>
              <a:t>названного </a:t>
            </a:r>
            <a:r>
              <a:rPr lang="ru-RU" sz="2600" dirty="0"/>
              <a:t>федерального органа вправе выдавать </a:t>
            </a:r>
            <a:r>
              <a:rPr lang="ru-RU" sz="2600" b="1" dirty="0"/>
              <a:t>предписания</a:t>
            </a:r>
            <a:r>
              <a:rPr lang="ru-RU" sz="2600" dirty="0"/>
              <a:t> об устранении нарушений эксплуатации указанных установок и сетей, что позволяет устранить нарушение трудовых прав работников, выполняющих трудовую функцию на этих </a:t>
            </a:r>
            <a:r>
              <a:rPr lang="ru-RU" sz="2600" dirty="0" smtClean="0"/>
              <a:t>установках </a:t>
            </a:r>
            <a:r>
              <a:rPr lang="ru-RU" sz="2600" dirty="0"/>
              <a:t>и в сетях. </a:t>
            </a:r>
            <a:endParaRPr lang="ru-RU" sz="2600" dirty="0" smtClean="0"/>
          </a:p>
          <a:p>
            <a:pPr algn="just">
              <a:buNone/>
            </a:pPr>
            <a:r>
              <a:rPr lang="ru-RU" sz="2600" dirty="0"/>
              <a:t>	</a:t>
            </a:r>
            <a:r>
              <a:rPr lang="ru-RU" sz="2600" dirty="0" smtClean="0"/>
              <a:t>	Выданное </a:t>
            </a:r>
            <a:r>
              <a:rPr lang="ru-RU" sz="2600" dirty="0"/>
              <a:t>этим органом предписание </a:t>
            </a:r>
            <a:r>
              <a:rPr lang="ru-RU" sz="2600" dirty="0" smtClean="0"/>
              <a:t>является </a:t>
            </a:r>
            <a:r>
              <a:rPr lang="ru-RU" sz="2600" u="sng" dirty="0"/>
              <a:t>правоприменительным актом,</a:t>
            </a:r>
            <a:r>
              <a:rPr lang="ru-RU" sz="2600" dirty="0"/>
              <a:t> обязательным для </a:t>
            </a:r>
            <a:r>
              <a:rPr lang="ru-RU" sz="2600" dirty="0" smtClean="0"/>
              <a:t>исполнения</a:t>
            </a:r>
            <a:r>
              <a:rPr lang="ru-RU" sz="2600" dirty="0"/>
              <a:t>. В процессе осуществления мероприятий по </a:t>
            </a:r>
            <a:r>
              <a:rPr lang="ru-RU" sz="2600" dirty="0" smtClean="0"/>
              <a:t>государственному </a:t>
            </a:r>
            <a:r>
              <a:rPr lang="ru-RU" sz="2600" dirty="0"/>
              <a:t>надзору и контролю должностные лица указанных органов независимы, то есть их деятельность имеет самосто­ятельный характер. Зависимость работодателя от указанных лиц ограничена рамками отношений по государственному надзору и контролю. В связи с изложенным данный вид </a:t>
            </a:r>
            <a:r>
              <a:rPr lang="ru-RU" sz="2600" dirty="0" smtClean="0"/>
              <a:t>деятельности </a:t>
            </a:r>
            <a:r>
              <a:rPr lang="ru-RU" sz="2600" dirty="0"/>
              <a:t>государственных органов, получивший </a:t>
            </a:r>
            <a:r>
              <a:rPr lang="ru-RU" sz="2600" dirty="0" smtClean="0"/>
              <a:t>соответствующее </a:t>
            </a:r>
            <a:r>
              <a:rPr lang="ru-RU" sz="2600" dirty="0"/>
              <a:t>правовое оформление, может быть признан одной из форм государственного надзора и контроля за соблюдением трудовых прав работников.</a:t>
            </a:r>
          </a:p>
          <a:p>
            <a:pPr algn="just">
              <a:buNone/>
            </a:pPr>
            <a:endParaRPr lang="ru-RU" sz="2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6. Государственный санитарно-эпидемиологический надзор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Осуществление </a:t>
            </a:r>
            <a:r>
              <a:rPr lang="ru-RU" dirty="0"/>
              <a:t>этого надзора </a:t>
            </a:r>
            <a:r>
              <a:rPr lang="ru-RU" dirty="0" smtClean="0"/>
              <a:t>влечет </a:t>
            </a:r>
            <a:r>
              <a:rPr lang="ru-RU" dirty="0"/>
              <a:t>возникновение отношений по государственному надзору и контролю за соблюдением норм трудового права. В рамках указанных отношений должностные лица данного органа вправе выдавать </a:t>
            </a:r>
            <a:r>
              <a:rPr lang="ru-RU" b="1" dirty="0"/>
              <a:t>предписания</a:t>
            </a:r>
            <a:r>
              <a:rPr lang="ru-RU" dirty="0"/>
              <a:t> в пределах, имеющихся у них полномочий по устранению нарушений норм трудового </a:t>
            </a:r>
            <a:r>
              <a:rPr lang="ru-RU" dirty="0" smtClean="0"/>
              <a:t>права</a:t>
            </a:r>
            <a:r>
              <a:rPr lang="ru-RU" dirty="0"/>
              <a:t>, что может повлечь за собой восстановление нарушенных прав работников.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Такие </a:t>
            </a:r>
            <a:r>
              <a:rPr lang="ru-RU" dirty="0"/>
              <a:t>предписания являются </a:t>
            </a:r>
            <a:r>
              <a:rPr lang="ru-RU" dirty="0" smtClean="0"/>
              <a:t>обязательными </a:t>
            </a:r>
            <a:r>
              <a:rPr lang="ru-RU" dirty="0"/>
              <a:t>для исполнения, то есть их следует признавать правопри­менительными актами. Данный вид деятельности имеет </a:t>
            </a:r>
            <a:r>
              <a:rPr lang="ru-RU" dirty="0" smtClean="0"/>
              <a:t>самостоятельный </a:t>
            </a:r>
            <a:r>
              <a:rPr lang="ru-RU" dirty="0"/>
              <a:t>характер. Зависимость работодателя от органа, осуществляющего государственный надзор, также </a:t>
            </a:r>
            <a:r>
              <a:rPr lang="ru-RU" dirty="0" smtClean="0"/>
              <a:t>ограничивается </a:t>
            </a:r>
            <a:r>
              <a:rPr lang="ru-RU" dirty="0"/>
              <a:t>исполнением обязанностей возложенных на него </a:t>
            </a:r>
            <a:r>
              <a:rPr lang="ru-RU" dirty="0" smtClean="0"/>
              <a:t>государственным </a:t>
            </a:r>
            <a:r>
              <a:rPr lang="ru-RU" dirty="0"/>
              <a:t>органом при осуществлении им полномочий в отношениях по государственному надзору и контролю за соблю­дением норм трудового права.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Деятельность </a:t>
            </a:r>
            <a:r>
              <a:rPr lang="ru-RU" dirty="0"/>
              <a:t>государственного органа по надзору и контролю в сфере санитарно-эпидемиологического </a:t>
            </a:r>
            <a:r>
              <a:rPr lang="ru-RU" dirty="0" smtClean="0"/>
              <a:t>благополучия </a:t>
            </a:r>
            <a:r>
              <a:rPr lang="ru-RU" dirty="0"/>
              <a:t>населения, получившая надлежащее правовое </a:t>
            </a:r>
            <a:r>
              <a:rPr lang="ru-RU" dirty="0" smtClean="0"/>
              <a:t>оформление </a:t>
            </a:r>
            <a:r>
              <a:rPr lang="ru-RU" dirty="0"/>
              <a:t>в виде правоприменительного акта, может быть </a:t>
            </a:r>
            <a:r>
              <a:rPr lang="ru-RU" dirty="0" smtClean="0"/>
              <a:t>признана </a:t>
            </a:r>
            <a:r>
              <a:rPr lang="ru-RU" dirty="0"/>
              <a:t>одной из форм государственного надзора и контроля за соблюдением трудовых прав.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51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Органы государственного надзора и контроля </vt:lpstr>
      <vt:lpstr>Слайд 2</vt:lpstr>
      <vt:lpstr>Слайд 3</vt:lpstr>
      <vt:lpstr>1. Прокуратура </vt:lpstr>
      <vt:lpstr>2. Федеральная инспекция труда </vt:lpstr>
      <vt:lpstr>3. Внутриведомственный контроль </vt:lpstr>
      <vt:lpstr>4. Государственный надзор за безопасным ведением работ в промышленности </vt:lpstr>
      <vt:lpstr>5. Государственный энергетический надзор </vt:lpstr>
      <vt:lpstr>6. Государственный санитарно-эпидемиологический надзор </vt:lpstr>
      <vt:lpstr>7. Госудасрвтенный надзор за ядерной и радиационной безопасностью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Органы государственного надзора и контроля </dc:title>
  <dc:creator>PromBez-502</dc:creator>
  <cp:lastModifiedBy>PromBez-502</cp:lastModifiedBy>
  <cp:revision>9</cp:revision>
  <dcterms:created xsi:type="dcterms:W3CDTF">2015-10-10T00:11:46Z</dcterms:created>
  <dcterms:modified xsi:type="dcterms:W3CDTF">2015-10-10T01:40:41Z</dcterms:modified>
</cp:coreProperties>
</file>