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0" r:id="rId10"/>
    <p:sldId id="269" r:id="rId11"/>
    <p:sldId id="273" r:id="rId12"/>
    <p:sldId id="261" r:id="rId13"/>
    <p:sldId id="262" r:id="rId14"/>
    <p:sldId id="272" r:id="rId15"/>
    <p:sldId id="271" r:id="rId16"/>
    <p:sldId id="270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298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FBABA3"/>
    <a:srgbClr val="F874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3" autoAdjust="0"/>
    <p:restoredTop sz="94713" autoAdjust="0"/>
  </p:normalViewPr>
  <p:slideViewPr>
    <p:cSldViewPr>
      <p:cViewPr varScale="1">
        <p:scale>
          <a:sx n="70" d="100"/>
          <a:sy n="70" d="100"/>
        </p:scale>
        <p:origin x="-96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00647-D77F-4A4B-8661-B8248216E24F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2BC9D-8DA0-4716-B1BC-1039BA013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67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2BC9D-8DA0-4716-B1BC-1039BA013B9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3017D1C-C7FC-43F8-9BA5-20B66A2B41CF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8669-A580-415B-A8E4-E8D751C12B33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3C65-CE00-47B2-A5E0-163D0EEEE130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D0F4FC-AACE-4884-8A08-25FEA369CDA4}" type="datetime1">
              <a:rPr lang="ru-RU" smtClean="0"/>
              <a:pPr>
                <a:defRPr/>
              </a:pPr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B9A7A1-0BFD-4763-9FB5-248659765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0CCE-7800-4F01-B1AD-EF67F3781728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7F1D-A885-4ADC-BDBE-B8E9983A8885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A6EF-68C2-4352-8ACB-952934A35774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2CDCC4-E22A-47BB-A1A4-5106B5FA0092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31EFCC6-96AD-46F4-8545-D405E07AAF41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3D27-7EBA-4BFC-80DA-13ECA2746EFF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73EB-BA6F-4E9F-AAD7-C690A112F470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E1BE-4A44-4CBA-AE9B-84C7896901F7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951F785-D1AF-445B-89A7-2CCF7AD73A1B}" type="datetime1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CD15A34-ED08-4006-9127-8AF02018F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zoom dir="in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oleObject" Target="../embeddings/_____Microsoft_Office_Excel_97-20035.xls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4.jpeg"/><Relationship Id="rId4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8072494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429132"/>
            <a:ext cx="7929618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3.1. : </a:t>
            </a:r>
            <a:r>
              <a:rPr lang="ru-RU" sz="3200" b="1" dirty="0" smtClean="0">
                <a:solidFill>
                  <a:schemeClr val="tx1"/>
                </a:solidFill>
              </a:rPr>
              <a:t>Параметры   морозостойкости и основные методы их определения. Основные пути повышения морозостойкости.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59793" cy="128586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192" y="785794"/>
            <a:ext cx="8286808" cy="3327413"/>
          </a:xfrm>
          <a:prstGeom prst="rect">
            <a:avLst/>
          </a:prstGeom>
        </p:spPr>
        <p:txBody>
          <a:bodyPr vert="horz" anchor="b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МДК 03. Морозостойкость эластомеров (стеклование, кристаллизация, способы оценки морозостойкости, обзор рынка морозостойких эластомеров).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53441" cy="4944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642918"/>
            <a:ext cx="7215238" cy="70788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3.1.1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Параметры кристаллизации некоторых эластомеров.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134" y="1357298"/>
            <a:ext cx="38662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000396" cy="32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14414" y="642918"/>
            <a:ext cx="63424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Кинетика изотермической кристаллизации.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929198"/>
            <a:ext cx="828680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Рис.3.1.10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Кинетические кривые кристаллизации (зависимость относительных изменений степени кристаллизации 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C∞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времени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полиметилвинилсилоксана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(первичная кристаллизация при -50°С,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 – индукционный период;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1/2 – время половины кристаллизации) (а)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полихлоропрена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неопрен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6°С (1), 9°С (2), 12 °С (3), 15 °С (4) (б), полученные методами дилатометрии (а) и ДСК (б).  </a:t>
            </a:r>
          </a:p>
        </p:txBody>
      </p:sp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785794"/>
            <a:ext cx="5643602" cy="642942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1.1.4. </a:t>
            </a:r>
            <a:r>
              <a:rPr lang="ru-RU" sz="3100" i="1" dirty="0" smtClean="0">
                <a:solidFill>
                  <a:schemeClr val="tx1"/>
                </a:solidFill>
              </a:rPr>
              <a:t>Оценка </a:t>
            </a:r>
            <a:r>
              <a:rPr lang="ru-RU" sz="3100" i="1" dirty="0">
                <a:solidFill>
                  <a:schemeClr val="tx1"/>
                </a:solidFill>
              </a:rPr>
              <a:t>морозостойкости.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1643050"/>
            <a:ext cx="6286544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исследование морозостойкости резиновых деталей в условиях их эксплуатации сопряжено с большими трудностями, то важной задачей является оценка морозостойкости РТИ по морозостойкости резин.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этого необходимо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правильно выбрать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морозостойкости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эластомерного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материала,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коррелирующий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морозостойкостью РТИ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найти его критическое значение для данного вида детали.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Единственный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 резинотехнических изделий, для которого это сделано в полной мере - неподвижные уплотнительные детали. Для них принято, что ответственным показателем является восстанавливаемость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критическое значение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 котором сохраняется герметичность уплотнительного соединения, составляет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208538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://ugnlab.ru/images/stories/testequipment/G/ugt-7006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1714480" cy="2143100"/>
          </a:xfrm>
          <a:prstGeom prst="rect">
            <a:avLst/>
          </a:prstGeom>
          <a:noFill/>
        </p:spPr>
      </p:pic>
      <p:pic>
        <p:nvPicPr>
          <p:cNvPr id="2051" name="Picture 3" descr="http://www.hydravia.ru/upload/img/verso-antarct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2131860" cy="15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42427"/>
            <a:ext cx="2143108" cy="161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6409" y="0"/>
            <a:ext cx="1297591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500990" cy="1285884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200" i="1" dirty="0" smtClean="0">
                <a:solidFill>
                  <a:srgbClr val="FF0000"/>
                </a:solidFill>
              </a:rPr>
              <a:t/>
            </a:r>
            <a:br>
              <a:rPr lang="ru-RU" sz="2200" i="1" dirty="0" smtClean="0">
                <a:solidFill>
                  <a:srgbClr val="FF0000"/>
                </a:solidFill>
              </a:rPr>
            </a:br>
            <a:r>
              <a:rPr lang="ru-RU" sz="2200" i="1" dirty="0" smtClean="0">
                <a:solidFill>
                  <a:srgbClr val="FF0000"/>
                </a:solidFill>
              </a:rPr>
              <a:t/>
            </a:r>
            <a:br>
              <a:rPr lang="ru-RU" sz="2200" i="1" dirty="0" smtClean="0">
                <a:solidFill>
                  <a:srgbClr val="FF0000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1.1.5. </a:t>
            </a:r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оценки восстанавливаемости (коэффициент морозостойкости при растяжении, при сжатии, метод Гемана).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857364"/>
            <a:ext cx="8501122" cy="397031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13808-79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«Определение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морозостойкости по эластическому восстановлению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сжатия»;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ГОСТ 13270-85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«Метод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определения способности к кристаллизации 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сжатии»;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ГОСТ 408-78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«Определение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морозостойкости 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растяжении»;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СТАНДАРТ ИСО 83.060 ISO 1432:2013 –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Каучук вулканизованный или термопластичный. Определение низкотемпературного затвердевания (испытания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Геману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)».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649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000240"/>
            <a:ext cx="8143932" cy="369331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endParaRPr lang="ru-RU" b="1" i="1" dirty="0" smtClean="0"/>
          </a:p>
          <a:p>
            <a:pPr algn="just"/>
            <a:r>
              <a:rPr lang="ru-RU" dirty="0" smtClean="0"/>
              <a:t>	Этот метод, принятый в качестве международного стандарта. предусматривает измерение так называемого "кажущегося модуля" и вычислении значений температур, при которых модуль возрастает в заданное число раз, например, в 2 или 5 раз. </a:t>
            </a:r>
          </a:p>
          <a:p>
            <a:pPr algn="just"/>
            <a:r>
              <a:rPr lang="ru-RU" dirty="0" smtClean="0"/>
              <a:t>	Установлено, в образце возникает сложное напряженное состояние, причем максимальная деформация сдвига составляет 6-8%. деформация растяжения -2%. </a:t>
            </a:r>
          </a:p>
          <a:p>
            <a:pPr algn="just"/>
            <a:r>
              <a:rPr lang="ru-RU" dirty="0" smtClean="0"/>
              <a:t>	В процессе понижения температуры существенно меняется как деформация образца, так и приложенное к нему напряжение, то есть отсутствует постоянный параметр, что делает условия испытания неопределенными. Видимо, по этим причинам модуль и называют "кажущимся".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649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85918" y="1000108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Определение морозостойкости при кручении по методу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Гемана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285860"/>
            <a:ext cx="3214710" cy="30469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жесткости при пониженной температуре позволяет оценивать свойства резин в широком интервале температур выше Тс. Согласно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Гемана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применяемому за рубежом, обычно определяют значение температур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 которых модуль резины возрастает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 по сравнению с модулем, измеренным при комнатной температуре.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3" y="357166"/>
            <a:ext cx="2741941" cy="345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41243"/>
            <a:ext cx="1714512" cy="32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649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643306" y="3857628"/>
            <a:ext cx="2571768" cy="73866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Рис.3.1.11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Прибор для определения температуры хрупкости резин.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3786190"/>
            <a:ext cx="2500330" cy="80021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Рис.3.1.12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Прибор для определения морозостойкости резин резин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572008"/>
            <a:ext cx="8572560" cy="206210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Морозостойкость при растяжении характеризуют коэффициентом морозостойкости, представляющим собой отношение удлинения образца под действием нагрузки при пониженной температуре к удлинению при 23 °С Можно определять также температуру, при которой значение модуля при растяжении возрастает в 2, 5, 10 и 100 раз по сравнению с модулем при 23 °С. Другой характеристикой морозостойкости, используемой в некоторых странах, является температура восстановления TR, при которой в процессе нагрева с постоянной скоростью растянутого замороженного и освобожденного от нагрузки образца восстановление составляет 10, 30, 50 и 70%, т.е. TR-10 и т.д.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00174"/>
            <a:ext cx="8001088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правильного определения морозостойкости РТИ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необходимо: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испытания непосредственно в рабочих узлах или на стендах, где создаются условия, близкие к эксплуатационным.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особенности конструкции, так и особенности морозостойкости и теплопроводности эластомерных материалов.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режима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испытания.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выбирать время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термостатирования.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скорость кристаллизации эластомеров, и время, необходимое для установления температуры окружающей среды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изделии.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121649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001056" cy="1500198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 повышения морозостойкости резин.</a:t>
            </a:r>
            <a:endParaRPr lang="ru-RU" sz="3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59793" cy="128586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71480"/>
            <a:ext cx="7215238" cy="1143008"/>
          </a:xfrm>
          <a:solidFill>
            <a:srgbClr val="FCB2A6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200" i="1" dirty="0" smtClean="0">
                <a:solidFill>
                  <a:srgbClr val="FF0000"/>
                </a:solidFill>
              </a:rPr>
              <a:t/>
            </a:r>
            <a:br>
              <a:rPr lang="ru-RU" sz="2200" i="1" dirty="0" smtClean="0">
                <a:solidFill>
                  <a:srgbClr val="FF0000"/>
                </a:solidFill>
              </a:rPr>
            </a:br>
            <a:r>
              <a:rPr lang="ru-RU" sz="2200" i="1" dirty="0" smtClean="0">
                <a:solidFill>
                  <a:srgbClr val="FF0000"/>
                </a:solidFill>
              </a:rPr>
              <a:t/>
            </a:r>
            <a:br>
              <a:rPr lang="ru-RU" sz="2200" i="1" dirty="0" smtClean="0">
                <a:solidFill>
                  <a:srgbClr val="FF0000"/>
                </a:solidFill>
              </a:rPr>
            </a:br>
            <a:r>
              <a:rPr lang="ru-RU" sz="2200" b="1" i="1" dirty="0" smtClean="0">
                <a:solidFill>
                  <a:schemeClr val="tx1"/>
                </a:solidFill>
              </a:rPr>
              <a:t>1.2.1. </a:t>
            </a:r>
            <a:r>
              <a:rPr lang="ru-RU" sz="2200" i="1" dirty="0" smtClean="0">
                <a:solidFill>
                  <a:schemeClr val="tx1"/>
                </a:solidFill>
              </a:rPr>
              <a:t>Повышение </a:t>
            </a:r>
            <a:r>
              <a:rPr lang="ru-RU" sz="2200" i="1" dirty="0">
                <a:solidFill>
                  <a:schemeClr val="tx1"/>
                </a:solidFill>
              </a:rPr>
              <a:t>морозостойкости эластомеров путем снижения температуры стеклования, скорости кристаллизации или того и другого одновременно.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2143116"/>
            <a:ext cx="678661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Основные </a:t>
            </a:r>
            <a:r>
              <a:rPr lang="ru-RU" dirty="0"/>
              <a:t>способы повышения морозостойкости эластомеров направлены на снижение температуры стеклования, скорости кристаллизации или того и другого одновременно.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876"/>
            <a:ext cx="8643998" cy="2585323"/>
          </a:xfrm>
          <a:prstGeom prst="rect">
            <a:avLst/>
          </a:prstGeom>
          <a:solidFill>
            <a:srgbClr val="B3FFFF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Величина </a:t>
            </a:r>
            <a:r>
              <a:rPr lang="ru-RU" dirty="0"/>
              <a:t>температуры стеклования связана с гибкостью макромолекул, которая определяется энергетическим барьером вращения вокруг главных валентных связей и уровнем межмолекулярного взаимодействия. </a:t>
            </a:r>
            <a:endParaRPr lang="ru-RU" dirty="0" smtClean="0"/>
          </a:p>
          <a:p>
            <a:pPr algn="just"/>
            <a:r>
              <a:rPr lang="ru-RU" dirty="0" smtClean="0"/>
              <a:t>	Поэтому </a:t>
            </a:r>
            <a:r>
              <a:rPr lang="ru-RU" dirty="0"/>
              <a:t>величину Тс часто используют как меру гибкости макромолекул. </a:t>
            </a:r>
            <a:endParaRPr lang="ru-RU" dirty="0" smtClean="0"/>
          </a:p>
          <a:p>
            <a:pPr algn="just"/>
            <a:r>
              <a:rPr lang="ru-RU" dirty="0" smtClean="0"/>
              <a:t>	Любые </a:t>
            </a:r>
            <a:r>
              <a:rPr lang="ru-RU" dirty="0"/>
              <a:t>изменения микроструктуры, состава, положения боковых групп, приводящие к изменению гибкости цепи, меняют температуру стеклования. </a:t>
            </a:r>
          </a:p>
        </p:txBody>
      </p:sp>
      <p:pic>
        <p:nvPicPr>
          <p:cNvPr id="25602" name="Picture 2" descr="http://www.chemiks.ru/data/kauchuk_prodaem_foto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1594894" cy="114300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1135389" cy="100010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1142984"/>
          <a:ext cx="8001057" cy="540197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08486"/>
                <a:gridCol w="1607278"/>
                <a:gridCol w="1115695"/>
                <a:gridCol w="718044"/>
                <a:gridCol w="1025777"/>
                <a:gridCol w="1025777"/>
              </a:tblGrid>
              <a:tr h="312298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Каучук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469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Марка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469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Тс,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469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200" baseline="-250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469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200" baseline="-2500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, мин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indent="469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Тн,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  <a:tr h="468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Изопреновые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натуральный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синтетический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СКИ-3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68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-73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-68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-71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aseline="30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lang="ru-RU" sz="1200" baseline="300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aseline="30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lang="ru-RU" sz="1200" baseline="300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-63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-68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-63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-65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  <a:tr h="312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Бутадиеновые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СКД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СКДП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-102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-112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-95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-100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-55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-55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10-10</a:t>
                      </a:r>
                      <a:r>
                        <a:rPr lang="ru-RU" sz="1200" baseline="30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aseline="30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lang="ru-RU" sz="1200" baseline="300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-30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-50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-90 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 -95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  <a:tr h="624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Бутадиен-стирольные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СКМС-10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ДССК-18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СКС-30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СКС-50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-78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-75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-52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-54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-30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-70 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 -75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-65 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 -70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-45 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 -48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-25 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 -30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  <a:tr h="936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Бутадиен-нитрильные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СКН-18 (БНКС-18)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СКН-26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(БНКС-26)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СКН-40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(БНКС-40)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-47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-50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-40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-30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-40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-52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-35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-45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-30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  <a:tr h="156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Хлоропреновые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Наирит  КР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-40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-42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lang="ru-RU" sz="1200" baseline="30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-35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-40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  <a:tr h="312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Этиленпропиле-новые 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СКЭП*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СКЭПТ*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-55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-65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-55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-60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-50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-55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-50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-55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  <a:tr h="156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Бутилкаучук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БК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-69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aseline="30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lang="ru-RU" sz="1200" baseline="30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-55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-60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  <a:tr h="468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Фторкаучуки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СКФ-26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СКФ-32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СКФ-260*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-40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-15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-30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-35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  <a:tr h="468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Силоксановые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СКТВ-1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СКТФВ-803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СКТФВ-2101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-125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-130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-115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-110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-110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-78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-78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-78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0,01-10</a:t>
                      </a:r>
                      <a:r>
                        <a:rPr lang="ru-RU" sz="1200" baseline="30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0,01-10</a:t>
                      </a:r>
                      <a:r>
                        <a:rPr lang="ru-RU" sz="1200" baseline="30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30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-50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-60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-65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-80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-95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-100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  <a:tr h="312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Полиуретаны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СКУ-8А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СКУ-ПФ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-35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-30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-35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-40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+5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+5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10-10</a:t>
                      </a:r>
                      <a:r>
                        <a:rPr lang="ru-RU" sz="1200" baseline="30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-25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-30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-30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-35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  <a:tr h="312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Пропиленоксидный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СКПО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-74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-60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-65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33867" marR="33867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20" y="357166"/>
            <a:ext cx="7858180" cy="70788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Таблица 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3.1.2. 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Низкотемпературные характеристики эластомеров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04" y="6488668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* - морозостойкость определяется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микрокристаллизацией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538" cy="9438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856A-6E94-4CA6-9E92-3B9B1E82579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14356"/>
            <a:ext cx="7015154" cy="785818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3</a:t>
            </a:r>
            <a:r>
              <a:rPr lang="ru-RU" sz="2800" i="1" dirty="0" smtClean="0">
                <a:solidFill>
                  <a:schemeClr val="tx1"/>
                </a:solidFill>
              </a:rPr>
              <a:t>.1.1</a:t>
            </a:r>
            <a:r>
              <a:rPr lang="ru-RU" sz="2800" i="1" dirty="0" smtClean="0">
                <a:solidFill>
                  <a:schemeClr val="tx1"/>
                </a:solidFill>
              </a:rPr>
              <a:t>. Процессы  стеклования и кристаллизации.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Релаксационные процессы.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2643182"/>
            <a:ext cx="7072362" cy="3693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i="1" dirty="0"/>
              <a:t>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предельных случая соотношения роли стеклования и кристаллизации в морозостойкости эластомеров: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резин из некристаллизующихся каучуков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морозостойкость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определяется только замедлением релаксационных процессов, приводящих к стеклованию;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резин из медленно кристаллизующихся каучуков морозостойкость при кратковременном воздействии низких температур - "кратковременная морозостойкость" - определяется стеклованием, а время работоспособности резин при более высоких, чем Тс температурах - "длительная морозостойкость"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кристаллизацией;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резин из быстро кристаллизующихся эластомеров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морозостойкость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определяется только кристаллизацией.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714489"/>
            <a:ext cx="707236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Морозостойкость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эластомеров определяется совместным действием двух процессов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стеклования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кристаллизации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5122" name="Picture 2" descr="http://www.blockform.ru/ckfinder/userfiles/images/poliur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1717233" cy="1643049"/>
          </a:xfrm>
          <a:prstGeom prst="rect">
            <a:avLst/>
          </a:prstGeom>
          <a:noFill/>
        </p:spPr>
      </p:pic>
      <p:pic>
        <p:nvPicPr>
          <p:cNvPr id="5126" name="Picture 6" descr="http://s0alex.ru/img14/ab10-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1714480" cy="1249122"/>
          </a:xfrm>
          <a:prstGeom prst="rect">
            <a:avLst/>
          </a:prstGeom>
          <a:noFill/>
        </p:spPr>
      </p:pic>
      <p:pic>
        <p:nvPicPr>
          <p:cNvPr id="5128" name="Picture 8" descr="http://st03.kakprosto.ru/images/article/2011/12/24/1_5254fe3c3d4015254fe3c3d43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43488"/>
            <a:ext cx="1714512" cy="171451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0042"/>
            <a:ext cx="170309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480" y="857232"/>
            <a:ext cx="7072362" cy="64292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Влияние структуры макромолекулы на Тс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1142976" cy="100679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19" y="2000240"/>
          <a:ext cx="4857785" cy="307183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36332"/>
                <a:gridCol w="815298"/>
                <a:gridCol w="1043515"/>
                <a:gridCol w="1062640"/>
              </a:tblGrid>
              <a:tr h="716151">
                <a:tc>
                  <a:txBody>
                    <a:bodyPr/>
                    <a:lstStyle/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1,4 - 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цис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1,4 - транс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1,2- или 3,4-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413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Полибутадиен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(ПБ)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-105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-80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4136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Ролиизопрен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(ПИ)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-75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-60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+12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4136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Полипентенамер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(ПП)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-114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-97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443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Полиоктенамер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-108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-96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928802"/>
            <a:ext cx="2928958" cy="352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628" y="5500702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Зависимость температуры стеклования полиизопрена (1) и полибутадиена (2) от содержания звеньев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3,4 (1) и 1,2 (2).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072074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Рис.14. Зависимость температуры стеклования для статических сополимеров бутадиена (а) от содержания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сомономера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(1,1´), стирола (2), акрилонитрила (3)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силоксановых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каучуков (б) от содержания модифицирующих звеньев: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фенильных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(1), фторсилоксановых (2),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этильных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(3).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71437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1214414" cy="106971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357430"/>
          <a:ext cx="8501122" cy="32918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14380"/>
                <a:gridCol w="500066"/>
                <a:gridCol w="642942"/>
                <a:gridCol w="574724"/>
                <a:gridCol w="548877"/>
                <a:gridCol w="457399"/>
                <a:gridCol w="347826"/>
                <a:gridCol w="357190"/>
                <a:gridCol w="428628"/>
                <a:gridCol w="428628"/>
                <a:gridCol w="357190"/>
                <a:gridCol w="500066"/>
                <a:gridCol w="428628"/>
                <a:gridCol w="445112"/>
                <a:gridCol w="555020"/>
                <a:gridCol w="500066"/>
                <a:gridCol w="357190"/>
                <a:gridCol w="357190"/>
              </a:tblGrid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600" baseline="-25000" dirty="0" err="1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ºС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-70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-65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-60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III – IV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-60 ÷ -55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-55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-50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5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Подгруппа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5-6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</a:tr>
              <a:tr h="11672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Каучук</a:t>
                      </a:r>
                      <a:endParaRPr lang="ru-RU" sz="16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СКТФВ-803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СКД+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СКИ-3+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СКМС-10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(4:4:2)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СКД+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СКМС-10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(5:5)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СКД+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СКИ-3+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СКМС-10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(6:2:2)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СКД+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СКМС-10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(5:5)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СКД+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+СКИ-3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(7:3)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СКД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СКТФВ- 803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СКТЭ-8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СКТВ-1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СКД+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СКИ-3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(2,5÷3: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: 7,5÷7)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СКД+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СКИ-3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(5:5)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СКД+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СКИ-3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(2,5: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7,5)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СКТФВ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- 803;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Наирит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 +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СКН-18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(5÷6: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5÷4)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Наи-рит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КР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СКИ-3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НК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2737" marR="42737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0034" y="785794"/>
            <a:ext cx="8215370" cy="156966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429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Таблица </a:t>
            </a:r>
            <a:r>
              <a:rPr lang="ru-RU" altLang="zh-CN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3.1.3</a:t>
            </a:r>
            <a:r>
              <a:rPr lang="ru-RU" altLang="zh-CN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Распределение 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резин из кристаллизующихся каучуков по группам, характеризующим морозостойкость </a:t>
            </a:r>
            <a:endParaRPr kumimoji="0" lang="ru-RU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099" cy="88093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948940"/>
          <a:ext cx="8429685" cy="16230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57322"/>
                <a:gridCol w="928694"/>
                <a:gridCol w="1428760"/>
                <a:gridCol w="1500198"/>
                <a:gridCol w="1371020"/>
                <a:gridCol w="1124546"/>
                <a:gridCol w="719145"/>
              </a:tblGrid>
              <a:tr h="10820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Подгруппа</a:t>
                      </a:r>
                      <a:endParaRPr lang="ru-RU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10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000" baseline="-2500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˃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lang="ru-RU" sz="20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3мес.20сут.</a:t>
                      </a:r>
                      <a:endParaRPr lang="ru-RU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20сут.-4сут.</a:t>
                      </a:r>
                      <a:endParaRPr lang="ru-RU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4сут.–1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1сут.–4ч</a:t>
                      </a:r>
                      <a:endParaRPr lang="ru-RU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&lt; 1 ч</a:t>
                      </a:r>
                      <a:endParaRPr lang="ru-RU" sz="20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428860" y="1214422"/>
            <a:ext cx="63579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Таблица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3.1.4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Подгруппы, характеризующие морозостойкость кристаллизующихся резин 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099" cy="88093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714356"/>
            <a:ext cx="6072230" cy="785818"/>
          </a:xfrm>
          <a:solidFill>
            <a:srgbClr val="FCB2A6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chemeClr val="tx1"/>
                </a:solidFill>
              </a:rPr>
              <a:t>Влияние </a:t>
            </a:r>
            <a:r>
              <a:rPr lang="ru-RU" sz="3100" b="1" i="1" dirty="0">
                <a:solidFill>
                  <a:schemeClr val="tx1"/>
                </a:solidFill>
              </a:rPr>
              <a:t>пластификаторов на </a:t>
            </a:r>
            <a:r>
              <a:rPr lang="ru-RU" sz="3100" b="1" i="1" dirty="0" smtClean="0">
                <a:solidFill>
                  <a:schemeClr val="tx1"/>
                </a:solidFill>
              </a:rPr>
              <a:t>свойства резин.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857628"/>
            <a:ext cx="7358114" cy="147732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Правильный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выбор типа и количества пластификатора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позволяет существенно снизить 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вердость;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гистерезисные потери;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теплообразование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многократных деформациях резин.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18" y="1643050"/>
            <a:ext cx="6357982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Введение пластификаторов в резиновые смеси: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облегчает их переработку, повышает пластичность;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уменьшению разогрева при смешении;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снижает опасность подвулканизации.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928934"/>
            <a:ext cx="7286676" cy="923330"/>
          </a:xfrm>
          <a:prstGeom prst="rect">
            <a:avLst/>
          </a:prstGeom>
          <a:solidFill>
            <a:srgbClr val="B3FFFF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Благодаря введению пластификаторов: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снижается расход электроэнергии на смешение и последующую обработку резиновых смесей. </a:t>
            </a:r>
          </a:p>
        </p:txBody>
      </p:sp>
      <p:pic>
        <p:nvPicPr>
          <p:cNvPr id="23554" name="Picture 2" descr="http://stat8.blog.ru/lr/0b1bd99c9e04e20a5861a45fa755b5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08" y="5016090"/>
            <a:ext cx="2428892" cy="1841910"/>
          </a:xfrm>
          <a:prstGeom prst="rect">
            <a:avLst/>
          </a:prstGeom>
          <a:noFill/>
        </p:spPr>
      </p:pic>
      <p:pic>
        <p:nvPicPr>
          <p:cNvPr id="23556" name="Picture 4" descr="http://rts-ua.com/wp-content/uploads/2013/12/%D0%A0%D0%B5%D0%B7%D0%B8%D0%BD%D0%BE%D0%B2%D1%8B%D0%B5-%D1%81%D0%BC%D0%B5%D1%81%D0%B8-2_%D0%BD%D0%BE%D0%B2%D1%8B%D0%B9-%D1%80%D0%B0%D0%B7%D0%BC%D0%B5%D1%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572140"/>
            <a:ext cx="3286116" cy="1080311"/>
          </a:xfrm>
          <a:prstGeom prst="rect">
            <a:avLst/>
          </a:prstGeom>
          <a:noFill/>
        </p:spPr>
      </p:pic>
      <p:pic>
        <p:nvPicPr>
          <p:cNvPr id="23558" name="Picture 6" descr="http://rooffs.ru/wp-content/uploads/2013/12/svojstva-zhidkoj-reziny-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1968153" cy="128586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500042"/>
            <a:ext cx="1000099" cy="88093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285860"/>
            <a:ext cx="71438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Следует </a:t>
            </a:r>
            <a:r>
              <a:rPr lang="ru-RU" dirty="0" smtClean="0"/>
              <a:t>различать:</a:t>
            </a:r>
          </a:p>
          <a:p>
            <a:pPr algn="just"/>
            <a:endParaRPr lang="ru-RU" dirty="0" smtClean="0">
              <a:solidFill>
                <a:srgbClr val="0070C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70C0"/>
                </a:solidFill>
              </a:rPr>
              <a:t>Пластификаторы</a:t>
            </a:r>
            <a:r>
              <a:rPr lang="ru-RU" dirty="0" smtClean="0"/>
              <a:t>, продукты, которые понижают температуру стеклования каучуков, т.е. улучшают морозостойкость резин.</a:t>
            </a:r>
          </a:p>
          <a:p>
            <a:pPr algn="just"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мягчители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smtClean="0"/>
              <a:t>продукты</a:t>
            </a:r>
            <a:r>
              <a:rPr lang="ru-RU" dirty="0"/>
              <a:t>, понижающие температуру текучести резиновых смесей, но не оказывающие на морозостойкость резин заметного влияния.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214818"/>
            <a:ext cx="5072098" cy="923330"/>
          </a:xfrm>
          <a:prstGeom prst="rect">
            <a:avLst/>
          </a:prstGeom>
          <a:solidFill>
            <a:srgbClr val="E3FCFD"/>
          </a:solidFill>
        </p:spPr>
        <p:txBody>
          <a:bodyPr wrap="square">
            <a:spAutoFit/>
          </a:bodyPr>
          <a:lstStyle/>
          <a:p>
            <a:r>
              <a:rPr lang="ru-RU" dirty="0"/>
              <a:t>Традиционный способ повышения морозостойкости резин - </a:t>
            </a:r>
            <a:r>
              <a:rPr lang="ru-RU" i="1" dirty="0"/>
              <a:t>введение повышенных дозировок пластификаторов</a:t>
            </a:r>
          </a:p>
        </p:txBody>
      </p:sp>
      <p:pic>
        <p:nvPicPr>
          <p:cNvPr id="22530" name="Picture 2" descr="http://www.poetomu.ru/_pu/0/5702606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91132"/>
            <a:ext cx="1666868" cy="1666868"/>
          </a:xfrm>
          <a:prstGeom prst="rect">
            <a:avLst/>
          </a:prstGeom>
          <a:noFill/>
        </p:spPr>
      </p:pic>
      <p:pic>
        <p:nvPicPr>
          <p:cNvPr id="22532" name="Picture 4" descr="http://promportal.su/foto/good_fotos/140/1400334/pp_i_abs_granulirovanniy_i_drobleniy_vtorichniy_foto_larg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143380"/>
            <a:ext cx="3428991" cy="257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00042"/>
            <a:ext cx="1142976" cy="100679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071546"/>
            <a:ext cx="6715172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Механизм снижения Тс при использовании пластификаторов </a:t>
            </a:r>
            <a:r>
              <a:rPr lang="ru-RU" dirty="0" smtClean="0"/>
              <a:t>заключается: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в уменьшении </a:t>
            </a:r>
            <a:r>
              <a:rPr lang="ru-RU" dirty="0"/>
              <a:t>межмолекулярного </a:t>
            </a:r>
            <a:r>
              <a:rPr lang="ru-RU" dirty="0" smtClean="0"/>
              <a:t>взаимодействия.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в увеличение </a:t>
            </a:r>
            <a:r>
              <a:rPr lang="ru-RU" dirty="0"/>
              <a:t>свободного </a:t>
            </a:r>
            <a:r>
              <a:rPr lang="ru-RU" dirty="0" smtClean="0"/>
              <a:t>объёма.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28860" y="5143512"/>
            <a:ext cx="400052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600" b="1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ффект пластификации зависит от: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химической природы пластификатора,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от размера и формы его молекул,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вязкости и температуры стеклования.</a:t>
            </a:r>
            <a:endParaRPr kumimoji="0" lang="ru-RU" altLang="zh-CN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571744"/>
            <a:ext cx="8143932" cy="2308324"/>
          </a:xfrm>
          <a:prstGeom prst="rect">
            <a:avLst/>
          </a:prstGeom>
          <a:solidFill>
            <a:srgbClr val="B3FFFF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Влияние пластификатора на Тс  описывается </a:t>
            </a:r>
            <a:r>
              <a:rPr lang="ru-RU" b="1" i="1" dirty="0" smtClean="0">
                <a:solidFill>
                  <a:srgbClr val="002060"/>
                </a:solidFill>
              </a:rPr>
              <a:t>уравнением Журкова </a:t>
            </a:r>
            <a:r>
              <a:rPr lang="ru-RU" dirty="0" smtClean="0"/>
              <a:t>(для полярных полимеров)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ru-RU" b="1" dirty="0" smtClean="0">
                <a:solidFill>
                  <a:srgbClr val="FF0000"/>
                </a:solidFill>
              </a:rPr>
              <a:t>Тс = К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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dirty="0" smtClean="0"/>
              <a:t>или </a:t>
            </a:r>
            <a:r>
              <a:rPr lang="ru-RU" b="1" dirty="0" smtClean="0">
                <a:solidFill>
                  <a:srgbClr val="002060"/>
                </a:solidFill>
              </a:rPr>
              <a:t>Каргина-Малинского</a:t>
            </a:r>
            <a:r>
              <a:rPr lang="ru-RU" dirty="0" smtClean="0"/>
              <a:t> (для неполярных полимеров)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ru-RU" b="1" dirty="0" smtClean="0">
                <a:solidFill>
                  <a:srgbClr val="FF0000"/>
                </a:solidFill>
              </a:rPr>
              <a:t>Тс = К</a:t>
            </a:r>
            <a:r>
              <a:rPr lang="ru-RU" b="1" baseline="-25000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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где </a:t>
            </a:r>
            <a:r>
              <a:rPr lang="ru-RU" dirty="0" smtClean="0">
                <a:sym typeface="Symbol"/>
              </a:rPr>
              <a:t></a:t>
            </a:r>
            <a:r>
              <a:rPr lang="ru-RU" dirty="0" smtClean="0"/>
              <a:t>Тс  - снижение Тс при введении пластификатора; </a:t>
            </a:r>
            <a:r>
              <a:rPr lang="en-US" dirty="0" smtClean="0"/>
              <a:t>n</a:t>
            </a:r>
            <a:r>
              <a:rPr lang="ru-RU" dirty="0" smtClean="0"/>
              <a:t> – число молей пластификатора, </a:t>
            </a:r>
            <a:r>
              <a:rPr lang="en-US" dirty="0" smtClean="0"/>
              <a:t>V</a:t>
            </a:r>
            <a:r>
              <a:rPr lang="ru-RU" dirty="0" smtClean="0"/>
              <a:t>- объемная доля введенного пластификатора; К и К</a:t>
            </a:r>
            <a:r>
              <a:rPr lang="ru-RU" baseline="-25000" dirty="0" smtClean="0"/>
              <a:t>1</a:t>
            </a:r>
            <a:r>
              <a:rPr lang="ru-RU" dirty="0" smtClean="0"/>
              <a:t> – константы. </a:t>
            </a:r>
            <a:endParaRPr lang="ru-RU" dirty="0"/>
          </a:p>
        </p:txBody>
      </p:sp>
      <p:pic>
        <p:nvPicPr>
          <p:cNvPr id="21506" name="Picture 2" descr="http://www.ua.all.biz/img/ua/catalog/middle/2468827.jpeg?rrr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072074"/>
            <a:ext cx="2286000" cy="1524001"/>
          </a:xfrm>
          <a:prstGeom prst="rect">
            <a:avLst/>
          </a:prstGeom>
          <a:noFill/>
        </p:spPr>
      </p:pic>
      <p:pic>
        <p:nvPicPr>
          <p:cNvPr id="21508" name="Picture 4" descr="http://www.zavodrti.ru/upload/medialibrary/5ec/5ec89f2cc7da9627632338169dd5e3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214950"/>
            <a:ext cx="2071670" cy="131568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00042"/>
            <a:ext cx="1071538" cy="94386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025" grpId="0" build="p" animBg="1"/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928802"/>
            <a:ext cx="7715304" cy="4524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00CC"/>
                </a:solidFill>
              </a:rPr>
              <a:t>1) способностью </a:t>
            </a:r>
            <a:r>
              <a:rPr lang="ru-RU" b="1" i="1" dirty="0">
                <a:solidFill>
                  <a:srgbClr val="0000CC"/>
                </a:solidFill>
              </a:rPr>
              <a:t>совмещаться с каучуком</a:t>
            </a:r>
            <a:r>
              <a:rPr lang="ru-RU" dirty="0"/>
              <a:t>, т.е. образовывать с ним устойчивые композиции при введении достаточно больших количеств пластификатора; </a:t>
            </a:r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0000CC"/>
                </a:solidFill>
              </a:rPr>
              <a:t>2</a:t>
            </a:r>
            <a:r>
              <a:rPr lang="ru-RU" b="1" i="1" dirty="0">
                <a:solidFill>
                  <a:srgbClr val="0000CC"/>
                </a:solidFill>
              </a:rPr>
              <a:t>) малой летучестью </a:t>
            </a:r>
            <a:r>
              <a:rPr lang="ru-RU" dirty="0"/>
              <a:t>(низким парциальным давлением); </a:t>
            </a:r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0000CC"/>
                </a:solidFill>
              </a:rPr>
              <a:t>3</a:t>
            </a:r>
            <a:r>
              <a:rPr lang="ru-RU" b="1" i="1" dirty="0">
                <a:solidFill>
                  <a:srgbClr val="0000CC"/>
                </a:solidFill>
              </a:rPr>
              <a:t>) бесцветностью, отсутствием запаха; </a:t>
            </a:r>
            <a:endParaRPr lang="ru-RU" b="1" i="1" dirty="0" smtClean="0">
              <a:solidFill>
                <a:srgbClr val="0000CC"/>
              </a:solidFill>
            </a:endParaRPr>
          </a:p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4</a:t>
            </a:r>
            <a:r>
              <a:rPr lang="ru-RU" b="1" i="1" dirty="0" smtClean="0">
                <a:solidFill>
                  <a:srgbClr val="0000CC"/>
                </a:solidFill>
              </a:rPr>
              <a:t>) способностью </a:t>
            </a:r>
            <a:r>
              <a:rPr lang="ru-RU" b="1" i="1" dirty="0">
                <a:solidFill>
                  <a:srgbClr val="0000CC"/>
                </a:solidFill>
              </a:rPr>
              <a:t>проявлять пластифицирующее действие </a:t>
            </a:r>
            <a:r>
              <a:rPr lang="ru-RU" dirty="0"/>
              <a:t>не только при нормальной, но и </a:t>
            </a:r>
            <a:r>
              <a:rPr lang="ru-RU" b="1" i="1" dirty="0">
                <a:solidFill>
                  <a:srgbClr val="0000CC"/>
                </a:solidFill>
              </a:rPr>
              <a:t>при пониженной температуре; </a:t>
            </a:r>
            <a:endParaRPr lang="ru-RU" b="1" i="1" dirty="0" smtClean="0">
              <a:solidFill>
                <a:srgbClr val="0000CC"/>
              </a:solidFill>
            </a:endParaRPr>
          </a:p>
          <a:p>
            <a:pPr algn="just"/>
            <a:r>
              <a:rPr lang="ru-RU" b="1" i="1" dirty="0" smtClean="0">
                <a:solidFill>
                  <a:srgbClr val="0000CC"/>
                </a:solidFill>
              </a:rPr>
              <a:t>5) </a:t>
            </a:r>
            <a:r>
              <a:rPr lang="ru-RU" b="1" i="1" dirty="0">
                <a:solidFill>
                  <a:srgbClr val="0000CC"/>
                </a:solidFill>
              </a:rPr>
              <a:t>химической стойкостью</a:t>
            </a:r>
            <a:r>
              <a:rPr lang="ru-RU" dirty="0"/>
              <a:t>, которая должна быть не ниже, чем у пластифицируемого эластомера; </a:t>
            </a:r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0000CC"/>
                </a:solidFill>
              </a:rPr>
              <a:t>6) меньшим </a:t>
            </a:r>
            <a:r>
              <a:rPr lang="ru-RU" b="1" i="1" dirty="0">
                <a:solidFill>
                  <a:srgbClr val="0000CC"/>
                </a:solidFill>
              </a:rPr>
              <a:t>влиянием на поведение ингредиентов резиновых смесей </a:t>
            </a:r>
            <a:r>
              <a:rPr lang="ru-RU" dirty="0"/>
              <a:t>(не изменять длительность вулканизации, окраски светлоокрашенных резин). </a:t>
            </a:r>
            <a:r>
              <a:rPr lang="ru-RU" dirty="0" smtClean="0"/>
              <a:t>	</a:t>
            </a:r>
          </a:p>
          <a:p>
            <a:pPr algn="just"/>
            <a:r>
              <a:rPr lang="ru-RU" dirty="0" smtClean="0"/>
              <a:t>	Пластификаторы </a:t>
            </a:r>
            <a:r>
              <a:rPr lang="ru-RU" dirty="0"/>
              <a:t>не должны экстрагироваться из резин маслами, нефтепродуктами, растворителями, моющими средствами. </a:t>
            </a:r>
            <a:endParaRPr lang="ru-RU" dirty="0" smtClean="0"/>
          </a:p>
          <a:p>
            <a:pPr algn="just"/>
            <a:r>
              <a:rPr lang="ru-RU" dirty="0"/>
              <a:t>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1142976" cy="100679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71670" y="857232"/>
            <a:ext cx="6500858" cy="923330"/>
          </a:xfrm>
          <a:prstGeom prst="rect">
            <a:avLst/>
          </a:prstGeom>
          <a:solidFill>
            <a:srgbClr val="B3FF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Продукты, используемые в качестве пластификаторов, должны обладать следующими общими свойствами: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500042"/>
            <a:ext cx="6357982" cy="6186309"/>
          </a:xfrm>
          <a:prstGeom prst="rect">
            <a:avLst/>
          </a:prstGeom>
          <a:solidFill>
            <a:srgbClr val="E3FCFD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Для </a:t>
            </a:r>
            <a:r>
              <a:rPr lang="ru-RU" dirty="0"/>
              <a:t>получения морозостойких резин, в основном, используют сложные эфиры – </a:t>
            </a:r>
            <a:r>
              <a:rPr lang="ru-RU" b="1" i="1" dirty="0"/>
              <a:t>фталаты, себацинаты, адипинаты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       При </a:t>
            </a:r>
            <a:r>
              <a:rPr lang="ru-RU" dirty="0"/>
              <a:t>составлении рецептов резин </a:t>
            </a:r>
            <a:r>
              <a:rPr lang="ru-RU" dirty="0" smtClean="0"/>
              <a:t>в </a:t>
            </a:r>
            <a:r>
              <a:rPr lang="ru-RU" dirty="0"/>
              <a:t>течение многих лет применяют </a:t>
            </a:r>
            <a:r>
              <a:rPr lang="ru-RU" i="1" dirty="0">
                <a:solidFill>
                  <a:srgbClr val="008000"/>
                </a:solidFill>
              </a:rPr>
              <a:t>дибутилфталат (ДБФ)</a:t>
            </a:r>
            <a:r>
              <a:rPr lang="ru-RU" dirty="0">
                <a:solidFill>
                  <a:srgbClr val="008000"/>
                </a:solidFill>
              </a:rPr>
              <a:t>, </a:t>
            </a:r>
            <a:r>
              <a:rPr lang="ru-RU" i="1" dirty="0">
                <a:solidFill>
                  <a:srgbClr val="008000"/>
                </a:solidFill>
              </a:rPr>
              <a:t>диоктилфталат (ДОФ)</a:t>
            </a:r>
            <a:r>
              <a:rPr lang="ru-RU" dirty="0">
                <a:solidFill>
                  <a:srgbClr val="008000"/>
                </a:solidFill>
              </a:rPr>
              <a:t>, </a:t>
            </a:r>
            <a:r>
              <a:rPr lang="ru-RU" i="1" dirty="0">
                <a:solidFill>
                  <a:srgbClr val="008000"/>
                </a:solidFill>
              </a:rPr>
              <a:t>дибутилсебацинат (ДБС)</a:t>
            </a:r>
            <a:r>
              <a:rPr lang="ru-RU" dirty="0">
                <a:solidFill>
                  <a:srgbClr val="008000"/>
                </a:solidFill>
              </a:rPr>
              <a:t> </a:t>
            </a:r>
            <a:r>
              <a:rPr lang="ru-RU" dirty="0"/>
              <a:t>и ряд других </a:t>
            </a:r>
            <a:r>
              <a:rPr lang="ru-RU" dirty="0" smtClean="0"/>
              <a:t>пластификаторов.</a:t>
            </a:r>
          </a:p>
          <a:p>
            <a:r>
              <a:rPr lang="ru-RU" dirty="0" smtClean="0"/>
              <a:t>       Пластификаторы </a:t>
            </a:r>
            <a:r>
              <a:rPr lang="ru-RU" dirty="0"/>
              <a:t>вводят в количестве 2-10 мас.ч. на 100 мас.ч. каучука, для придания повышенной морозостойкости содержание пластификатора увеличивают до 30 мас.ч. и более. </a:t>
            </a:r>
            <a:endParaRPr lang="ru-RU" dirty="0" smtClean="0"/>
          </a:p>
          <a:p>
            <a:pPr algn="just"/>
            <a:r>
              <a:rPr lang="ru-RU" b="1" i="1" dirty="0" smtClean="0">
                <a:solidFill>
                  <a:srgbClr val="0070C0"/>
                </a:solidFill>
              </a:rPr>
              <a:t>	</a:t>
            </a:r>
            <a:r>
              <a:rPr lang="ru-RU" b="1" i="1" dirty="0" smtClean="0">
                <a:solidFill>
                  <a:srgbClr val="0000CC"/>
                </a:solidFill>
              </a:rPr>
              <a:t>При введении пластификаторов </a:t>
            </a:r>
            <a:r>
              <a:rPr lang="ru-RU" b="1" i="1" dirty="0">
                <a:solidFill>
                  <a:srgbClr val="0000CC"/>
                </a:solidFill>
              </a:rPr>
              <a:t>необходимо </a:t>
            </a:r>
            <a:r>
              <a:rPr lang="ru-RU" b="1" i="1" dirty="0" smtClean="0">
                <a:solidFill>
                  <a:srgbClr val="0000CC"/>
                </a:solidFill>
              </a:rPr>
              <a:t>учитывать: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химическую </a:t>
            </a:r>
            <a:r>
              <a:rPr lang="ru-RU" dirty="0"/>
              <a:t>природу </a:t>
            </a:r>
            <a:r>
              <a:rPr lang="ru-RU" dirty="0" smtClean="0"/>
              <a:t>каучука.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тип </a:t>
            </a:r>
            <a:r>
              <a:rPr lang="ru-RU" dirty="0"/>
              <a:t>и содержание наполнителей и других ингредиентов резиновой </a:t>
            </a:r>
            <a:r>
              <a:rPr lang="ru-RU" dirty="0" smtClean="0"/>
              <a:t>смеси.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многочисленные </a:t>
            </a:r>
            <a:r>
              <a:rPr lang="ru-RU" dirty="0"/>
              <a:t>диффузионные процессы, протекающие в эластомерных материалах при их хранении и эксплуатации. 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миграцию </a:t>
            </a:r>
            <a:r>
              <a:rPr lang="ru-RU" dirty="0"/>
              <a:t>пластификаторов из резин в воздушную среду, а также в углеводородные среды при контакте РТИ с маслами, топливом, </a:t>
            </a:r>
            <a:r>
              <a:rPr lang="ru-RU" dirty="0" smtClean="0"/>
              <a:t>смазками. </a:t>
            </a:r>
            <a:endParaRPr lang="ru-RU" dirty="0"/>
          </a:p>
        </p:txBody>
      </p:sp>
      <p:pic>
        <p:nvPicPr>
          <p:cNvPr id="3" name="Picture 4" descr="http://b2b-chem.ru/attach/user1114/good_09Ve6gf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2500298" cy="3333732"/>
          </a:xfrm>
          <a:prstGeom prst="rect">
            <a:avLst/>
          </a:prstGeom>
          <a:noFill/>
        </p:spPr>
      </p:pic>
      <p:pic>
        <p:nvPicPr>
          <p:cNvPr id="19458" name="Picture 2" descr="http://www.mkmagna.ru/pages/catalog/pic/55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2383695" cy="1533511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24102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54287" cy="92867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714356"/>
            <a:ext cx="6072230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разработки новых продуктов, которые предназначены для замены дибутилфталата,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дибутилсебацината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эфира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ЛЗ-7: снижение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летучести, стоимости и токсичности существующих пластификаторов, расширения сырьевой базы,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утилизация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побочных продуктов многих производств.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285992"/>
            <a:ext cx="8929718" cy="1815882"/>
          </a:xfrm>
          <a:prstGeom prst="rect">
            <a:avLst/>
          </a:prstGeom>
          <a:solidFill>
            <a:srgbClr val="E3FCFD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Значительный интерес из вновь появившихся на рынке сырья пластификаторов представляют: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ДАЭНДК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смесь сложных эфиров, полученных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переэтирификацией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диметиловых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эфиров низших дикарбоновых кислот С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</a:t>
            </a:r>
            <a:r>
              <a:rPr lang="ru-RU" sz="16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смесью спиртов и их высококипящих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эфиров.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ДБЭА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дибутоксиэтиладипинат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ТХЭФ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трихлорэтилфосфат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ЭДОС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смесь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диоксановых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спиртов и их высококипящих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эфиров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ПЭФ–1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смесь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монофениловых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эфиров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этилегликоля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фенилгликоля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(мол. масса 140-190)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4071942"/>
            <a:ext cx="6357982" cy="181588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Пластификаторы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ТХЭФ и ПЭФ-1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влияют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кинетику вулканизации,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повышают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физико-механические показатели смесей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влияют на изменение свойств вулканизатов под воздействием повышенных температур и агрессивных стандартных жидкостей.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zh-CN" sz="1600" b="1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Пластификатор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ДАЭНДК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сохраняет морозостойкость резин.</a:t>
            </a:r>
          </a:p>
          <a:p>
            <a:pPr lvl="0" algn="just"/>
            <a:r>
              <a:rPr lang="ru-RU" altLang="zh-CN" sz="1600" b="1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Пластификатор ДБЭА </a:t>
            </a:r>
            <a:r>
              <a:rPr lang="ru-RU" altLang="zh-CN" sz="16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обладает меньшей летучестью, чем основные серийные пластификаторы.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klej-pva.com.ua/wp-content/uploads/2012/08/3587801-300x2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2214546" cy="152065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1214414" cy="106971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566929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7300906" cy="785818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/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3</a:t>
            </a:r>
            <a:r>
              <a:rPr lang="ru-RU" sz="2400" i="1" dirty="0" smtClean="0">
                <a:solidFill>
                  <a:schemeClr val="tx1"/>
                </a:solidFill>
              </a:rPr>
              <a:t>.1.2.Температуры </a:t>
            </a:r>
            <a:r>
              <a:rPr lang="ru-RU" sz="2400" i="1" dirty="0">
                <a:solidFill>
                  <a:schemeClr val="tx1"/>
                </a:solidFill>
              </a:rPr>
              <a:t>стеклования и  хрупкости. </a:t>
            </a:r>
            <a:r>
              <a:rPr lang="ru-RU" sz="2400" i="1" dirty="0" smtClean="0">
                <a:solidFill>
                  <a:schemeClr val="tx1"/>
                </a:solidFill>
              </a:rPr>
              <a:t>Скорость </a:t>
            </a:r>
            <a:r>
              <a:rPr lang="ru-RU" sz="2400" i="1" dirty="0">
                <a:solidFill>
                  <a:schemeClr val="tx1"/>
                </a:solidFill>
              </a:rPr>
              <a:t>кристаллизации.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2143116"/>
            <a:ext cx="71438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Температура хрупкости </a:t>
            </a:r>
            <a:r>
              <a:rPr lang="ru-RU" b="1" i="1" dirty="0" smtClean="0"/>
              <a:t>(</a:t>
            </a:r>
            <a:r>
              <a:rPr lang="ru-RU" b="1" i="1" dirty="0" err="1" smtClean="0"/>
              <a:t>Тхр</a:t>
            </a:r>
            <a:r>
              <a:rPr lang="ru-RU" b="1" i="1" dirty="0" smtClean="0"/>
              <a:t>) </a:t>
            </a:r>
            <a:r>
              <a:rPr lang="ru-RU" dirty="0" smtClean="0"/>
              <a:t>- </a:t>
            </a:r>
            <a:r>
              <a:rPr lang="ru-RU" dirty="0"/>
              <a:t>это температура, при которой полимер разрушается в момент достижения предела вынужденной эластичности.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28" cy="125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00166" y="342900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Температура стеклования (Тс)</a:t>
            </a:r>
            <a:r>
              <a:rPr lang="ru-RU" dirty="0" smtClean="0"/>
              <a:t> — температура, при которой полимер переходит при охлаждении из высокоэластичного или вязкотекучего в стеклообразное состояние.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4714884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Скорость кристаллизации </a:t>
            </a:r>
            <a:r>
              <a:rPr lang="ru-RU" dirty="0" smtClean="0"/>
              <a:t>– функция степени кристалличности по времени. Зависит от скоростей двух процессов образования зародышей кристаллизации и роста кристаллов</a:t>
            </a:r>
            <a:r>
              <a:rPr lang="ru-RU" smtClean="0"/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Picture 6" descr="http://studokon.ru/images/12prichin/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1428727" cy="1390276"/>
          </a:xfrm>
          <a:prstGeom prst="rect">
            <a:avLst/>
          </a:prstGeom>
          <a:noFill/>
        </p:spPr>
      </p:pic>
      <p:pic>
        <p:nvPicPr>
          <p:cNvPr id="14" name="Picture 5" descr="i?id=114771765&amp;tov=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000372"/>
            <a:ext cx="1428727" cy="1285884"/>
          </a:xfrm>
          <a:prstGeom prst="rect">
            <a:avLst/>
          </a:prstGeom>
          <a:noFill/>
          <a:ln/>
        </p:spPr>
      </p:pic>
      <p:pic>
        <p:nvPicPr>
          <p:cNvPr id="15" name="Picture 6" descr="http://s0alex.ru/img14/ab10-3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256"/>
            <a:ext cx="1470781" cy="1143008"/>
          </a:xfrm>
          <a:prstGeom prst="rect">
            <a:avLst/>
          </a:prstGeom>
          <a:noFill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429264"/>
            <a:ext cx="150016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099" y="1928802"/>
          <a:ext cx="7610508" cy="39258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87897"/>
                <a:gridCol w="2004021"/>
                <a:gridCol w="1298773"/>
                <a:gridCol w="1286926"/>
                <a:gridCol w="1211225"/>
                <a:gridCol w="72166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Пластификатор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Внешний вид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Цветность по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Хазену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 не более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Плотность, кг/м</a:t>
                      </a:r>
                      <a:r>
                        <a:rPr lang="ru-RU" sz="1600" baseline="30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Кислотное число, мг КОН/г, не более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600" baseline="-25000">
                          <a:latin typeface="Times New Roman" pitchFamily="18" charset="0"/>
                          <a:cs typeface="Times New Roman" pitchFamily="18" charset="0"/>
                        </a:rPr>
                        <a:t>всп</a:t>
                      </a: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, ºС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ДБС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Прозрачная, бесцветная жидкость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934–938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183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ДБФ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То же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1045–1049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ДОФ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– « –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982–986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ТХЭФ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– « –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1422–1427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ДБЭА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– « –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992–996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ДАЭНДК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Прозрачная жидкость от желтого до коричневого цвета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950–1080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ЭДОС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– « –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1080–1090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785794"/>
            <a:ext cx="7072362" cy="830997"/>
          </a:xfrm>
          <a:prstGeom prst="rect">
            <a:avLst/>
          </a:prstGeom>
          <a:solidFill>
            <a:srgbClr val="C3F7FD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Технические характеристики пластификаторов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142976" cy="100679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357298"/>
          <a:ext cx="8429684" cy="539800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357586"/>
                <a:gridCol w="789261"/>
                <a:gridCol w="480107"/>
                <a:gridCol w="472646"/>
                <a:gridCol w="472646"/>
                <a:gridCol w="472646"/>
                <a:gridCol w="557225"/>
                <a:gridCol w="618585"/>
                <a:gridCol w="618585"/>
                <a:gridCol w="590397"/>
              </a:tblGrid>
              <a:tr h="8665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Без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пластификатора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/>
                        <a:t>Содержание </a:t>
                      </a:r>
                      <a:r>
                        <a:rPr lang="ru-RU" sz="1400" dirty="0"/>
                        <a:t>пластификатора, масс. ч.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ДБС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ДОС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ДБФ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cap="small" dirty="0" err="1">
                          <a:latin typeface="Times New Roman" pitchFamily="18" charset="0"/>
                          <a:cs typeface="Times New Roman" pitchFamily="18" charset="0"/>
                        </a:rPr>
                        <a:t>доф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190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Условное напряжение при 300%-ном удлинении, МПа: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СКН-26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Наирит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Условная прочность при растяжении, МПа: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СКН-26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Наирит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Относительное удлинение при разрыве, %: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СКН-26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570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585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573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597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670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692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635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637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Наирит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536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562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568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592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616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670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Твердость по Шору А: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СКН-26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Наирит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Эластичность по отскоку, %: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СКН-26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Наирит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Температура хрупкости, °С: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СКН-26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–52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–56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–61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–55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–57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–47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–49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–45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–46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Наирит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–37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–57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–62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–50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–53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–49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–48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–44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–52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71538" cy="94386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71538" y="0"/>
            <a:ext cx="8072462" cy="1200329"/>
          </a:xfrm>
          <a:prstGeom prst="rect">
            <a:avLst/>
          </a:prstGeom>
          <a:solidFill>
            <a:srgbClr val="C3F7F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 наполненных резин на основе каучуков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СКН-26 и Наирита, содержащих сложноэфирные пластификаторы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4288" cy="92867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214422"/>
          <a:ext cx="8572560" cy="564337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00464"/>
                <a:gridCol w="785818"/>
                <a:gridCol w="419096"/>
                <a:gridCol w="480658"/>
                <a:gridCol w="480658"/>
                <a:gridCol w="480658"/>
                <a:gridCol w="566669"/>
                <a:gridCol w="629069"/>
                <a:gridCol w="629069"/>
                <a:gridCol w="600401"/>
              </a:tblGrid>
              <a:tr h="8665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Без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пластификатора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/>
                        <a:t>Содержание пластификатора, масс. ч.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ДБС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ДОС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ДБФ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cap="small">
                          <a:latin typeface="Times New Roman" pitchFamily="18" charset="0"/>
                          <a:cs typeface="Times New Roman" pitchFamily="18" charset="0"/>
                        </a:rPr>
                        <a:t>доф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190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Коэффициент морозостойкости при растяжении: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СКН-26 при –35°С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0,47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Наирит при –35°С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0,59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СКН-26 при –45°С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Наирит при –45°С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190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Коэффициент теплового старения (100°С/72 ч):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по прочности при растяжении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СКН-26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0,77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0,78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0,78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0,87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Наирит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0,88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0,87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0,97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0,84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0,94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0,86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по относительному удлинению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СКН-26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0,47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0,47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0,47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Наирит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0,69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0,76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0,82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0,89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0,78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0.80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190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Коэффициенты морозостойкости резин после старения при растяжении: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СКН-26 при –35°С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0,14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0,37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Наирит при –35°С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0,37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СКН-26 при –45°С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0,14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  <a:tr h="95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Наирит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при –45°С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0,14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558" marR="12558" marT="0" marB="0" anchor="ctr"/>
                </a:tc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285852" y="142852"/>
            <a:ext cx="7858148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 резиновых смесей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(масс. ч. на 100 масс. ч каучука): для резины на основе СКН-26: серы – 2, МБТ – 1,5, оксида цинка – 5, стеариновой кислоты – 1,5,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техуглерода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ДГ-100 – 50; для резины на основе Наирита – оксида магния – 7, оксида цинка – 5, стеариновой кислоты – 1,0,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техуглерода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ПМ-15 – 40)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0085" y="1085663"/>
            <a:ext cx="6858048" cy="1200329"/>
          </a:xfrm>
          <a:prstGeom prst="rect">
            <a:avLst/>
          </a:prstGeom>
          <a:solidFill>
            <a:srgbClr val="E3FCFD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Сорбция </a:t>
            </a:r>
            <a:r>
              <a:rPr lang="ru-RU" dirty="0"/>
              <a:t>жидкой или газообразной среды поверхностью полимера, миграция ее в объеме (диффузия) и выделение с поверхности определяют интенсивность взаимодействия </a:t>
            </a:r>
            <a:r>
              <a:rPr lang="ru-RU" dirty="0" err="1"/>
              <a:t>эластомерных</a:t>
            </a:r>
            <a:r>
              <a:rPr lang="ru-RU" dirty="0"/>
              <a:t> материалов со средами. 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8434" name="Picture 2" descr="http://img-fotki.yandex.ru/get/3110/di35e1.10/0_2cf50_b88304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428868"/>
            <a:ext cx="2681606" cy="1785950"/>
          </a:xfrm>
          <a:prstGeom prst="rect">
            <a:avLst/>
          </a:prstGeom>
          <a:noFill/>
        </p:spPr>
      </p:pic>
      <p:pic>
        <p:nvPicPr>
          <p:cNvPr id="18436" name="Picture 4" descr="http://mplast.by/wp-content/uploads/2015/06/kineticheskie-krivyie-nabuhaniya-polimer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7478"/>
            <a:ext cx="4113080" cy="19805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2285992"/>
            <a:ext cx="4857784" cy="2031325"/>
          </a:xfrm>
          <a:prstGeom prst="rect">
            <a:avLst/>
          </a:prstGeom>
          <a:solidFill>
            <a:srgbClr val="E3FCFD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Под воздействием этих процессов происходит изменение объема и массы (набухание) изделий, растворение компонентов материала (вымывание), изменение физической структуры полимера, изменение механических, реологических и прочих свойств.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643446"/>
            <a:ext cx="4572032" cy="2031325"/>
          </a:xfrm>
          <a:prstGeom prst="rect">
            <a:avLst/>
          </a:prstGeom>
          <a:solidFill>
            <a:srgbClr val="E3FCFD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Правильная оценка стойкости и совместимости </a:t>
            </a:r>
            <a:r>
              <a:rPr lang="ru-RU" dirty="0" err="1" smtClean="0"/>
              <a:t>эластомерных</a:t>
            </a:r>
            <a:r>
              <a:rPr lang="ru-RU" dirty="0" smtClean="0"/>
              <a:t> материалов при контакте со средами, имеющими углеводородную природу в процессе их разработки и применения определяет длительную и надежную работу изделий при их эксплуатации.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97618" cy="114300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85852" y="0"/>
            <a:ext cx="7858148" cy="1142984"/>
          </a:xfrm>
          <a:prstGeom prst="rect">
            <a:avLst/>
          </a:prstGeom>
          <a:solidFill>
            <a:srgbClr val="FCB2A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углеводородной среды  на свойства резин при их эксплуатации в топливах , маслах и других рабочих средах.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928670"/>
            <a:ext cx="7320875" cy="53245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00CC"/>
                </a:solidFill>
              </a:rPr>
              <a:t>Стойкость резины в углеводородных средах зависит от: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свойств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физического состояния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структуры каучука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химического </a:t>
            </a:r>
            <a:r>
              <a:rPr lang="ru-RU" sz="2000" dirty="0"/>
              <a:t>состава </a:t>
            </a:r>
            <a:r>
              <a:rPr lang="ru-RU" sz="2000" dirty="0" smtClean="0"/>
              <a:t>среды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условий </a:t>
            </a:r>
            <a:r>
              <a:rPr lang="ru-RU" sz="2000" dirty="0"/>
              <a:t>взаимного </a:t>
            </a:r>
            <a:r>
              <a:rPr lang="ru-RU" sz="2000" dirty="0" smtClean="0"/>
              <a:t>контакта. </a:t>
            </a:r>
          </a:p>
          <a:p>
            <a:pPr algn="just"/>
            <a:r>
              <a:rPr lang="ru-RU" sz="2000" dirty="0" smtClean="0"/>
              <a:t>	</a:t>
            </a:r>
            <a:r>
              <a:rPr lang="ru-RU" sz="2000" i="1" dirty="0" smtClean="0"/>
              <a:t>Скорость </a:t>
            </a:r>
            <a:r>
              <a:rPr lang="ru-RU" sz="2000" i="1" dirty="0"/>
              <a:t>вымывания пластификатора возрастает при увеличении его содержания в полимере, при снижении равновесного набухания резин </a:t>
            </a:r>
            <a:r>
              <a:rPr lang="ru-RU" sz="2000" i="1" dirty="0" smtClean="0"/>
              <a:t>вымывание </a:t>
            </a:r>
            <a:r>
              <a:rPr lang="ru-RU" sz="2000" i="1" dirty="0"/>
              <a:t>пластификатора уменьшается. </a:t>
            </a:r>
          </a:p>
          <a:p>
            <a:pPr algn="just"/>
            <a:r>
              <a:rPr lang="ru-RU" sz="2000" dirty="0" smtClean="0"/>
              <a:t>	</a:t>
            </a:r>
            <a:r>
              <a:rPr lang="ru-RU" sz="2000" i="1" dirty="0" smtClean="0">
                <a:solidFill>
                  <a:srgbClr val="0000CC"/>
                </a:solidFill>
              </a:rPr>
              <a:t>Вымывание </a:t>
            </a:r>
            <a:r>
              <a:rPr lang="ru-RU" sz="2000" i="1" dirty="0">
                <a:solidFill>
                  <a:srgbClr val="0000CC"/>
                </a:solidFill>
              </a:rPr>
              <a:t>пластификаторов из резин в процессе эксплуатации и хранения </a:t>
            </a:r>
            <a:r>
              <a:rPr lang="ru-RU" sz="2000" i="1" dirty="0" smtClean="0">
                <a:solidFill>
                  <a:srgbClr val="0000CC"/>
                </a:solidFill>
              </a:rPr>
              <a:t>вызывает: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резкое ухудшение </a:t>
            </a:r>
            <a:r>
              <a:rPr lang="ru-RU" sz="2000" dirty="0" smtClean="0"/>
              <a:t>их </a:t>
            </a:r>
            <a:r>
              <a:rPr lang="ru-RU" sz="2000" dirty="0"/>
              <a:t>физико-механических свойств, </a:t>
            </a:r>
            <a:endParaRPr lang="ru-RU" sz="20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снижение </a:t>
            </a:r>
            <a:r>
              <a:rPr lang="ru-RU" sz="2000" dirty="0"/>
              <a:t>эластичности, </a:t>
            </a:r>
            <a:endParaRPr lang="ru-RU" sz="20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повышение </a:t>
            </a:r>
            <a:r>
              <a:rPr lang="ru-RU" sz="2000" dirty="0"/>
              <a:t>жесткости, </a:t>
            </a:r>
            <a:endParaRPr lang="ru-RU" sz="20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снижение </a:t>
            </a:r>
            <a:r>
              <a:rPr lang="ru-RU" sz="2000" dirty="0"/>
              <a:t>коэффициента морозостойкости </a:t>
            </a:r>
            <a:endParaRPr lang="ru-RU" sz="20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/>
              <a:t> повышение </a:t>
            </a:r>
            <a:r>
              <a:rPr lang="ru-RU" sz="2000" dirty="0"/>
              <a:t>температуры хрупкости. 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1266" name="Picture 2" descr="http://www.poliolefins.ru/uploads/posts/2011-01/1295520027_bu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285860"/>
            <a:ext cx="1855501" cy="142873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1216490" cy="107154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35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642918"/>
          <a:ext cx="8358247" cy="584720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340430"/>
                <a:gridCol w="602139"/>
                <a:gridCol w="607198"/>
                <a:gridCol w="607198"/>
                <a:gridCol w="607198"/>
                <a:gridCol w="708397"/>
                <a:gridCol w="708397"/>
                <a:gridCol w="588645"/>
                <a:gridCol w="588645"/>
              </a:tblGrid>
              <a:tr h="1411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Пластификатор (20 масс. ч.)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ДБС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ДБФ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ДОФ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ТХЭФ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ДБЭА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ДЭНДК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ПЭФ-1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ЭДОС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</a:tr>
              <a:tr h="15521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Пластоэластические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свойства резин</a:t>
                      </a:r>
                      <a:r>
                        <a:rPr lang="ru-RU" sz="1400" baseline="30000" dirty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максимальная вязкость,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усл.ед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минимальная  вязкость,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усл.ед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</a:tr>
              <a:tr h="155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</a:tr>
              <a:tr h="359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</a:tr>
              <a:tr h="155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Время начала подвулканизации, мин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</a:tr>
              <a:tr h="310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Условная прочность при растяжении, МПа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</a:tr>
              <a:tr h="310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Относительное удлинение при разрыве, %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</a:tr>
              <a:tr h="155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Твердость по Шору 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</a:tr>
              <a:tr h="155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Твердость по ИСО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</a:tr>
              <a:tr h="155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Сопротивление раздиру, кН/м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</a:tr>
              <a:tr h="155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Эластичность по отскоку, %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</a:tr>
              <a:tr h="310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Относительная остаточная деформация сжатия (100ºС/24 ч), %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</a:tr>
              <a:tr h="310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Изменение массы вулканизата после выдержки в различных средах, %: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</a:tr>
              <a:tr h="310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в смеси изооктан-толуол (7:3, 23°С/24 ч)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+29,1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+32,0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+34,4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+34,2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+36,0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+40,1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+37,0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+32,7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</a:tr>
              <a:tr h="155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в СЖР-3 (100ºС/24 ч)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+24,1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+24,5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+23,0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+24,8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+23,4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+24,0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+25,3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+23,5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</a:tr>
              <a:tr h="155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в масле АМГ-10 (125ºС/24 ч)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+10,2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+9,6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+9,7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+8,0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+9,6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+11,4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+11,0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+9,9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</a:tr>
              <a:tr h="155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Температура хрупкости, °С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–52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–48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–48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–46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–50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–52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–48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–48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</a:tr>
              <a:tr h="15521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Коэффициент морозостойкости после сжатия при –45°С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</a:tr>
              <a:tr h="162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450" marR="2045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0"/>
            <a:ext cx="7500990" cy="646331"/>
          </a:xfrm>
          <a:prstGeom prst="rect">
            <a:avLst/>
          </a:prstGeom>
          <a:solidFill>
            <a:srgbClr val="FCB2A6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Физико-механические свойства резин на основе БНКС-18АМН с различными пластификаторами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81801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214778" y="6550223"/>
            <a:ext cx="4929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Вискозиметр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фирмы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Монсанто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(120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1000100" y="1071546"/>
          <a:ext cx="7633615" cy="4071966"/>
        </p:xfrm>
        <a:graphic>
          <a:graphicData uri="http://schemas.openxmlformats.org/presentationml/2006/ole">
            <p:oleObj spid="_x0000_s1026" name="Точечный рисунок" r:id="rId3" imgW="4952381" imgH="2828571" progId="PBrush">
              <p:embed/>
            </p:oleObj>
          </a:graphicData>
        </a:graphic>
      </p:graphicFrame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000100" y="5357826"/>
            <a:ext cx="742955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Рис.3.1.15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Зависимость температуры стеклования исходных (1) и выдержанных в  течение 4 мес. в нефти (2) резин от содержания пластификатора ДБФ.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500298" y="2000240"/>
            <a:ext cx="320664" cy="4651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071670" y="3786190"/>
            <a:ext cx="357190" cy="428628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1000099" cy="88093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500034" y="1214422"/>
          <a:ext cx="8286808" cy="3857652"/>
        </p:xfrm>
        <a:graphic>
          <a:graphicData uri="http://schemas.openxmlformats.org/presentationml/2006/ole">
            <p:oleObj spid="_x0000_s2050" name="Диаграмма" r:id="rId3" imgW="5334000" imgH="2324100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7224" y="5286388"/>
            <a:ext cx="7858180" cy="1077218"/>
          </a:xfrm>
          <a:prstGeom prst="rect">
            <a:avLst/>
          </a:prstGeom>
          <a:solidFill>
            <a:srgbClr val="C3F7FD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Рис.3.1.16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Зависимость степени набухания резины на основе бутадиен-нитрильного каучука БНКС-18 марки В-14 от продолжительности выдержки в нефти в условиях натурной экспозиции (1); изменение температуры окружающей среды во время экспозиции (2).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1000099" cy="88093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1538" y="357166"/>
            <a:ext cx="8072462" cy="685800"/>
          </a:xfrm>
          <a:prstGeom prst="rect">
            <a:avLst/>
          </a:prstGeom>
          <a:solidFill>
            <a:srgbClr val="FCB2A6"/>
          </a:solidFill>
          <a:ln>
            <a:solidFill>
              <a:schemeClr val="tx1"/>
            </a:solidFill>
          </a:ln>
        </p:spPr>
        <p:txBody>
          <a:bodyPr vert="horz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Влияние диффузионных процессов на степень набухания резин в условиях натурной экспозиции (г.Якутск)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928662" y="1500174"/>
          <a:ext cx="7663503" cy="3214710"/>
        </p:xfrm>
        <a:graphic>
          <a:graphicData uri="http://schemas.openxmlformats.org/presentationml/2006/ole">
            <p:oleObj spid="_x0000_s3074" name="Диаграмма" r:id="rId3" imgW="4791075" imgH="2009775" progId="Excel.Sheet.8">
              <p:embed/>
            </p:oleObj>
          </a:graphicData>
        </a:graphic>
      </p:graphicFrame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000100" y="5143513"/>
            <a:ext cx="7572428" cy="1200329"/>
          </a:xfrm>
          <a:prstGeom prst="rect">
            <a:avLst/>
          </a:prstGeom>
          <a:solidFill>
            <a:srgbClr val="C3F7F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Рис.3.1.17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Зависимость степени набухания резины марки В-14 от продолжительности выдержки в нефти: 1 </a:t>
            </a:r>
            <a:r>
              <a:rPr kumimoji="0" lang="ru-RU" altLang="zh-CN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при комнатной температуре; 2 - в условиях натурной экспозиции.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857620" y="2357430"/>
            <a:ext cx="37782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572264" y="1714488"/>
            <a:ext cx="377832" cy="40003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1000099" cy="88093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0100" y="0"/>
            <a:ext cx="8143900" cy="914400"/>
          </a:xfrm>
          <a:solidFill>
            <a:srgbClr val="FCB2A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Определение пластификаторов в резинах методом </a:t>
            </a:r>
            <a:r>
              <a:rPr lang="ru-RU" sz="2000" b="1" dirty="0" err="1" smtClean="0">
                <a:solidFill>
                  <a:schemeClr val="tx1"/>
                </a:solidFill>
              </a:rPr>
              <a:t>ИК-спектроскопии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4282" y="3810000"/>
            <a:ext cx="3824318" cy="3048000"/>
          </a:xfrm>
          <a:solidFill>
            <a:srgbClr val="E3FCFD"/>
          </a:solidFill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dirty="0" smtClean="0"/>
              <a:t>ИК-спектры, полученные на ИК-Фурье-спектрометре </a:t>
            </a:r>
            <a:r>
              <a:rPr lang="ru-RU" sz="1800" dirty="0" smtClean="0">
                <a:cs typeface="Times New Roman" pitchFamily="18" charset="0"/>
              </a:rPr>
              <a:t>«</a:t>
            </a:r>
            <a:r>
              <a:rPr lang="en-US" sz="1800" dirty="0" smtClean="0">
                <a:cs typeface="Times New Roman" pitchFamily="18" charset="0"/>
              </a:rPr>
              <a:t>Paragon</a:t>
            </a:r>
            <a:r>
              <a:rPr lang="ru-RU" sz="1800" dirty="0" smtClean="0">
                <a:cs typeface="Times New Roman" pitchFamily="18" charset="0"/>
              </a:rPr>
              <a:t>-</a:t>
            </a:r>
            <a:r>
              <a:rPr lang="ru-RU" sz="1800" dirty="0" smtClean="0"/>
              <a:t>1</a:t>
            </a:r>
            <a:r>
              <a:rPr lang="ru-RU" sz="1800" dirty="0" smtClean="0">
                <a:cs typeface="Times New Roman" pitchFamily="18" charset="0"/>
              </a:rPr>
              <a:t>000»</a:t>
            </a:r>
            <a:r>
              <a:rPr lang="ru-RU" sz="1800" dirty="0" smtClean="0"/>
              <a:t>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b="1" dirty="0" smtClean="0"/>
              <a:t>а)</a:t>
            </a:r>
            <a:r>
              <a:rPr lang="ru-RU" sz="1800" dirty="0" smtClean="0"/>
              <a:t> дибутилфталат;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b="1" dirty="0" smtClean="0"/>
              <a:t>б)</a:t>
            </a:r>
            <a:r>
              <a:rPr lang="ru-RU" sz="1800" dirty="0" smtClean="0"/>
              <a:t> экстракты из резины 7257-6, 1- исходный, 2 –после 4 мес. экспозиции, 3-после 10 мес.;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800" b="1" dirty="0" smtClean="0"/>
              <a:t>в)</a:t>
            </a:r>
            <a:r>
              <a:rPr lang="ru-RU" sz="1800" dirty="0" smtClean="0"/>
              <a:t> экстракты из резины 7130, 1-исход-ный, 2 – после 2 мес. экспозиции, 3-после 4 мес. </a:t>
            </a:r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31242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4724400" y="6061075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198" name="Picture 16" descr="C:\Мои документы\Мои рисунки\2006-01 (янв)\7130 ик ис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000504"/>
            <a:ext cx="44958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7" descr="C:\Мои документы\Мои рисунки\2006-01 (янв)\7257 ик исп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00108"/>
            <a:ext cx="449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8" descr="C:\Мои документы\Мои рисунки\2005-12 (дек)\ДБФ исп для пла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4162430" cy="27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9"/>
          <p:cNvSpPr txBox="1">
            <a:spLocks noChangeArrowheads="1"/>
          </p:cNvSpPr>
          <p:nvPr/>
        </p:nvSpPr>
        <p:spPr bwMode="auto">
          <a:xfrm>
            <a:off x="1214414" y="1785926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а)</a:t>
            </a: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8358214" y="2571744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б)</a:t>
            </a:r>
          </a:p>
        </p:txBody>
      </p:sp>
      <p:sp>
        <p:nvSpPr>
          <p:cNvPr id="8203" name="Text Box 21"/>
          <p:cNvSpPr txBox="1">
            <a:spLocks noChangeArrowheads="1"/>
          </p:cNvSpPr>
          <p:nvPr/>
        </p:nvSpPr>
        <p:spPr bwMode="auto">
          <a:xfrm>
            <a:off x="8501090" y="5214950"/>
            <a:ext cx="38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в)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1000099" cy="88093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83024"/>
            <a:ext cx="2928958" cy="277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429552" cy="785818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.1.3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определения температуры стеклования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7591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00100" y="1643050"/>
            <a:ext cx="250033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Дилатометрия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072074"/>
            <a:ext cx="4000528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Рис.3.1.1.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Температурные зависимости изменения линейных размеров ∆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резин из 1,4-цис-звеньев 92% (1); 96% (2); скорость охлаждения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=5° С/мин</a:t>
            </a:r>
            <a:endParaRPr lang="ru-RU" i="1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500694" y="1643050"/>
            <a:ext cx="2428892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Калориметрия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4136" y="2143116"/>
            <a:ext cx="313728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857752" y="5072074"/>
            <a:ext cx="4071934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Рис.3.1.2.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Зависимость разности температур в ячейках ∆Т´ от температуры сканирования Т´ (термограмма, метод ДТА)</a:t>
            </a:r>
            <a:endParaRPr lang="ru-RU" i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928794" y="1000108"/>
            <a:ext cx="535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Структурно-физические методы.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634360" y="1000108"/>
          <a:ext cx="7943684" cy="3571900"/>
        </p:xfrm>
        <a:graphic>
          <a:graphicData uri="http://schemas.openxmlformats.org/presentationml/2006/ole">
            <p:oleObj spid="_x0000_s4098" name="Диаграмма" r:id="rId3" imgW="5486400" imgH="2466975" progId="Excel.Sheet.8">
              <p:embed/>
            </p:oleObj>
          </a:graphicData>
        </a:graphic>
      </p:graphicFrame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42910" y="5000636"/>
            <a:ext cx="7858180" cy="1077218"/>
          </a:xfrm>
          <a:prstGeom prst="rect">
            <a:avLst/>
          </a:prstGeom>
          <a:solidFill>
            <a:srgbClr val="B3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Рис.3.1.18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Зависимости коэффициента морозостойкости при -50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Symbol" pitchFamily="18" charset="2"/>
              </a:rPr>
              <a:t>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 резины на основе БНКС-18 марки В-14 (1) и содержания в ней пластификатора (в % по отношению к исходному значению) (2) от продолжительности выдержки в нефти в условиях натурной экспозиции. Кривая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sym typeface="Symbol" pitchFamily="18" charset="2"/>
              </a:rPr>
              <a:t>  3 - изменение температуры окружающей среды.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1000099" cy="88093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41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2" y="2641092"/>
          <a:ext cx="6786609" cy="26656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70855"/>
                <a:gridCol w="1578621"/>
                <a:gridCol w="1447069"/>
                <a:gridCol w="1390064"/>
              </a:tblGrid>
              <a:tr h="787961"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Коэффициент морозостойкости при растяжении,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усл.ед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При  -20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При  -40</a:t>
                      </a: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При  -50</a:t>
                      </a: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98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Резина В-14 (исх.)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98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В-14 после 2 мес. 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98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В-14 после 1 года 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98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В-14 после 2 лет 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  <a:endParaRPr lang="ru-RU" sz="180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8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643042" y="1643050"/>
            <a:ext cx="7000924" cy="923330"/>
          </a:xfrm>
          <a:prstGeom prst="rect">
            <a:avLst/>
          </a:prstGeom>
          <a:solidFill>
            <a:srgbClr val="C3F7F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Таблица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3.1.5.Коэффициенты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морозостойкости резины В-14 до и после натурной экспозиции в нефти при температуре окружающей среды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1000099" cy="88093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444337" y="1500174"/>
          <a:ext cx="8521705" cy="3286148"/>
        </p:xfrm>
        <a:graphic>
          <a:graphicData uri="http://schemas.openxmlformats.org/presentationml/2006/ole">
            <p:oleObj spid="_x0000_s5122" name="Диаграмма" r:id="rId3" imgW="5829300" imgH="2247900" progId="Excel.Sheet.8">
              <p:embed/>
            </p:oleObj>
          </a:graphicData>
        </a:graphic>
      </p:graphicFrame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857224" y="5143512"/>
            <a:ext cx="7858148" cy="923330"/>
          </a:xfrm>
          <a:prstGeom prst="rect">
            <a:avLst/>
          </a:prstGeom>
          <a:solidFill>
            <a:srgbClr val="B3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3.1.19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Зависимость степени набухания резины марки 7455 от продолжительности выдержки в нефти в условиях натурной экспозиции: 1-7455; 2 - температура окружающей среды.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1000099" cy="88093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00100" y="285728"/>
            <a:ext cx="8143900" cy="914400"/>
          </a:xfrm>
          <a:prstGeom prst="rect">
            <a:avLst/>
          </a:prstGeom>
          <a:solidFill>
            <a:srgbClr val="FCB2A6"/>
          </a:solidFill>
          <a:ln>
            <a:solidFill>
              <a:schemeClr val="tx1"/>
            </a:solidFill>
          </a:ln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Изменение степени набухания резин в нефти при натурной экспозиции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(г.Якутск)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4583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71472" y="4714884"/>
            <a:ext cx="8072494" cy="1200329"/>
          </a:xfrm>
          <a:prstGeom prst="rect">
            <a:avLst/>
          </a:prstGeom>
          <a:solidFill>
            <a:srgbClr val="B3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75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Рис.3.1.20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Зависимость коэффициента морозостойкости по эластическому восстановлению после сжатия резин от продолжительности выдержки в нефти в условиях натурной экспозиции: 1- резина на основе СКПО (–30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С);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2- СКПО (–50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С);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3- резина на основе БНКС-18 марки 7130 (–30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С);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4- 7130 (–50 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00042"/>
            <a:ext cx="1000099" cy="88093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00100" y="357166"/>
            <a:ext cx="8143900" cy="857232"/>
          </a:xfrm>
          <a:prstGeom prst="rect">
            <a:avLst/>
          </a:prstGeom>
          <a:solidFill>
            <a:srgbClr val="FCB2A6"/>
          </a:solidFill>
          <a:ln>
            <a:solidFill>
              <a:schemeClr val="tx1"/>
            </a:solidFill>
          </a:ln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Изменение морозостойкости резин и содержания пластификатора при натурной экспозиции в нефти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0"/>
            <a:ext cx="8143900" cy="762000"/>
          </a:xfrm>
          <a:solidFill>
            <a:srgbClr val="FCB2A6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Нефтепровод ПМТП-150 «Талакан-Витим» и особенности его эксплуатации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3658249" cy="157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2643182"/>
            <a:ext cx="3571900" cy="1323439"/>
          </a:xfrm>
          <a:prstGeom prst="rect">
            <a:avLst/>
          </a:prstGeom>
          <a:solidFill>
            <a:srgbClr val="E3FCF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Конструкция 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уплотнительного устройства раструбного соединения.</a:t>
            </a:r>
            <a:endParaRPr lang="ru-RU" sz="1600" dirty="0">
              <a:latin typeface="Calibri" pitchFamily="34" charset="0"/>
            </a:endParaRPr>
          </a:p>
          <a:p>
            <a:pPr marL="90488"/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1 - резиновое </a:t>
            </a: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уплотнительное кольцо;</a:t>
            </a:r>
            <a:endParaRPr lang="ru-RU" sz="1600" dirty="0">
              <a:latin typeface="Calibri" pitchFamily="34" charset="0"/>
            </a:endParaRPr>
          </a:p>
          <a:p>
            <a:pPr marL="90488"/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2 – пористая резиновая прокладка</a:t>
            </a:r>
            <a:r>
              <a:rPr lang="ru-RU" sz="1600" dirty="0">
                <a:latin typeface="Calibri" pitchFamily="34" charset="0"/>
              </a:rPr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14744" y="1857364"/>
            <a:ext cx="5286380" cy="2571768"/>
            <a:chOff x="-3" y="-3"/>
            <a:chExt cx="4008" cy="162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4002" cy="1614"/>
              <a:chOff x="0" y="0"/>
              <a:chExt cx="4002" cy="161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966" cy="556"/>
                <a:chOff x="0" y="0"/>
                <a:chExt cx="966" cy="556"/>
              </a:xfrm>
            </p:grpSpPr>
            <p:sp>
              <p:nvSpPr>
                <p:cNvPr id="5171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880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4770438" algn="l"/>
                    </a:tabLst>
                  </a:pPr>
                  <a:r>
                    <a:rPr lang="ru-RU" sz="1600" dirty="0">
                      <a:latin typeface="Times New Roman" pitchFamily="18" charset="0"/>
                      <a:cs typeface="Times New Roman" pitchFamily="18" charset="0"/>
                    </a:rPr>
                    <a:t>Время </a:t>
                  </a:r>
                  <a:r>
                    <a:rPr lang="ru-RU" sz="1600" dirty="0" err="1" smtClean="0">
                      <a:latin typeface="Times New Roman" pitchFamily="18" charset="0"/>
                      <a:cs typeface="Times New Roman" pitchFamily="18" charset="0"/>
                    </a:rPr>
                    <a:t>экс-ции</a:t>
                  </a:r>
                  <a:r>
                    <a:rPr lang="ru-RU" sz="16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1600" dirty="0">
                      <a:latin typeface="Times New Roman" pitchFamily="18" charset="0"/>
                      <a:cs typeface="Times New Roman" pitchFamily="18" charset="0"/>
                    </a:rPr>
                    <a:t>колец, годы</a:t>
                  </a:r>
                </a:p>
                <a:p>
                  <a:pPr eaLnBrk="0" hangingPunct="0">
                    <a:tabLst>
                      <a:tab pos="4770438" algn="l"/>
                    </a:tabLst>
                  </a:pP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72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6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966" y="0"/>
                <a:ext cx="506" cy="556"/>
                <a:chOff x="966" y="0"/>
                <a:chExt cx="506" cy="556"/>
              </a:xfrm>
            </p:grpSpPr>
            <p:sp>
              <p:nvSpPr>
                <p:cNvPr id="5169" name="Rectangle 11"/>
                <p:cNvSpPr>
                  <a:spLocks noChangeArrowheads="1"/>
                </p:cNvSpPr>
                <p:nvPr/>
              </p:nvSpPr>
              <p:spPr bwMode="auto">
                <a:xfrm>
                  <a:off x="1009" y="0"/>
                  <a:ext cx="420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5170" name="Rectangle 12"/>
                <p:cNvSpPr>
                  <a:spLocks noChangeArrowheads="1"/>
                </p:cNvSpPr>
                <p:nvPr/>
              </p:nvSpPr>
              <p:spPr bwMode="auto">
                <a:xfrm>
                  <a:off x="966" y="0"/>
                  <a:ext cx="50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1472" y="0"/>
                <a:ext cx="506" cy="556"/>
                <a:chOff x="1472" y="0"/>
                <a:chExt cx="506" cy="556"/>
              </a:xfrm>
            </p:grpSpPr>
            <p:sp>
              <p:nvSpPr>
                <p:cNvPr id="5167" name="Rectangle 14"/>
                <p:cNvSpPr>
                  <a:spLocks noChangeArrowheads="1"/>
                </p:cNvSpPr>
                <p:nvPr/>
              </p:nvSpPr>
              <p:spPr bwMode="auto">
                <a:xfrm>
                  <a:off x="1515" y="0"/>
                  <a:ext cx="420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 eaLnBrk="0" hangingPunct="0">
                    <a:tabLst>
                      <a:tab pos="4770438" algn="l"/>
                    </a:tabLst>
                  </a:pPr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68" name="Rectangle 15"/>
                <p:cNvSpPr>
                  <a:spLocks noChangeArrowheads="1"/>
                </p:cNvSpPr>
                <p:nvPr/>
              </p:nvSpPr>
              <p:spPr bwMode="auto">
                <a:xfrm>
                  <a:off x="1472" y="0"/>
                  <a:ext cx="50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978" y="0"/>
                <a:ext cx="506" cy="556"/>
                <a:chOff x="1978" y="0"/>
                <a:chExt cx="506" cy="556"/>
              </a:xfrm>
            </p:grpSpPr>
            <p:sp>
              <p:nvSpPr>
                <p:cNvPr id="5165" name="Rectangle 17"/>
                <p:cNvSpPr>
                  <a:spLocks noChangeArrowheads="1"/>
                </p:cNvSpPr>
                <p:nvPr/>
              </p:nvSpPr>
              <p:spPr bwMode="auto">
                <a:xfrm>
                  <a:off x="2021" y="0"/>
                  <a:ext cx="420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1,6</a:t>
                  </a:r>
                </a:p>
                <a:p>
                  <a:pPr algn="ctr" eaLnBrk="0" hangingPunct="0">
                    <a:tabLst>
                      <a:tab pos="4770438" algn="l"/>
                    </a:tabLst>
                  </a:pPr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66" name="Rectangle 18"/>
                <p:cNvSpPr>
                  <a:spLocks noChangeArrowheads="1"/>
                </p:cNvSpPr>
                <p:nvPr/>
              </p:nvSpPr>
              <p:spPr bwMode="auto">
                <a:xfrm>
                  <a:off x="1978" y="0"/>
                  <a:ext cx="50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484" y="0"/>
                <a:ext cx="506" cy="556"/>
                <a:chOff x="2484" y="0"/>
                <a:chExt cx="506" cy="556"/>
              </a:xfrm>
            </p:grpSpPr>
            <p:sp>
              <p:nvSpPr>
                <p:cNvPr id="5163" name="Rectangle 20"/>
                <p:cNvSpPr>
                  <a:spLocks noChangeArrowheads="1"/>
                </p:cNvSpPr>
                <p:nvPr/>
              </p:nvSpPr>
              <p:spPr bwMode="auto">
                <a:xfrm>
                  <a:off x="2527" y="0"/>
                  <a:ext cx="420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  <a:p>
                  <a:pPr algn="ctr" eaLnBrk="0" hangingPunct="0">
                    <a:tabLst>
                      <a:tab pos="4770438" algn="l"/>
                    </a:tabLst>
                  </a:pPr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64" name="Rectangle 21"/>
                <p:cNvSpPr>
                  <a:spLocks noChangeArrowheads="1"/>
                </p:cNvSpPr>
                <p:nvPr/>
              </p:nvSpPr>
              <p:spPr bwMode="auto">
                <a:xfrm>
                  <a:off x="2484" y="0"/>
                  <a:ext cx="50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2990" y="0"/>
                <a:ext cx="506" cy="556"/>
                <a:chOff x="2990" y="0"/>
                <a:chExt cx="506" cy="556"/>
              </a:xfrm>
            </p:grpSpPr>
            <p:sp>
              <p:nvSpPr>
                <p:cNvPr id="5161" name="Rectangle 23"/>
                <p:cNvSpPr>
                  <a:spLocks noChangeArrowheads="1"/>
                </p:cNvSpPr>
                <p:nvPr/>
              </p:nvSpPr>
              <p:spPr bwMode="auto">
                <a:xfrm>
                  <a:off x="3033" y="0"/>
                  <a:ext cx="420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  <a:p>
                  <a:pPr algn="ctr" eaLnBrk="0" hangingPunct="0">
                    <a:tabLst>
                      <a:tab pos="4770438" algn="l"/>
                    </a:tabLst>
                  </a:pPr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62" name="Rectangle 24"/>
                <p:cNvSpPr>
                  <a:spLocks noChangeArrowheads="1"/>
                </p:cNvSpPr>
                <p:nvPr/>
              </p:nvSpPr>
              <p:spPr bwMode="auto">
                <a:xfrm>
                  <a:off x="2990" y="0"/>
                  <a:ext cx="50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3496" y="0"/>
                <a:ext cx="506" cy="556"/>
                <a:chOff x="3496" y="0"/>
                <a:chExt cx="506" cy="556"/>
              </a:xfrm>
            </p:grpSpPr>
            <p:sp>
              <p:nvSpPr>
                <p:cNvPr id="5159" name="Rectangle 26"/>
                <p:cNvSpPr>
                  <a:spLocks noChangeArrowheads="1"/>
                </p:cNvSpPr>
                <p:nvPr/>
              </p:nvSpPr>
              <p:spPr bwMode="auto">
                <a:xfrm>
                  <a:off x="3539" y="0"/>
                  <a:ext cx="420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</a:p>
                <a:p>
                  <a:pPr algn="ctr" eaLnBrk="0" hangingPunct="0">
                    <a:tabLst>
                      <a:tab pos="4770438" algn="l"/>
                    </a:tabLst>
                  </a:pPr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3496" y="0"/>
                  <a:ext cx="506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0" y="556"/>
                <a:ext cx="966" cy="1058"/>
                <a:chOff x="0" y="556"/>
                <a:chExt cx="966" cy="1058"/>
              </a:xfrm>
            </p:grpSpPr>
            <p:sp>
              <p:nvSpPr>
                <p:cNvPr id="5157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556"/>
                  <a:ext cx="880" cy="10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Е</a:t>
                  </a:r>
                  <a:r>
                    <a:rPr lang="ru-RU" sz="1600" baseline="-30000">
                      <a:latin typeface="Times New Roman" pitchFamily="18" charset="0"/>
                      <a:cs typeface="Times New Roman" pitchFamily="18" charset="0"/>
                    </a:rPr>
                    <a:t>сж</a:t>
                  </a: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, % («Талакан -Витим»)</a:t>
                  </a:r>
                </a:p>
                <a:p>
                  <a:pPr eaLnBrk="0" hangingPunct="0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Е</a:t>
                  </a:r>
                  <a:r>
                    <a:rPr lang="ru-RU" sz="1600" baseline="-30000">
                      <a:latin typeface="Times New Roman" pitchFamily="18" charset="0"/>
                      <a:cs typeface="Times New Roman" pitchFamily="18" charset="0"/>
                    </a:rPr>
                    <a:t>сж</a:t>
                  </a: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, % (ИНМ СО РАН)</a:t>
                  </a:r>
                </a:p>
              </p:txBody>
            </p:sp>
            <p:sp>
              <p:nvSpPr>
                <p:cNvPr id="5158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556"/>
                  <a:ext cx="966" cy="10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966" y="556"/>
                <a:ext cx="506" cy="1058"/>
                <a:chOff x="966" y="556"/>
                <a:chExt cx="506" cy="1058"/>
              </a:xfrm>
            </p:grpSpPr>
            <p:sp>
              <p:nvSpPr>
                <p:cNvPr id="5155" name="Rectangle 32"/>
                <p:cNvSpPr>
                  <a:spLocks noChangeArrowheads="1"/>
                </p:cNvSpPr>
                <p:nvPr/>
              </p:nvSpPr>
              <p:spPr bwMode="auto">
                <a:xfrm>
                  <a:off x="1009" y="556"/>
                  <a:ext cx="420" cy="10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tabLst>
                      <a:tab pos="4770438" algn="l"/>
                    </a:tabLst>
                  </a:pPr>
                  <a:r>
                    <a:rPr lang="ru-RU" sz="1600" dirty="0">
                      <a:latin typeface="Times New Roman" pitchFamily="18" charset="0"/>
                      <a:cs typeface="Times New Roman" pitchFamily="18" charset="0"/>
                    </a:rPr>
                    <a:t>51,6</a:t>
                  </a:r>
                </a:p>
                <a:p>
                  <a:pPr algn="ctr" eaLnBrk="0" hangingPunct="0">
                    <a:tabLst>
                      <a:tab pos="4770438" algn="l"/>
                    </a:tabLst>
                  </a:pP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4770438" algn="l"/>
                    </a:tabLst>
                  </a:pPr>
                  <a:r>
                    <a:rPr lang="ru-RU" sz="1600" dirty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770438" algn="l"/>
                    </a:tabLst>
                  </a:pPr>
                  <a:r>
                    <a:rPr lang="ru-RU" sz="1600" dirty="0">
                      <a:latin typeface="Times New Roman" pitchFamily="18" charset="0"/>
                      <a:cs typeface="Times New Roman" pitchFamily="18" charset="0"/>
                    </a:rPr>
                    <a:t>51,6</a:t>
                  </a:r>
                </a:p>
              </p:txBody>
            </p:sp>
            <p:sp>
              <p:nvSpPr>
                <p:cNvPr id="5156" name="Rectangle 33"/>
                <p:cNvSpPr>
                  <a:spLocks noChangeArrowheads="1"/>
                </p:cNvSpPr>
                <p:nvPr/>
              </p:nvSpPr>
              <p:spPr bwMode="auto">
                <a:xfrm>
                  <a:off x="966" y="556"/>
                  <a:ext cx="506" cy="10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1472" y="556"/>
                <a:ext cx="506" cy="1058"/>
                <a:chOff x="1472" y="556"/>
                <a:chExt cx="506" cy="1058"/>
              </a:xfrm>
            </p:grpSpPr>
            <p:sp>
              <p:nvSpPr>
                <p:cNvPr id="5153" name="Rectangle 35"/>
                <p:cNvSpPr>
                  <a:spLocks noChangeArrowheads="1"/>
                </p:cNvSpPr>
                <p:nvPr/>
              </p:nvSpPr>
              <p:spPr bwMode="auto">
                <a:xfrm>
                  <a:off x="1515" y="556"/>
                  <a:ext cx="420" cy="10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tabLst>
                      <a:tab pos="4770438" algn="l"/>
                    </a:tabLst>
                  </a:pPr>
                  <a:r>
                    <a:rPr lang="ru-RU" sz="1600" dirty="0">
                      <a:latin typeface="Times New Roman" pitchFamily="18" charset="0"/>
                      <a:cs typeface="Times New Roman" pitchFamily="18" charset="0"/>
                    </a:rPr>
                    <a:t>48,7</a:t>
                  </a:r>
                </a:p>
                <a:p>
                  <a:pPr algn="ctr" eaLnBrk="0" hangingPunct="0">
                    <a:tabLst>
                      <a:tab pos="4770438" algn="l"/>
                    </a:tabLst>
                  </a:pP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4770438" algn="l"/>
                    </a:tabLst>
                  </a:pPr>
                  <a:r>
                    <a:rPr lang="ru-RU" sz="1600" dirty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770438" algn="l"/>
                    </a:tabLst>
                  </a:pPr>
                  <a:r>
                    <a:rPr lang="ru-RU" sz="1600" dirty="0">
                      <a:latin typeface="Times New Roman" pitchFamily="18" charset="0"/>
                      <a:cs typeface="Times New Roman" pitchFamily="18" charset="0"/>
                    </a:rPr>
                    <a:t>50,8</a:t>
                  </a:r>
                </a:p>
              </p:txBody>
            </p:sp>
            <p:sp>
              <p:nvSpPr>
                <p:cNvPr id="5154" name="Rectangle 36"/>
                <p:cNvSpPr>
                  <a:spLocks noChangeArrowheads="1"/>
                </p:cNvSpPr>
                <p:nvPr/>
              </p:nvSpPr>
              <p:spPr bwMode="auto">
                <a:xfrm>
                  <a:off x="1472" y="556"/>
                  <a:ext cx="506" cy="10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1978" y="556"/>
                <a:ext cx="506" cy="1058"/>
                <a:chOff x="1978" y="556"/>
                <a:chExt cx="506" cy="1058"/>
              </a:xfrm>
            </p:grpSpPr>
            <p:sp>
              <p:nvSpPr>
                <p:cNvPr id="5151" name="Rectangle 38"/>
                <p:cNvSpPr>
                  <a:spLocks noChangeArrowheads="1"/>
                </p:cNvSpPr>
                <p:nvPr/>
              </p:nvSpPr>
              <p:spPr bwMode="auto">
                <a:xfrm>
                  <a:off x="2021" y="556"/>
                  <a:ext cx="420" cy="10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tabLst>
                      <a:tab pos="4770438" algn="l"/>
                    </a:tabLst>
                  </a:pPr>
                  <a:r>
                    <a:rPr lang="ru-RU" sz="1600" dirty="0">
                      <a:latin typeface="Times New Roman" pitchFamily="18" charset="0"/>
                      <a:cs typeface="Times New Roman" pitchFamily="18" charset="0"/>
                    </a:rPr>
                    <a:t>45,3</a:t>
                  </a:r>
                </a:p>
                <a:p>
                  <a:pPr algn="ctr" eaLnBrk="0" hangingPunct="0">
                    <a:tabLst>
                      <a:tab pos="4770438" algn="l"/>
                    </a:tabLst>
                  </a:pP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4770438" algn="l"/>
                    </a:tabLst>
                  </a:pPr>
                  <a:r>
                    <a:rPr lang="ru-RU" sz="1600" dirty="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770438" algn="l"/>
                    </a:tabLst>
                  </a:pPr>
                  <a:r>
                    <a:rPr lang="ru-RU" sz="1600" dirty="0">
                      <a:latin typeface="Times New Roman" pitchFamily="18" charset="0"/>
                      <a:cs typeface="Times New Roman" pitchFamily="18" charset="0"/>
                    </a:rPr>
                    <a:t>50,3</a:t>
                  </a:r>
                </a:p>
              </p:txBody>
            </p:sp>
            <p:sp>
              <p:nvSpPr>
                <p:cNvPr id="5152" name="Rectangle 39"/>
                <p:cNvSpPr>
                  <a:spLocks noChangeArrowheads="1"/>
                </p:cNvSpPr>
                <p:nvPr/>
              </p:nvSpPr>
              <p:spPr bwMode="auto">
                <a:xfrm>
                  <a:off x="1978" y="556"/>
                  <a:ext cx="506" cy="10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2484" y="556"/>
                <a:ext cx="506" cy="1058"/>
                <a:chOff x="2484" y="556"/>
                <a:chExt cx="506" cy="1058"/>
              </a:xfrm>
            </p:grpSpPr>
            <p:sp>
              <p:nvSpPr>
                <p:cNvPr id="5149" name="Rectangle 41"/>
                <p:cNvSpPr>
                  <a:spLocks noChangeArrowheads="1"/>
                </p:cNvSpPr>
                <p:nvPr/>
              </p:nvSpPr>
              <p:spPr bwMode="auto">
                <a:xfrm>
                  <a:off x="2527" y="556"/>
                  <a:ext cx="420" cy="10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43,5</a:t>
                  </a:r>
                </a:p>
                <a:p>
                  <a:pPr algn="ctr">
                    <a:tabLst>
                      <a:tab pos="4770438" algn="l"/>
                    </a:tabLst>
                  </a:pPr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48,9</a:t>
                  </a:r>
                </a:p>
              </p:txBody>
            </p:sp>
            <p:sp>
              <p:nvSpPr>
                <p:cNvPr id="5150" name="Rectangle 42"/>
                <p:cNvSpPr>
                  <a:spLocks noChangeArrowheads="1"/>
                </p:cNvSpPr>
                <p:nvPr/>
              </p:nvSpPr>
              <p:spPr bwMode="auto">
                <a:xfrm>
                  <a:off x="2484" y="556"/>
                  <a:ext cx="506" cy="10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2990" y="556"/>
                <a:ext cx="506" cy="1058"/>
                <a:chOff x="2990" y="556"/>
                <a:chExt cx="506" cy="1058"/>
              </a:xfrm>
            </p:grpSpPr>
            <p:sp>
              <p:nvSpPr>
                <p:cNvPr id="5147" name="Rectangle 44"/>
                <p:cNvSpPr>
                  <a:spLocks noChangeArrowheads="1"/>
                </p:cNvSpPr>
                <p:nvPr/>
              </p:nvSpPr>
              <p:spPr bwMode="auto">
                <a:xfrm>
                  <a:off x="3033" y="556"/>
                  <a:ext cx="420" cy="10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43,0</a:t>
                  </a:r>
                </a:p>
                <a:p>
                  <a:pPr algn="ctr">
                    <a:tabLst>
                      <a:tab pos="4770438" algn="l"/>
                    </a:tabLst>
                  </a:pPr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48,1</a:t>
                  </a:r>
                </a:p>
              </p:txBody>
            </p:sp>
            <p:sp>
              <p:nvSpPr>
                <p:cNvPr id="5148" name="Rectangle 45"/>
                <p:cNvSpPr>
                  <a:spLocks noChangeArrowheads="1"/>
                </p:cNvSpPr>
                <p:nvPr/>
              </p:nvSpPr>
              <p:spPr bwMode="auto">
                <a:xfrm>
                  <a:off x="2990" y="556"/>
                  <a:ext cx="506" cy="10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3496" y="556"/>
                <a:ext cx="506" cy="1058"/>
                <a:chOff x="3496" y="556"/>
                <a:chExt cx="506" cy="1058"/>
              </a:xfrm>
            </p:grpSpPr>
            <p:sp>
              <p:nvSpPr>
                <p:cNvPr id="5145" name="Rectangle 47"/>
                <p:cNvSpPr>
                  <a:spLocks noChangeArrowheads="1"/>
                </p:cNvSpPr>
                <p:nvPr/>
              </p:nvSpPr>
              <p:spPr bwMode="auto">
                <a:xfrm>
                  <a:off x="3539" y="556"/>
                  <a:ext cx="420" cy="10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38,0</a:t>
                  </a:r>
                </a:p>
                <a:p>
                  <a:pPr algn="ctr">
                    <a:tabLst>
                      <a:tab pos="4770438" algn="l"/>
                    </a:tabLst>
                  </a:pPr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tabLst>
                      <a:tab pos="4770438" algn="l"/>
                    </a:tabLst>
                  </a:pPr>
                  <a:r>
                    <a:rPr lang="ru-RU" sz="1600">
                      <a:latin typeface="Times New Roman" pitchFamily="18" charset="0"/>
                      <a:cs typeface="Times New Roman" pitchFamily="18" charset="0"/>
                    </a:rPr>
                    <a:t>41,1</a:t>
                  </a:r>
                </a:p>
              </p:txBody>
            </p:sp>
            <p:sp>
              <p:nvSpPr>
                <p:cNvPr id="5146" name="Rectangle 48"/>
                <p:cNvSpPr>
                  <a:spLocks noChangeArrowheads="1"/>
                </p:cNvSpPr>
                <p:nvPr/>
              </p:nvSpPr>
              <p:spPr bwMode="auto">
                <a:xfrm>
                  <a:off x="3496" y="556"/>
                  <a:ext cx="506" cy="105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130" name="Rectangle 49"/>
            <p:cNvSpPr>
              <a:spLocks noChangeArrowheads="1"/>
            </p:cNvSpPr>
            <p:nvPr/>
          </p:nvSpPr>
          <p:spPr bwMode="auto">
            <a:xfrm>
              <a:off x="-3" y="-3"/>
              <a:ext cx="4008" cy="162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27" name="Rectangle 50"/>
          <p:cNvSpPr>
            <a:spLocks noChangeArrowheads="1"/>
          </p:cNvSpPr>
          <p:nvPr/>
        </p:nvSpPr>
        <p:spPr bwMode="auto">
          <a:xfrm>
            <a:off x="3714744" y="1142984"/>
            <a:ext cx="5429256" cy="584775"/>
          </a:xfrm>
          <a:prstGeom prst="rect">
            <a:avLst/>
          </a:prstGeom>
          <a:solidFill>
            <a:srgbClr val="E3FCF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Относительная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деформация сжатия  уплотнительных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колец 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резины марки В-14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ТУ  38.105 1962-90).</a:t>
            </a:r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0" y="3733800"/>
          <a:ext cx="5892800" cy="3124200"/>
        </p:xfrm>
        <a:graphic>
          <a:graphicData uri="http://schemas.openxmlformats.org/presentationml/2006/ole">
            <p:oleObj spid="_x0000_s6146" r:id="rId4" imgW="3857625" imgH="2657475" progId="Excel.Sheet.8">
              <p:embed/>
            </p:oleObj>
          </a:graphicData>
        </a:graphic>
      </p:graphicFrame>
      <p:sp>
        <p:nvSpPr>
          <p:cNvPr id="5128" name="Rectangle 52"/>
          <p:cNvSpPr>
            <a:spLocks noChangeArrowheads="1"/>
          </p:cNvSpPr>
          <p:nvPr/>
        </p:nvSpPr>
        <p:spPr bwMode="auto">
          <a:xfrm>
            <a:off x="5181600" y="5286388"/>
            <a:ext cx="3962400" cy="1077218"/>
          </a:xfrm>
          <a:prstGeom prst="rect">
            <a:avLst/>
          </a:prstGeom>
          <a:solidFill>
            <a:srgbClr val="E3FCF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8438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Рис.3.1.21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Содержание пластификатора в резиновых кольцах, эксплуатировавшихся в составе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нефтепровода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Талакан-Витим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1000099" cy="88093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4" name="Номер слайда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9A7A1-0BFD-4763-9FB5-248659765B39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1764564" y="357166"/>
            <a:ext cx="7231951" cy="1513586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Влияние углеводородных сред на работоспособность резин на основе БНКС-18 , </a:t>
            </a:r>
            <a:r>
              <a:rPr lang="ru-RU" sz="2800" dirty="0">
                <a:solidFill>
                  <a:schemeClr val="tx1"/>
                </a:solidFill>
              </a:rPr>
              <a:t>содержащих </a:t>
            </a:r>
            <a:r>
              <a:rPr lang="ru-RU" sz="2800" dirty="0" err="1" smtClean="0">
                <a:solidFill>
                  <a:schemeClr val="tx1"/>
                </a:solidFill>
              </a:rPr>
              <a:t>дибутоксиэтиладипинат</a:t>
            </a:r>
            <a:r>
              <a:rPr lang="ru-RU" sz="2800" dirty="0" smtClean="0">
                <a:solidFill>
                  <a:schemeClr val="tx1"/>
                </a:solidFill>
              </a:rPr>
              <a:t>,  в </a:t>
            </a:r>
            <a:r>
              <a:rPr lang="ru-RU" sz="2800" dirty="0" err="1" smtClean="0">
                <a:solidFill>
                  <a:schemeClr val="tx1"/>
                </a:solidFill>
              </a:rPr>
              <a:t>условявих</a:t>
            </a:r>
            <a:r>
              <a:rPr lang="ru-RU" sz="2800" dirty="0" smtClean="0">
                <a:solidFill>
                  <a:schemeClr val="tx1"/>
                </a:solidFill>
              </a:rPr>
              <a:t> натурной экспозиции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3428992" y="2000240"/>
            <a:ext cx="4929222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</a:rPr>
              <a:t>Дибутоксиэтиладипинат (ДБЭА)</a:t>
            </a:r>
          </a:p>
        </p:txBody>
      </p:sp>
      <p:pic>
        <p:nvPicPr>
          <p:cNvPr id="9225" name="Picture 52" descr="ДБЭА ту"/>
          <p:cNvPicPr>
            <a:picLocks noChangeAspect="1" noChangeArrowheads="1"/>
          </p:cNvPicPr>
          <p:nvPr/>
        </p:nvPicPr>
        <p:blipFill>
          <a:blip r:embed="rId2"/>
          <a:srcRect t="30757"/>
          <a:stretch>
            <a:fillRect/>
          </a:stretch>
        </p:blipFill>
        <p:spPr bwMode="auto">
          <a:xfrm>
            <a:off x="2357422" y="2571744"/>
            <a:ext cx="6377596" cy="150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362" name="Group 138"/>
          <p:cNvGraphicFramePr>
            <a:graphicFrameLocks noGrp="1"/>
          </p:cNvGraphicFramePr>
          <p:nvPr/>
        </p:nvGraphicFramePr>
        <p:xfrm>
          <a:off x="2714612" y="4357694"/>
          <a:ext cx="6072229" cy="20767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1855"/>
                <a:gridCol w="1856368"/>
                <a:gridCol w="1635784"/>
                <a:gridCol w="2218222"/>
              </a:tblGrid>
              <a:tr h="522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6825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Норма	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Метод испытания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Внешний вид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Прозр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масл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жидкость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п. 5.3. ТУ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425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Плотность при 20ºС, г/см³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0,992 - 0,996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ГОСТ 18329 и п.5.5. ТУ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Кислотное число, мг КОН/г. н.б.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ГОСТ 8728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00042"/>
            <a:ext cx="1285852" cy="113264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http://www.mkmagna.ru/pages/catalog/pic/55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1"/>
            <a:ext cx="1998783" cy="1285884"/>
          </a:xfrm>
          <a:prstGeom prst="rect">
            <a:avLst/>
          </a:prstGeom>
          <a:noFill/>
        </p:spPr>
      </p:pic>
      <p:pic>
        <p:nvPicPr>
          <p:cNvPr id="20" name="Picture 6" descr="http://s0alex.ru/img14/ab10-3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2000232" cy="1457313"/>
          </a:xfrm>
          <a:prstGeom prst="rect">
            <a:avLst/>
          </a:prstGeom>
          <a:noFill/>
        </p:spPr>
      </p:pic>
      <p:pic>
        <p:nvPicPr>
          <p:cNvPr id="21" name="Picture 2" descr="http://stat8.blog.ru/lr/0b1b757da3ccb46e8834405c39a809c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57760"/>
            <a:ext cx="2030385" cy="1643050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46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643050"/>
          <a:ext cx="8715404" cy="3000396"/>
        </p:xfrm>
        <a:graphic>
          <a:graphicData uri="http://schemas.openxmlformats.org/drawingml/2006/table">
            <a:tbl>
              <a:tblPr/>
              <a:tblGrid>
                <a:gridCol w="4283843"/>
                <a:gridCol w="4431561"/>
              </a:tblGrid>
              <a:tr h="30003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734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214842" cy="2830601"/>
          </a:xfrm>
          <a:prstGeom prst="rect">
            <a:avLst/>
          </a:prstGeom>
          <a:noFill/>
        </p:spPr>
      </p:pic>
      <p:pic>
        <p:nvPicPr>
          <p:cNvPr id="5734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4357718" cy="28485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7356" y="207167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SimSun"/>
              </a:rPr>
              <a:t>1</a:t>
            </a:r>
            <a:endParaRPr lang="ru-RU" sz="2000" dirty="0">
              <a:solidFill>
                <a:prstClr val="black"/>
              </a:solidFill>
              <a:latin typeface="Times New Roman"/>
              <a:ea typeface="SimSu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2428868"/>
            <a:ext cx="363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SimSun"/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785926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SimSun"/>
              </a:rPr>
              <a:t>а)</a:t>
            </a:r>
            <a:endParaRPr lang="ru-RU" sz="2000" dirty="0">
              <a:solidFill>
                <a:prstClr val="black"/>
              </a:solidFill>
              <a:latin typeface="Times New Roman"/>
              <a:ea typeface="SimSu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1928802"/>
            <a:ext cx="428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SimSun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43900" y="1785926"/>
            <a:ext cx="664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SimSun"/>
              </a:rPr>
              <a:t>б)</a:t>
            </a:r>
            <a:endParaRPr lang="ru-RU" sz="2400" dirty="0">
              <a:solidFill>
                <a:prstClr val="black"/>
              </a:solidFill>
              <a:latin typeface="Times New Roman"/>
              <a:ea typeface="SimSu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350043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SimSun"/>
              </a:rPr>
              <a:t>1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28596" y="5072074"/>
            <a:ext cx="8215370" cy="1477328"/>
          </a:xfrm>
          <a:prstGeom prst="rect">
            <a:avLst/>
          </a:prstGeom>
          <a:solidFill>
            <a:srgbClr val="B3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Рис.3.1.22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Зависимость изменения степени набухания (а) и коэффициента морозостойкости при  -50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ºС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(б) резин на основе БНКС-18, содержащих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дибутилфталат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(1)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дибутоксиэтиладипинат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(2) от продолжительности выдержки в нефти в условиях натурной экспозиции (общая продолжительность - 1 год, с марта 2007 по март 2008 г.).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1000099" cy="88093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071538" y="6350"/>
            <a:ext cx="8072462" cy="707886"/>
          </a:xfrm>
          <a:prstGeom prst="rect">
            <a:avLst/>
          </a:prstGeom>
          <a:solidFill>
            <a:srgbClr val="FCB2A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Климатические испытания модельных резин на основе БНКС-18, пластифицированных ДБФ и ДБЭА 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468313" y="5667375"/>
            <a:ext cx="8496300" cy="1190625"/>
          </a:xfrm>
          <a:prstGeom prst="rect">
            <a:avLst/>
          </a:prstGeom>
          <a:solidFill>
            <a:srgbClr val="C3F7F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Зависимость коэффициента морозостойкости при растяжении </a:t>
            </a:r>
          </a:p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а) -20 </a:t>
            </a:r>
            <a:r>
              <a:rPr lang="ru-RU" dirty="0" err="1">
                <a:solidFill>
                  <a:schemeClr val="tx1"/>
                </a:solidFill>
              </a:rPr>
              <a:t>ºС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и б)-50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ºС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резин на основе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БНКС-18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с ДБЭА, экспонировавшихся в нефти в течении 12 мес. при температурах окружающей среды</a:t>
            </a:r>
          </a:p>
          <a:p>
            <a:pPr eaLnBrk="0" hangingPunct="0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65175"/>
            <a:ext cx="66294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141663"/>
            <a:ext cx="66246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1116013" y="155733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а)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1187450" y="40767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б)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71538" cy="94386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2831700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857232"/>
            <a:ext cx="5857916" cy="563231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Предлагаются новые способы введения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пластификаторов: </a:t>
            </a:r>
          </a:p>
          <a:p>
            <a:pPr algn="ctr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пластификация набуханием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заключающаяся в выдержке изделия в пластификаторе, что позволяет получить резины с температурой стеклования на 5-10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ниже по сравнению с резинами, пластифицированными традиционным способом.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использования низкомолекулярных полимеров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создания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невымывающихся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жидкостями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пластификаторов,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например, в резиновые смеси вводится низкомолекулярный модифицированный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атактический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полипропилен,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привитой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полисилоксан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низкомолекулярный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полиэтилен,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однако проблема в настоящее время остается не полностью решенной. </a:t>
            </a:r>
          </a:p>
        </p:txBody>
      </p:sp>
      <p:pic>
        <p:nvPicPr>
          <p:cNvPr id="15362" name="Picture 2" descr="http://stat8.blog.ru/lr/0b1b757da3ccb46e8834405c39a809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76873"/>
            <a:ext cx="2571736" cy="2081128"/>
          </a:xfrm>
          <a:prstGeom prst="rect">
            <a:avLst/>
          </a:prstGeom>
          <a:noFill/>
        </p:spPr>
      </p:pic>
      <p:pic>
        <p:nvPicPr>
          <p:cNvPr id="15364" name="Picture 4" descr="http://www.ua.all.biz/img/ua/catalog/middle/2468827.jpeg?rrr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2714628" cy="1809753"/>
          </a:xfrm>
          <a:prstGeom prst="rect">
            <a:avLst/>
          </a:prstGeom>
          <a:noFill/>
        </p:spPr>
      </p:pic>
      <p:pic>
        <p:nvPicPr>
          <p:cNvPr id="5" name="Picture 6" descr="http://s0alex.ru/img14/ab10-3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80"/>
            <a:ext cx="2549354" cy="1857388"/>
          </a:xfrm>
          <a:prstGeom prst="rect">
            <a:avLst/>
          </a:prstGeom>
          <a:noFill/>
        </p:spPr>
      </p:pic>
      <p:pic>
        <p:nvPicPr>
          <p:cNvPr id="6" name="Picture 2" descr="http://stat8.blog.ru/lr/0b1b757da3ccb46e8834405c39a809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76872"/>
            <a:ext cx="2571736" cy="208112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8612" y="0"/>
            <a:ext cx="1135388" cy="100010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F308-3D23-4084-B183-67A730C40E3F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285852" y="1285860"/>
            <a:ext cx="7429552" cy="4093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Модификаторы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Жидкие каучуки, содержащие концевые или статистические распределенные функциональные группы являются важным классом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олигомерных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материалов, которые могут быть использованы в качестве модифицирующих добавок к полимерным композициям. В резины на основе каучука БНКС-28 в качестве добавок вводили низкомолекулярные каучуки ПБН-1,2 и ПБН (производитель Воронежский филиал ФГУП НИИСК).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CYR"/>
                <a:cs typeface="Times New Roman" pitchFamily="18" charset="0"/>
              </a:rPr>
              <a:t>После модификации олигомерами заметно повышается сопротивление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CYR"/>
                <a:cs typeface="Times New Roman" pitchFamily="18" charset="0"/>
              </a:rPr>
              <a:t>раздиру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CYR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CYR"/>
                <a:cs typeface="Times New Roman" pitchFamily="18" charset="0"/>
              </a:rPr>
              <a:t>вулканизатов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CYR"/>
                <a:cs typeface="Times New Roman" pitchFamily="18" charset="0"/>
              </a:rPr>
              <a:t>, а разрыхление полимерной матрицы жидкими каучуками одновременно обеспечивает повышение морозостойкости. Такие свойства как условная прочность, твердость и эластичность после модификации изменяются незначительно.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5388" cy="100010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7591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1000108"/>
            <a:ext cx="4000528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Измерение электрических свойств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1071546"/>
            <a:ext cx="4080541" cy="46166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Радиотермолюминесценция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315896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5072074"/>
            <a:ext cx="428628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1.3.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Температурные зависимости тангенса угла диэлектрических потерь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1600" i="1" baseline="-25000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полибордиметилсилоксана при разных частотах электрического поля (кГц): 1–0,1; 2-1; 3-10; 4-100.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785926"/>
            <a:ext cx="32861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29190" y="5072074"/>
            <a:ext cx="3929090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Рис.3.1.4.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Температурные зависимость интенсивности свечения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усл.ед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.), полученная методом РТЛ для ненаполненной резины из СКС-30.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7591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1071546"/>
            <a:ext cx="4143404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Ядерный магнитный резонанс (ЯМР)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071546"/>
            <a:ext cx="3929058" cy="70788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Электронный парамагнитный резонанс (ЭПР)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3071834" cy="298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857364"/>
            <a:ext cx="1857388" cy="302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5000636"/>
            <a:ext cx="4143404" cy="160043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Рис.3.1.5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Температурные зависимость второго момента ∆Н</a:t>
            </a:r>
            <a:r>
              <a:rPr lang="ru-RU" sz="1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i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, полученная методом ЯМР широких линий, для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каучукоподобных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сополимеров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винилиденфторида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трифторхлорэтиленом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(1) и  с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трифторхлорэтиленом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перфторметоксиперфторпропилакрилатом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(2)</a:t>
            </a:r>
            <a:endParaRPr lang="ru-RU" sz="14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5286388"/>
            <a:ext cx="3929090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Рис.3.1..6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Температурные зависимость времени поперечной релаксации Т</a:t>
            </a:r>
            <a:r>
              <a:rPr lang="ru-RU" sz="1600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усл.ед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.) для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вулканизата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полихлоропрена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наирит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НП)</a:t>
            </a:r>
            <a:endParaRPr lang="ru-RU" sz="1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1214422"/>
            <a:ext cx="3429024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Термомеханический метод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1142984"/>
            <a:ext cx="3346301" cy="46166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Динамические методы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7591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3266442" cy="24288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3116"/>
            <a:ext cx="2824389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5500702"/>
            <a:ext cx="3143272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Рис.3.1.7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Термомеханическая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кривая некристаллического линейного полимера.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714488"/>
            <a:ext cx="25325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643050"/>
            <a:ext cx="235968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786182" y="4357694"/>
            <a:ext cx="2357454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Рис.3.1.8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Термомеханическая зависимость амплитуды деформации </a:t>
            </a:r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 для ненаполненной резины из НК при различных частотах </a:t>
            </a:r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(мин-1): 1-0,1; 2-1,0; 3-10; 4-100; 5-1000.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4286256"/>
            <a:ext cx="2643206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Рис.3.1.9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Термомеханическая зависимость действительной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G´ (1)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 мнимой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G´´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(2) частей динамического модуля сдвига и тангенса угла механических потерь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(3)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для образца бутадиен-стирольного каучука, содержащего 50% стирольных звеньев: </a:t>
            </a:r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=100мин</a:t>
            </a:r>
            <a:r>
              <a:rPr lang="ru-RU" sz="1400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3108" y="642918"/>
            <a:ext cx="5143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Механические методы.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от Веры презентации\ОП.02\МДК 01 Морозостойкость  эластомеров и способы ее повышения\DMA+2000_crackgrow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3643338" cy="56797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2214554"/>
            <a:ext cx="3143272" cy="95410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DMA + 2000</a:t>
            </a:r>
          </a:p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Metravib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1285860"/>
            <a:ext cx="6429420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определения морозостойкости резин  на основе кристаллизующихся каучуков в общем случае состоит из двух частей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определение наиболее низкой температуры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 которой сохраняется необходимый уровень эластических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свойств;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определение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времени сохранения заданного уровня свойств в результате кристаллизации при температуре её максимальной скорости. </a:t>
            </a:r>
          </a:p>
        </p:txBody>
      </p:sp>
      <p:pic>
        <p:nvPicPr>
          <p:cNvPr id="3074" name="Picture 2" descr="http://www.hydravia.ru/upload/img/2f59oihgkp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57802"/>
            <a:ext cx="1857356" cy="1500198"/>
          </a:xfrm>
          <a:prstGeom prst="rect">
            <a:avLst/>
          </a:prstGeom>
          <a:noFill/>
        </p:spPr>
      </p:pic>
      <p:pic>
        <p:nvPicPr>
          <p:cNvPr id="3078" name="Picture 6" descr="http://studokon.ru/images/12prichin/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1857356" cy="1714500"/>
          </a:xfrm>
          <a:prstGeom prst="rect">
            <a:avLst/>
          </a:prstGeom>
          <a:noFill/>
        </p:spPr>
      </p:pic>
      <p:pic>
        <p:nvPicPr>
          <p:cNvPr id="7" name="Picture 4" descr="06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18573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?id=114771765&amp;tov=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2143116"/>
            <a:ext cx="1857355" cy="1509713"/>
          </a:xfrm>
          <a:prstGeom prst="rect">
            <a:avLst/>
          </a:prstGeom>
          <a:noFill/>
          <a:ln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6409" y="0"/>
            <a:ext cx="1297591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5A34-ED08-4006-9127-8AF02018F4B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1016</TotalTime>
  <Words>3782</Words>
  <Application>Microsoft Office PowerPoint</Application>
  <PresentationFormat>Экран (4:3)</PresentationFormat>
  <Paragraphs>1072</Paragraphs>
  <Slides>49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49</vt:i4>
      </vt:variant>
    </vt:vector>
  </HeadingPairs>
  <TitlesOfParts>
    <vt:vector size="53" baseType="lpstr">
      <vt:lpstr>Городская</vt:lpstr>
      <vt:lpstr>Точечный рисунок</vt:lpstr>
      <vt:lpstr>Диаграмма</vt:lpstr>
      <vt:lpstr>Лист Microsoft Office Excel 97-2003</vt:lpstr>
      <vt:lpstr>                  </vt:lpstr>
      <vt:lpstr>3.1.1. Процессы  стеклования и кристаллизации. Релаксационные процессы. </vt:lpstr>
      <vt:lpstr> 3.1.2.Температуры стеклования и  хрупкости. Скорость кристаллизации. </vt:lpstr>
      <vt:lpstr> 3.1.3. Методы определения температуры стеклования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1.1.4. Оценка морозостойкости.  </vt:lpstr>
      <vt:lpstr>  1.1.5. Методы оценки восстанавливаемости (коэффициент морозостойкости при растяжении, при сжатии, метод Гемана). </vt:lpstr>
      <vt:lpstr>Слайд 14</vt:lpstr>
      <vt:lpstr>Слайд 15</vt:lpstr>
      <vt:lpstr>Слайд 16</vt:lpstr>
      <vt:lpstr>Слайд 17</vt:lpstr>
      <vt:lpstr>  1.2.1. Повышение морозостойкости эластомеров путем снижения температуры стеклования, скорости кристаллизации или того и другого одновременно.  </vt:lpstr>
      <vt:lpstr>Слайд 19</vt:lpstr>
      <vt:lpstr>Влияние структуры макромолекулы на Тс</vt:lpstr>
      <vt:lpstr>Слайд 21</vt:lpstr>
      <vt:lpstr>Слайд 22</vt:lpstr>
      <vt:lpstr>Слайд 23</vt:lpstr>
      <vt:lpstr> Влияние пластификаторов на свойства резин. 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Определение пластификаторов в резинах методом ИК-спектроскопии</vt:lpstr>
      <vt:lpstr>Слайд 40</vt:lpstr>
      <vt:lpstr>Слайд 41</vt:lpstr>
      <vt:lpstr>Слайд 42</vt:lpstr>
      <vt:lpstr>Слайд 43</vt:lpstr>
      <vt:lpstr>Нефтепровод ПМТП-150 «Талакан-Витим» и особенности его эксплуатации</vt:lpstr>
      <vt:lpstr>Влияние углеводородных сред на работоспособность резин на основе БНКС-18 , содержащих дибутоксиэтиладипинат,  в условявих натурной экспозиции</vt:lpstr>
      <vt:lpstr>Слайд 46</vt:lpstr>
      <vt:lpstr>Слайд 47</vt:lpstr>
      <vt:lpstr>Слайд 48</vt:lpstr>
      <vt:lpstr>Слайд 49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МДК 01 Морозостойкость  эластомеров и способы ее повышения.</dc:title>
  <dc:creator>Alexander</dc:creator>
  <cp:lastModifiedBy>Alexander</cp:lastModifiedBy>
  <cp:revision>100</cp:revision>
  <dcterms:created xsi:type="dcterms:W3CDTF">2015-06-23T08:13:28Z</dcterms:created>
  <dcterms:modified xsi:type="dcterms:W3CDTF">2016-03-13T12:28:23Z</dcterms:modified>
</cp:coreProperties>
</file>