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399792-89EB-4950-93C3-57147FD1120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7DDF85-2AF1-461F-8A22-72DB494553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152128"/>
          </a:xfrm>
        </p:spPr>
        <p:txBody>
          <a:bodyPr anchor="t"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ЧИСЛОВЫХ МНОЖЕСТВ И ДЕЙСТВИЙ НАД ЧИСЛАМИ</a:t>
            </a:r>
          </a:p>
        </p:txBody>
      </p:sp>
    </p:spTree>
    <p:extLst>
      <p:ext uri="{BB962C8B-B14F-4D97-AF65-F5344CB8AC3E}">
        <p14:creationId xmlns:p14="http://schemas.microsoft.com/office/powerpoint/2010/main" val="144747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68952" cy="6669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3) Систематический курс обыкновенных дробей </a:t>
            </a:r>
            <a:r>
              <a:rPr lang="ru-RU" sz="2200" dirty="0" smtClean="0"/>
              <a:t>изучается раньше </a:t>
            </a:r>
            <a:r>
              <a:rPr lang="ru-RU" sz="2200" dirty="0"/>
              <a:t>десятичных дробей. Эта позиция соответствует </a:t>
            </a:r>
            <a:r>
              <a:rPr lang="ru-RU" sz="2200" dirty="0" smtClean="0"/>
              <a:t>принципу историзма </a:t>
            </a:r>
            <a:r>
              <a:rPr lang="ru-RU" sz="2200" dirty="0"/>
              <a:t>(обыкновенные дроби появились в истории </a:t>
            </a:r>
            <a:r>
              <a:rPr lang="ru-RU" sz="2200" dirty="0" smtClean="0"/>
              <a:t>человечества </a:t>
            </a:r>
            <a:r>
              <a:rPr lang="ru-RU" sz="2200" dirty="0"/>
              <a:t>раньше десятичных). Такой путь принят в учебнике Г.В. </a:t>
            </a:r>
            <a:r>
              <a:rPr lang="ru-RU" sz="2200" dirty="0" smtClean="0"/>
              <a:t>Дорофеева.</a:t>
            </a:r>
            <a:endParaRPr lang="ru-RU" sz="2200" dirty="0"/>
          </a:p>
          <a:p>
            <a:pPr marL="0" indent="0" algn="just">
              <a:buNone/>
            </a:pPr>
            <a:r>
              <a:rPr lang="ru-RU" sz="2200" dirty="0"/>
              <a:t>Однако все операции над десятичными дробями </a:t>
            </a:r>
            <a:r>
              <a:rPr lang="ru-RU" sz="2200" dirty="0" smtClean="0"/>
              <a:t>обосновываются </a:t>
            </a:r>
            <a:r>
              <a:rPr lang="ru-RU" sz="2200" dirty="0"/>
              <a:t>позиционной записью числа (как и для натуральных чисел</a:t>
            </a:r>
            <a:r>
              <a:rPr lang="ru-RU" sz="2200" dirty="0" smtClean="0"/>
              <a:t>), а </a:t>
            </a:r>
            <a:r>
              <a:rPr lang="ru-RU" sz="2200" dirty="0"/>
              <a:t>не действиями над обыкновенными дробями. А при </a:t>
            </a:r>
            <a:r>
              <a:rPr lang="ru-RU" sz="2200" dirty="0" smtClean="0"/>
              <a:t>данном построении </a:t>
            </a:r>
            <a:r>
              <a:rPr lang="ru-RU" sz="2200" dirty="0"/>
              <a:t>материала между изучением натуральных </a:t>
            </a:r>
            <a:r>
              <a:rPr lang="ru-RU" sz="2200" dirty="0" smtClean="0"/>
              <a:t>чисел (</a:t>
            </a:r>
            <a:r>
              <a:rPr lang="ru-RU" sz="2200" dirty="0"/>
              <a:t>5 класс) и изучением десятичных дробей (6 класс) — целый год.</a:t>
            </a:r>
          </a:p>
          <a:p>
            <a:pPr marL="0" indent="0" algn="just">
              <a:buNone/>
            </a:pPr>
            <a:r>
              <a:rPr lang="ru-RU" sz="2200" dirty="0"/>
              <a:t>4) Обыкновенные и десятичные дроби изучаются </a:t>
            </a:r>
            <a:r>
              <a:rPr lang="ru-RU" sz="2200" dirty="0" smtClean="0"/>
              <a:t>совместно (</a:t>
            </a:r>
            <a:r>
              <a:rPr lang="ru-RU" sz="2200" i="1" dirty="0" smtClean="0"/>
              <a:t>Эрдниев </a:t>
            </a:r>
            <a:r>
              <a:rPr lang="ru-RU" sz="2200" i="1" dirty="0"/>
              <a:t>П.М</a:t>
            </a:r>
            <a:r>
              <a:rPr lang="ru-RU" sz="2200" i="1" dirty="0" smtClean="0"/>
              <a:t>.</a:t>
            </a:r>
            <a:r>
              <a:rPr lang="ru-RU" sz="2200" dirty="0"/>
              <a:t>)</a:t>
            </a:r>
            <a:r>
              <a:rPr lang="ru-RU" sz="2200" dirty="0" smtClean="0"/>
              <a:t>.</a:t>
            </a:r>
            <a:endParaRPr lang="ru-RU" sz="2200" dirty="0"/>
          </a:p>
          <a:p>
            <a:pPr marL="0" indent="0" algn="just">
              <a:buNone/>
            </a:pPr>
            <a:r>
              <a:rPr lang="ru-RU" sz="2200" dirty="0"/>
              <a:t>5) Изучение десятичных дробей строится на основе </a:t>
            </a:r>
            <a:r>
              <a:rPr lang="ru-RU" sz="2200" dirty="0" smtClean="0"/>
              <a:t>позиционного </a:t>
            </a:r>
            <a:r>
              <a:rPr lang="ru-RU" sz="2200" dirty="0"/>
              <a:t>принципа записи чисел (разрядная таблица </a:t>
            </a:r>
            <a:r>
              <a:rPr lang="ru-RU" sz="2200" dirty="0" smtClean="0"/>
              <a:t>расширяется вправо</a:t>
            </a:r>
            <a:r>
              <a:rPr lang="ru-RU" sz="2200" dirty="0"/>
              <a:t>). Такой подход принят в </a:t>
            </a:r>
            <a:r>
              <a:rPr lang="ru-RU" sz="2200" dirty="0" smtClean="0"/>
              <a:t>учебных пособиях </a:t>
            </a:r>
            <a:r>
              <a:rPr lang="ru-RU" sz="2200" i="1" dirty="0"/>
              <a:t>Э.Г</a:t>
            </a:r>
            <a:r>
              <a:rPr lang="ru-RU" sz="2200" i="1" dirty="0" smtClean="0"/>
              <a:t>. </a:t>
            </a:r>
            <a:r>
              <a:rPr lang="ru-RU" sz="2200" i="1" dirty="0" err="1" smtClean="0"/>
              <a:t>Гельфмана</a:t>
            </a:r>
            <a:r>
              <a:rPr lang="ru-RU" sz="2200" i="1" dirty="0" smtClean="0"/>
              <a:t>, </a:t>
            </a:r>
            <a:r>
              <a:rPr lang="ru-RU" sz="2200" dirty="0" smtClean="0"/>
              <a:t>Л.Н</a:t>
            </a:r>
            <a:r>
              <a:rPr lang="ru-RU" sz="2200" dirty="0"/>
              <a:t>. </a:t>
            </a:r>
            <a:r>
              <a:rPr lang="ru-RU" sz="2200" dirty="0" err="1" smtClean="0"/>
              <a:t>Шеврина</a:t>
            </a:r>
            <a:r>
              <a:rPr lang="ru-RU" sz="2200" dirty="0" smtClean="0"/>
              <a:t>. </a:t>
            </a:r>
            <a:r>
              <a:rPr lang="ru-RU" sz="2200" dirty="0"/>
              <a:t>Такой </a:t>
            </a:r>
            <a:r>
              <a:rPr lang="ru-RU" sz="2200" dirty="0" smtClean="0"/>
              <a:t>подход </a:t>
            </a:r>
            <a:r>
              <a:rPr lang="ru-RU" sz="2200" dirty="0"/>
              <a:t>обеспечивает перенос на десятичные дроби всех алгоритмов</a:t>
            </a:r>
            <a:r>
              <a:rPr lang="ru-RU" sz="2200" dirty="0" smtClean="0"/>
              <a:t>, изученных </a:t>
            </a:r>
            <a:r>
              <a:rPr lang="ru-RU" sz="2200" dirty="0"/>
              <a:t>для натуральных чисел. </a:t>
            </a:r>
          </a:p>
        </p:txBody>
      </p:sp>
    </p:spTree>
    <p:extLst>
      <p:ext uri="{BB962C8B-B14F-4D97-AF65-F5344CB8AC3E}">
        <p14:creationId xmlns:p14="http://schemas.microsoft.com/office/powerpoint/2010/main" val="3504498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Логико-математический анализ темы: «</a:t>
            </a:r>
            <a:r>
              <a:rPr lang="ru-RU" b="1" u="sng" dirty="0">
                <a:solidFill>
                  <a:schemeClr val="tx1"/>
                </a:solidFill>
              </a:rPr>
              <a:t>Положительные и отрицательные числа</a:t>
            </a:r>
            <a:r>
              <a:rPr lang="ru-RU" b="1" dirty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029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16" y="0"/>
            <a:ext cx="5975311" cy="677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86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498" y="620688"/>
            <a:ext cx="62134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71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669347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700808"/>
            <a:ext cx="651979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69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33" y="548680"/>
            <a:ext cx="6580527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47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32674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082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90524"/>
            <a:ext cx="6150241" cy="24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604867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628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24936" cy="65253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Логико-математический анализ темы: «</a:t>
            </a:r>
            <a:r>
              <a:rPr lang="ru-RU" b="1" u="sng" dirty="0"/>
              <a:t>Положительные и отрицательные числа</a:t>
            </a:r>
            <a:r>
              <a:rPr lang="ru-RU" b="1" dirty="0"/>
              <a:t>»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/>
              <a:t>учебнику «Математика 6», авт. </a:t>
            </a:r>
            <a:r>
              <a:rPr lang="ru-RU" dirty="0" err="1"/>
              <a:t>Виленкин</a:t>
            </a:r>
            <a:r>
              <a:rPr lang="ru-RU" dirty="0"/>
              <a:t> Н.Я., </a:t>
            </a:r>
            <a:r>
              <a:rPr lang="ru-RU" dirty="0" smtClean="0"/>
              <a:t>Жохов </a:t>
            </a:r>
            <a:r>
              <a:rPr lang="ru-RU" dirty="0"/>
              <a:t>В.И., Чесноков А.С., М.: Мнемозина, </a:t>
            </a:r>
            <a:r>
              <a:rPr lang="ru-RU" dirty="0" smtClean="0"/>
              <a:t>2009.</a:t>
            </a:r>
          </a:p>
          <a:p>
            <a:pPr marL="0" indent="0" algn="just">
              <a:buNone/>
            </a:pPr>
            <a:r>
              <a:rPr lang="ru-RU" i="1" dirty="0"/>
              <a:t>§5. Положительные и отрицательные числа</a:t>
            </a:r>
          </a:p>
          <a:p>
            <a:pPr marL="0" indent="0" algn="just">
              <a:buNone/>
            </a:pPr>
            <a:r>
              <a:rPr lang="ru-RU" i="1" dirty="0"/>
              <a:t>26. Координаты на прямой</a:t>
            </a:r>
          </a:p>
          <a:p>
            <a:pPr marL="0" indent="0" algn="just">
              <a:buNone/>
            </a:pPr>
            <a:r>
              <a:rPr lang="ru-RU" i="1" dirty="0"/>
              <a:t>27. Противоположные числа</a:t>
            </a:r>
          </a:p>
          <a:p>
            <a:pPr marL="0" indent="0" algn="just">
              <a:buNone/>
            </a:pPr>
            <a:r>
              <a:rPr lang="ru-RU" i="1" dirty="0"/>
              <a:t>28. Модуль числа</a:t>
            </a:r>
          </a:p>
          <a:p>
            <a:pPr marL="0" indent="0" algn="just">
              <a:buNone/>
            </a:pPr>
            <a:r>
              <a:rPr lang="ru-RU" i="1" dirty="0"/>
              <a:t>29. Сравнение чисел</a:t>
            </a:r>
          </a:p>
          <a:p>
            <a:pPr marL="0" indent="0" algn="just">
              <a:buNone/>
            </a:pPr>
            <a:r>
              <a:rPr lang="ru-RU" i="1" dirty="0"/>
              <a:t>30. Изменение величин</a:t>
            </a:r>
          </a:p>
          <a:p>
            <a:pPr marL="0" indent="0">
              <a:buNone/>
            </a:pPr>
            <a:r>
              <a:rPr lang="ru-RU" i="1" dirty="0"/>
              <a:t>1. Основные математические понятия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положительные числа – числа со знаком «+»;</a:t>
            </a:r>
          </a:p>
          <a:p>
            <a:pPr lvl="0"/>
            <a:r>
              <a:rPr lang="ru-RU" dirty="0"/>
              <a:t>отрицательные числа – числа со знаком «–».</a:t>
            </a:r>
          </a:p>
          <a:p>
            <a:pPr lvl="0"/>
            <a:r>
              <a:rPr lang="ru-RU" dirty="0"/>
              <a:t>координатная прямая;  </a:t>
            </a:r>
          </a:p>
          <a:p>
            <a:pPr lvl="0"/>
            <a:r>
              <a:rPr lang="ru-RU" dirty="0"/>
              <a:t>координата точки; </a:t>
            </a:r>
          </a:p>
          <a:p>
            <a:pPr lvl="0"/>
            <a:r>
              <a:rPr lang="ru-RU" dirty="0"/>
              <a:t>противоположные числа; </a:t>
            </a:r>
            <a:endParaRPr lang="ru-RU" dirty="0" smtClean="0"/>
          </a:p>
          <a:p>
            <a:pPr lvl="0"/>
            <a:r>
              <a:rPr lang="ru-RU" dirty="0"/>
              <a:t>ц</a:t>
            </a:r>
            <a:r>
              <a:rPr lang="ru-RU" dirty="0" smtClean="0"/>
              <a:t>елые числа;</a:t>
            </a:r>
            <a:endParaRPr lang="ru-RU" dirty="0"/>
          </a:p>
          <a:p>
            <a:pPr lvl="0"/>
            <a:r>
              <a:rPr lang="ru-RU" dirty="0"/>
              <a:t>модуль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053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24936" cy="6741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Формально-логических определений понятий «положительные числа» и «отрицательные числа» нет.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Понятие </a:t>
            </a:r>
            <a:r>
              <a:rPr lang="ru-RU" dirty="0"/>
              <a:t>«координатная прямая» определяется через ближайший род и видовое отличие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u="sng" dirty="0" smtClean="0"/>
          </a:p>
          <a:p>
            <a:pPr marL="0" indent="0" algn="just">
              <a:buNone/>
            </a:pPr>
            <a:endParaRPr lang="ru-RU" u="sng" dirty="0"/>
          </a:p>
          <a:p>
            <a:pPr marL="0" indent="0" algn="just">
              <a:buNone/>
            </a:pPr>
            <a:endParaRPr lang="ru-RU" u="sng" dirty="0" smtClean="0"/>
          </a:p>
          <a:p>
            <a:pPr marL="0" indent="0" algn="just">
              <a:buNone/>
            </a:pPr>
            <a:r>
              <a:rPr lang="ru-RU" u="sng" dirty="0" smtClean="0"/>
              <a:t>Термин</a:t>
            </a:r>
            <a:r>
              <a:rPr lang="ru-RU" dirty="0"/>
              <a:t>: координатная прямая. </a:t>
            </a:r>
          </a:p>
          <a:p>
            <a:pPr marL="0" indent="0" algn="just">
              <a:buNone/>
            </a:pPr>
            <a:r>
              <a:rPr lang="ru-RU" u="sng" dirty="0" smtClean="0"/>
              <a:t>Ближайший </a:t>
            </a:r>
            <a:r>
              <a:rPr lang="ru-RU" dirty="0"/>
              <a:t>р</a:t>
            </a:r>
            <a:r>
              <a:rPr lang="ru-RU" u="sng" dirty="0"/>
              <a:t>од</a:t>
            </a:r>
            <a:r>
              <a:rPr lang="ru-RU" dirty="0"/>
              <a:t>: прямая.</a:t>
            </a:r>
          </a:p>
          <a:p>
            <a:pPr marL="0" indent="0" algn="just">
              <a:buNone/>
            </a:pPr>
            <a:r>
              <a:rPr lang="ru-RU" u="sng" dirty="0"/>
              <a:t>Видовые отличия</a:t>
            </a:r>
            <a:r>
              <a:rPr lang="ru-RU" dirty="0"/>
              <a:t>: 1) имеет начало отсчета; 2) указано направление; 3) выбран единичный отрезок. </a:t>
            </a:r>
          </a:p>
          <a:p>
            <a:pPr marL="0" indent="0" algn="just">
              <a:buNone/>
            </a:pPr>
            <a:r>
              <a:rPr lang="ru-RU" dirty="0"/>
              <a:t>Все видовые отличия (свойства) в определении соединены союзом «и». Определение конъюнктивное.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8" y="2420888"/>
            <a:ext cx="80187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83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82047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Общая цель изучения: </a:t>
            </a:r>
            <a:r>
              <a:rPr lang="ru-RU" dirty="0">
                <a:solidFill>
                  <a:schemeClr val="tx1"/>
                </a:solidFill>
              </a:rPr>
              <a:t>формирование у учащихся знаний о числах и действиях с ними, вычислительных умений и их использования для решения практических задач, вычислительной и алгоритмической культуры.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Этапы расширения понятия числа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 5 класс – расширение понятия числа с помощью введения десятичных дробей;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 6 класс </a:t>
            </a:r>
            <a:r>
              <a:rPr lang="ru-RU" dirty="0" smtClean="0">
                <a:solidFill>
                  <a:schemeClr val="tx1"/>
                </a:solidFill>
              </a:rPr>
              <a:t>– введение обыкновенных дробей, отрицательных </a:t>
            </a:r>
            <a:r>
              <a:rPr lang="ru-RU" dirty="0">
                <a:solidFill>
                  <a:schemeClr val="tx1"/>
                </a:solidFill>
              </a:rPr>
              <a:t>целых, а затем и отрицательных дробных чисел;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 8 класс - множество рациональных чисел расширяется до множества действительных чисел, для чего впервые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 формируется представление о рациональном числе, после изучения темы «Квадратные корни»;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 </a:t>
            </a:r>
            <a:r>
              <a:rPr lang="ru-RU" dirty="0" smtClean="0">
                <a:solidFill>
                  <a:schemeClr val="tx1"/>
                </a:solidFill>
              </a:rPr>
              <a:t>10-11 классы </a:t>
            </a:r>
            <a:r>
              <a:rPr lang="ru-RU" dirty="0">
                <a:solidFill>
                  <a:schemeClr val="tx1"/>
                </a:solidFill>
              </a:rPr>
              <a:t>с углубленным изучением математики – вводится понятие комплексного числа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5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96944" cy="6624736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2. Основные предложения темы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– свойства противоположных чисел;</a:t>
            </a:r>
          </a:p>
          <a:p>
            <a:pPr marL="0" indent="0">
              <a:buNone/>
            </a:pPr>
            <a:r>
              <a:rPr lang="ru-RU" dirty="0"/>
              <a:t>– свойства модуля числа;</a:t>
            </a:r>
          </a:p>
          <a:p>
            <a:pPr marL="0" indent="0">
              <a:buNone/>
            </a:pPr>
            <a:r>
              <a:rPr lang="ru-RU" dirty="0"/>
              <a:t>– сравнение чисел;</a:t>
            </a:r>
          </a:p>
          <a:p>
            <a:pPr marL="0" indent="0">
              <a:buNone/>
            </a:pPr>
            <a:r>
              <a:rPr lang="ru-RU" dirty="0"/>
              <a:t>– изменение чисел.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i="1" dirty="0"/>
              <a:t>. Основные идеи  и методы изучения.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Результаты логико-математического анализа темы представлены в </a:t>
            </a:r>
            <a:r>
              <a:rPr lang="ru-RU" dirty="0" smtClean="0"/>
              <a:t>таблице.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1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2630768"/>
              </p:ext>
            </p:extLst>
          </p:nvPr>
        </p:nvGraphicFramePr>
        <p:xfrm>
          <a:off x="251520" y="188640"/>
          <a:ext cx="8496944" cy="65527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8942"/>
                <a:gridCol w="2956812"/>
                <a:gridCol w="2801190"/>
              </a:tblGrid>
              <a:tr h="1541819">
                <a:tc>
                  <a:txBody>
                    <a:bodyPr/>
                    <a:lstStyle/>
                    <a:p>
                      <a:pPr marR="1333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Ранее изученный материал, </a:t>
                      </a:r>
                      <a:endParaRPr lang="ru-RU" sz="2400" dirty="0">
                        <a:effectLst/>
                      </a:endParaRPr>
                    </a:p>
                    <a:p>
                      <a:pPr marR="1333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необходимый для изучения темы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335" indent="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Теоретический материал темы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335" indent="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Применение изученного </a:t>
                      </a:r>
                      <a:endParaRPr lang="ru-RU" sz="2400">
                        <a:effectLst/>
                      </a:endParaRPr>
                    </a:p>
                    <a:p>
                      <a:pPr marR="13335" indent="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материала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0909">
                <a:tc>
                  <a:txBody>
                    <a:bodyPr/>
                    <a:lstStyle/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числовой луч;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изображение чисел на луче;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единичный отрезок;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сравнение положительных (натуральных и дробных) чисел.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Координата точки</a:t>
                      </a:r>
                      <a:endParaRPr lang="ru-RU" sz="2400" dirty="0" smtClean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Координатная </a:t>
                      </a:r>
                      <a:r>
                        <a:rPr lang="ru-RU" sz="2000" dirty="0">
                          <a:effectLst/>
                        </a:rPr>
                        <a:t>прямая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Противоположные </a:t>
                      </a:r>
                      <a:r>
                        <a:rPr lang="ru-RU" sz="2000" dirty="0" smtClean="0">
                          <a:effectLst/>
                        </a:rPr>
                        <a:t>числа</a:t>
                      </a: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Целые числа</a:t>
                      </a:r>
                      <a:endParaRPr lang="ru-RU" sz="2400" dirty="0" smtClean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Модуль числа</a:t>
                      </a: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Сравнение </a:t>
                      </a:r>
                      <a:r>
                        <a:rPr lang="ru-RU" sz="2000" dirty="0">
                          <a:effectLst/>
                        </a:rPr>
                        <a:t>чисел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Изменение </a:t>
                      </a:r>
                      <a:r>
                        <a:rPr lang="ru-RU" sz="2000" dirty="0">
                          <a:effectLst/>
                        </a:rPr>
                        <a:t>величин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Ближняя перспектива: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Действия над положительными и отрицательными числами.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Дальняя перспектива:</a:t>
                      </a:r>
                      <a:endParaRPr lang="ru-RU" sz="2400" dirty="0">
                        <a:effectLst/>
                      </a:endParaRPr>
                    </a:p>
                    <a:p>
                      <a:pPr marR="14605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курсе алгебры – при изучении графиков функций; в курсе геометрии, химии, физики.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28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Основные этапы </a:t>
            </a:r>
            <a:r>
              <a:rPr lang="ru-RU" sz="2800" b="1" dirty="0"/>
              <a:t>изучения </a:t>
            </a:r>
            <a:r>
              <a:rPr lang="ru-RU" sz="2800" b="1" dirty="0" smtClean="0"/>
              <a:t>любых числовых множеств </a:t>
            </a:r>
            <a:r>
              <a:rPr lang="ru-RU" sz="2800" b="1" dirty="0"/>
              <a:t>являются: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I</a:t>
            </a:r>
            <a:r>
              <a:rPr lang="ru-RU" b="1" dirty="0" smtClean="0"/>
              <a:t>) </a:t>
            </a:r>
            <a:r>
              <a:rPr lang="ru-RU" b="1" dirty="0"/>
              <a:t>введение </a:t>
            </a:r>
            <a:r>
              <a:rPr lang="ru-RU" dirty="0"/>
              <a:t>«новых» чисел;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II</a:t>
            </a:r>
            <a:r>
              <a:rPr lang="ru-RU" dirty="0" smtClean="0"/>
              <a:t>) </a:t>
            </a:r>
            <a:r>
              <a:rPr lang="ru-RU" b="1" dirty="0"/>
              <a:t>сравнение</a:t>
            </a:r>
            <a:r>
              <a:rPr lang="ru-RU" dirty="0"/>
              <a:t> чисел;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III)</a:t>
            </a:r>
            <a:r>
              <a:rPr lang="ru-RU" dirty="0" smtClean="0"/>
              <a:t> </a:t>
            </a:r>
            <a:r>
              <a:rPr lang="ru-RU" dirty="0"/>
              <a:t>изучение арифметических </a:t>
            </a:r>
            <a:r>
              <a:rPr lang="ru-RU" b="1" dirty="0" smtClean="0"/>
              <a:t>операций</a:t>
            </a:r>
            <a:r>
              <a:rPr lang="ru-RU" dirty="0" smtClean="0"/>
              <a:t> </a:t>
            </a:r>
            <a:r>
              <a:rPr lang="ru-RU" dirty="0"/>
              <a:t>с числами;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IV</a:t>
            </a:r>
            <a:r>
              <a:rPr lang="ru-RU" dirty="0" smtClean="0"/>
              <a:t>) </a:t>
            </a:r>
            <a:r>
              <a:rPr lang="ru-RU" dirty="0"/>
              <a:t>изучение </a:t>
            </a:r>
            <a:r>
              <a:rPr lang="ru-RU" b="1" dirty="0"/>
              <a:t>законов и свойств </a:t>
            </a:r>
            <a:r>
              <a:rPr lang="ru-RU" dirty="0"/>
              <a:t>этих </a:t>
            </a:r>
            <a:r>
              <a:rPr lang="ru-RU" dirty="0" smtClean="0"/>
              <a:t>операций.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33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8092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I) </a:t>
            </a:r>
            <a:r>
              <a:rPr lang="ru-RU" dirty="0" smtClean="0"/>
              <a:t>На </a:t>
            </a:r>
            <a:r>
              <a:rPr lang="ru-RU" dirty="0"/>
              <a:t>этапе </a:t>
            </a:r>
            <a:r>
              <a:rPr lang="ru-RU" b="1" dirty="0"/>
              <a:t>введения </a:t>
            </a:r>
            <a:r>
              <a:rPr lang="ru-RU" dirty="0"/>
              <a:t>чисел рассматривают: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smtClean="0"/>
              <a:t>Арифметическую</a:t>
            </a:r>
            <a:r>
              <a:rPr lang="ru-RU" dirty="0"/>
              <a:t>, геометрическую, измерительную или алгебраическую </a:t>
            </a:r>
            <a:r>
              <a:rPr lang="ru-RU" i="1" dirty="0"/>
              <a:t>мотивацию </a:t>
            </a:r>
            <a:r>
              <a:rPr lang="ru-RU" dirty="0"/>
              <a:t>введения «новых» </a:t>
            </a:r>
            <a:r>
              <a:rPr lang="ru-RU" dirty="0" smtClean="0"/>
              <a:t>чисел</a:t>
            </a:r>
            <a:r>
              <a:rPr lang="ru-RU" dirty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Например, установление </a:t>
            </a:r>
            <a:r>
              <a:rPr lang="ru-RU" dirty="0"/>
              <a:t>на специально подобранных задачах недостаточности для их решения известного на данном этапе числового множества и вывод о необходимости расширения множества путем введения новых чисел.</a:t>
            </a:r>
          </a:p>
          <a:p>
            <a:pPr marL="0" indent="0">
              <a:buNone/>
            </a:pPr>
            <a:r>
              <a:rPr lang="ru-RU" dirty="0"/>
              <a:t>• чтение и запись «новых» чисел;</a:t>
            </a:r>
          </a:p>
          <a:p>
            <a:pPr marL="0" indent="0">
              <a:buNone/>
            </a:pPr>
            <a:r>
              <a:rPr lang="ru-RU" dirty="0"/>
              <a:t>• изображение «новых» чисел на числовом луче или числовой оси;</a:t>
            </a:r>
          </a:p>
          <a:p>
            <a:pPr marL="0" indent="0">
              <a:buNone/>
            </a:pPr>
            <a:r>
              <a:rPr lang="ru-RU" dirty="0"/>
              <a:t>• связь «новых» чисел с ранее изученными.</a:t>
            </a:r>
          </a:p>
          <a:p>
            <a:pPr marL="0" indent="0" algn="just">
              <a:buNone/>
            </a:pPr>
            <a:r>
              <a:rPr lang="ru-RU" dirty="0" smtClean="0"/>
              <a:t>Например, объединение </a:t>
            </a:r>
            <a:r>
              <a:rPr lang="ru-RU" dirty="0"/>
              <a:t>ранее известного числового множества и множества новых чисел в одно, его название и определение.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II) </a:t>
            </a:r>
            <a:r>
              <a:rPr lang="ru-RU" dirty="0" smtClean="0"/>
              <a:t>На </a:t>
            </a:r>
            <a:r>
              <a:rPr lang="ru-RU" dirty="0"/>
              <a:t>этапе </a:t>
            </a:r>
            <a:r>
              <a:rPr lang="ru-RU" b="1" dirty="0"/>
              <a:t>сравнения </a:t>
            </a:r>
            <a:r>
              <a:rPr lang="ru-RU" dirty="0"/>
              <a:t>чисел рассматривают общие и </a:t>
            </a:r>
            <a:r>
              <a:rPr lang="ru-RU" dirty="0" smtClean="0"/>
              <a:t>частные</a:t>
            </a:r>
            <a:r>
              <a:rPr lang="en-US" dirty="0" smtClean="0"/>
              <a:t> </a:t>
            </a:r>
            <a:r>
              <a:rPr lang="ru-RU" dirty="0" smtClean="0"/>
              <a:t>способы </a:t>
            </a:r>
            <a:r>
              <a:rPr lang="ru-RU" dirty="0"/>
              <a:t>сравнения, включая понятие равенства чисел.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54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62473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III) </a:t>
            </a:r>
            <a:r>
              <a:rPr lang="ru-RU" dirty="0" smtClean="0"/>
              <a:t>При </a:t>
            </a:r>
            <a:r>
              <a:rPr lang="ru-RU" dirty="0"/>
              <a:t>изучении </a:t>
            </a:r>
            <a:r>
              <a:rPr lang="ru-RU" b="1" dirty="0"/>
              <a:t>операций</a:t>
            </a:r>
            <a:r>
              <a:rPr lang="ru-RU" dirty="0"/>
              <a:t> выделяют следующие этапы:</a:t>
            </a:r>
          </a:p>
          <a:p>
            <a:pPr marL="0" indent="0" algn="just">
              <a:buNone/>
            </a:pPr>
            <a:r>
              <a:rPr lang="ru-RU" b="1" dirty="0"/>
              <a:t>Этап введения алгоритма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• мотивация изучения операций через использование практической задачи (задача раскрывает смысл операции</a:t>
            </a:r>
            <a:r>
              <a:rPr lang="ru-RU" dirty="0" smtClean="0"/>
              <a:t>);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/>
              <a:t>• решение этой задачи старыми способами (геометрически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сведением </a:t>
            </a:r>
            <a:r>
              <a:rPr lang="ru-RU" dirty="0"/>
              <a:t>к известным числам и др.);</a:t>
            </a:r>
          </a:p>
          <a:p>
            <a:pPr marL="0" indent="0" algn="just">
              <a:buNone/>
            </a:pPr>
            <a:r>
              <a:rPr lang="ru-RU" dirty="0"/>
              <a:t>• составление алгоритма выполнения операции с «новыми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числами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• математическое обоснование алгоритма.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24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4533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Этап </a:t>
            </a:r>
            <a:r>
              <a:rPr lang="ru-RU" b="1" dirty="0"/>
              <a:t>усвоения алгоритма:</a:t>
            </a:r>
          </a:p>
          <a:p>
            <a:pPr marL="0" indent="0" algn="just">
              <a:buNone/>
            </a:pPr>
            <a:r>
              <a:rPr lang="ru-RU" dirty="0"/>
              <a:t>• отработка отдельных шагов алгоритма на специально </a:t>
            </a:r>
            <a:r>
              <a:rPr lang="ru-RU" dirty="0" smtClean="0"/>
              <a:t>составленных </a:t>
            </a:r>
            <a:r>
              <a:rPr lang="ru-RU" dirty="0"/>
              <a:t>упражнениях;</a:t>
            </a:r>
          </a:p>
          <a:p>
            <a:pPr marL="0" indent="0" algn="just">
              <a:buNone/>
            </a:pPr>
            <a:r>
              <a:rPr lang="ru-RU" dirty="0"/>
              <a:t>• рассмотрение всех частных случаев и частных </a:t>
            </a:r>
            <a:r>
              <a:rPr lang="ru-RU" dirty="0" smtClean="0"/>
              <a:t>ситуаций выполнения </a:t>
            </a:r>
            <a:r>
              <a:rPr lang="ru-RU" dirty="0"/>
              <a:t>изучаемой операции.</a:t>
            </a:r>
          </a:p>
          <a:p>
            <a:pPr marL="0" indent="0" algn="just">
              <a:buNone/>
            </a:pPr>
            <a:r>
              <a:rPr lang="ru-RU" b="1" dirty="0"/>
              <a:t>Этап закрепления операции:</a:t>
            </a:r>
          </a:p>
          <a:p>
            <a:pPr marL="0" indent="0" algn="just">
              <a:buNone/>
            </a:pPr>
            <a:r>
              <a:rPr lang="ru-RU" dirty="0"/>
              <a:t>• решение заданий, связанных с классификацией;</a:t>
            </a:r>
          </a:p>
          <a:p>
            <a:pPr marL="0" indent="0" algn="just">
              <a:buNone/>
            </a:pPr>
            <a:r>
              <a:rPr lang="ru-RU" dirty="0"/>
              <a:t>• использование заданий по предотвращению ошибок;</a:t>
            </a:r>
          </a:p>
          <a:p>
            <a:pPr marL="0" indent="0" algn="just">
              <a:buNone/>
            </a:pPr>
            <a:r>
              <a:rPr lang="ru-RU" dirty="0"/>
              <a:t>• обучение контролю при выполнении той или иной операции;</a:t>
            </a:r>
          </a:p>
          <a:p>
            <a:pPr marL="0" indent="0" algn="just">
              <a:buNone/>
            </a:pPr>
            <a:r>
              <a:rPr lang="ru-RU" dirty="0"/>
              <a:t>• выполнение тренажных заданий (обычно в виде </a:t>
            </a:r>
            <a:r>
              <a:rPr lang="ru-RU" dirty="0" smtClean="0"/>
              <a:t>дидактических </a:t>
            </a:r>
            <a:r>
              <a:rPr lang="ru-RU" dirty="0"/>
              <a:t>игр);</a:t>
            </a:r>
          </a:p>
          <a:p>
            <a:pPr marL="0" indent="0" algn="just">
              <a:buNone/>
            </a:pPr>
            <a:r>
              <a:rPr lang="ru-RU" dirty="0"/>
              <a:t>• применение рассматриваемой операции для решения задач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упражнений </a:t>
            </a:r>
            <a:r>
              <a:rPr lang="ru-RU" dirty="0"/>
              <a:t>и т. д.;</a:t>
            </a:r>
          </a:p>
          <a:p>
            <a:pPr marL="0" indent="0" algn="just">
              <a:buNone/>
            </a:pPr>
            <a:r>
              <a:rPr lang="ru-RU" dirty="0"/>
              <a:t>• конструирование примеров и задач, связанных с </a:t>
            </a:r>
            <a:r>
              <a:rPr lang="ru-RU" dirty="0" smtClean="0"/>
              <a:t>рассматриваемой </a:t>
            </a:r>
            <a:r>
              <a:rPr lang="ru-RU" dirty="0"/>
              <a:t>операцией.</a:t>
            </a:r>
          </a:p>
        </p:txBody>
      </p:sp>
    </p:spTree>
    <p:extLst>
      <p:ext uri="{BB962C8B-B14F-4D97-AF65-F5344CB8AC3E}">
        <p14:creationId xmlns:p14="http://schemas.microsoft.com/office/powerpoint/2010/main" val="381417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80920" cy="666936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IV) </a:t>
            </a:r>
            <a:r>
              <a:rPr lang="ru-RU" dirty="0" smtClean="0"/>
              <a:t>При </a:t>
            </a:r>
            <a:r>
              <a:rPr lang="ru-RU" dirty="0"/>
              <a:t>изучении </a:t>
            </a:r>
            <a:r>
              <a:rPr lang="ru-RU" b="1" dirty="0"/>
              <a:t>законов и свойств </a:t>
            </a:r>
            <a:r>
              <a:rPr lang="ru-RU" b="1" dirty="0" smtClean="0"/>
              <a:t>операций </a:t>
            </a:r>
            <a:r>
              <a:rPr lang="ru-RU" dirty="0"/>
              <a:t>выполняют </a:t>
            </a:r>
            <a:r>
              <a:rPr lang="ru-RU" dirty="0" smtClean="0"/>
              <a:t>следующую </a:t>
            </a:r>
            <a:r>
              <a:rPr lang="ru-RU" dirty="0"/>
              <a:t>последовательность шагов:</a:t>
            </a:r>
          </a:p>
          <a:p>
            <a:pPr marL="0" indent="0" algn="just">
              <a:buNone/>
            </a:pPr>
            <a:r>
              <a:rPr lang="ru-RU" dirty="0"/>
              <a:t>• мотивация изучения законов операций с помощью </a:t>
            </a:r>
            <a:r>
              <a:rPr lang="ru-RU" dirty="0" smtClean="0"/>
              <a:t>поиска путей </a:t>
            </a:r>
            <a:r>
              <a:rPr lang="ru-RU" dirty="0"/>
              <a:t>рационального счета;</a:t>
            </a:r>
          </a:p>
          <a:p>
            <a:pPr marL="0" indent="0" algn="just">
              <a:buNone/>
            </a:pPr>
            <a:r>
              <a:rPr lang="ru-RU" dirty="0"/>
              <a:t>• обобщение законов в словесной и буквенной форме;</a:t>
            </a:r>
          </a:p>
          <a:p>
            <a:pPr marL="0" indent="0" algn="just">
              <a:buNone/>
            </a:pPr>
            <a:r>
              <a:rPr lang="ru-RU" dirty="0"/>
              <a:t>• «проверка» законов для «новых» чисел;</a:t>
            </a:r>
          </a:p>
          <a:p>
            <a:pPr marL="0" indent="0" algn="just">
              <a:buNone/>
            </a:pPr>
            <a:r>
              <a:rPr lang="ru-RU" dirty="0"/>
              <a:t>• применение законов и свойств для упрощения </a:t>
            </a:r>
            <a:r>
              <a:rPr lang="ru-RU" dirty="0" smtClean="0"/>
              <a:t>выражений и </a:t>
            </a:r>
            <a:r>
              <a:rPr lang="ru-RU" dirty="0"/>
              <a:t>рационального счета.</a:t>
            </a:r>
          </a:p>
        </p:txBody>
      </p:sp>
    </p:spTree>
    <p:extLst>
      <p:ext uri="{BB962C8B-B14F-4D97-AF65-F5344CB8AC3E}">
        <p14:creationId xmlns:p14="http://schemas.microsoft.com/office/powerpoint/2010/main" val="358619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348880"/>
            <a:ext cx="8424936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Сравнительный анализ изучения </a:t>
            </a:r>
            <a:r>
              <a:rPr lang="ru-RU" sz="2800" b="1" dirty="0" smtClean="0"/>
              <a:t>десятичных и обыкновенных дробей в </a:t>
            </a:r>
            <a:r>
              <a:rPr lang="ru-RU" sz="2800" b="1" dirty="0"/>
              <a:t>различных школьных </a:t>
            </a:r>
            <a:r>
              <a:rPr lang="ru-RU" sz="2800" b="1" dirty="0" smtClean="0"/>
              <a:t>учебниках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7979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247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школьных учебниках </a:t>
            </a:r>
            <a:r>
              <a:rPr lang="ru-RU" dirty="0" smtClean="0"/>
              <a:t>математики </a:t>
            </a:r>
            <a:r>
              <a:rPr lang="ru-RU" dirty="0"/>
              <a:t>приняты несколько путей введения десятичных дробей:</a:t>
            </a:r>
          </a:p>
          <a:p>
            <a:pPr marL="0" indent="0" algn="just">
              <a:buNone/>
            </a:pPr>
            <a:r>
              <a:rPr lang="ru-RU" dirty="0"/>
              <a:t>1) Систематическое изучение десятичных дробей </a:t>
            </a:r>
            <a:r>
              <a:rPr lang="ru-RU" dirty="0" smtClean="0"/>
              <a:t>предшествует </a:t>
            </a:r>
            <a:r>
              <a:rPr lang="ru-RU" dirty="0"/>
              <a:t>основному изучению обыкновенных дробей, однако </a:t>
            </a:r>
            <a:r>
              <a:rPr lang="ru-RU" dirty="0" smtClean="0"/>
              <a:t>изучение отдельных </a:t>
            </a:r>
            <a:r>
              <a:rPr lang="ru-RU" dirty="0"/>
              <a:t>вопросов по теме </a:t>
            </a:r>
            <a:r>
              <a:rPr lang="ru-RU" dirty="0" smtClean="0"/>
              <a:t>«Обыкновенные </a:t>
            </a:r>
            <a:r>
              <a:rPr lang="ru-RU" dirty="0"/>
              <a:t>дроби» </a:t>
            </a:r>
            <a:r>
              <a:rPr lang="ru-RU" dirty="0" smtClean="0"/>
              <a:t>включено в </a:t>
            </a:r>
            <a:r>
              <a:rPr lang="ru-RU" dirty="0"/>
              <a:t>курс 5 класса и носит подготовительный характер к </a:t>
            </a:r>
            <a:r>
              <a:rPr lang="ru-RU" dirty="0" smtClean="0"/>
              <a:t>изучению десятичных </a:t>
            </a:r>
            <a:r>
              <a:rPr lang="ru-RU" dirty="0"/>
              <a:t>дробей. Этот путь принят </a:t>
            </a:r>
            <a:r>
              <a:rPr lang="ru-RU" dirty="0" smtClean="0"/>
              <a:t>например в учебниках Н.Я. </a:t>
            </a:r>
            <a:r>
              <a:rPr lang="ru-RU" dirty="0" err="1" smtClean="0"/>
              <a:t>Виленкина</a:t>
            </a:r>
            <a:r>
              <a:rPr lang="ru-RU" dirty="0"/>
              <a:t>, Э.Р</a:t>
            </a:r>
            <a:r>
              <a:rPr lang="ru-RU" dirty="0" smtClean="0"/>
              <a:t>. </a:t>
            </a:r>
            <a:r>
              <a:rPr lang="ru-RU" dirty="0" err="1" smtClean="0"/>
              <a:t>Нурк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2) При введении десятичных дробей авторы опираются </a:t>
            </a:r>
            <a:r>
              <a:rPr lang="ru-RU" dirty="0" smtClean="0"/>
              <a:t>на десятичную </a:t>
            </a:r>
            <a:r>
              <a:rPr lang="ru-RU" dirty="0"/>
              <a:t>систему мер и обыкновенные дроби (</a:t>
            </a:r>
            <a:r>
              <a:rPr lang="ru-RU" dirty="0" smtClean="0"/>
              <a:t>рассматривается </a:t>
            </a:r>
            <a:r>
              <a:rPr lang="ru-RU" dirty="0"/>
              <a:t>задача перевода меньших единиц измерения в большие). </a:t>
            </a:r>
            <a:r>
              <a:rPr lang="ru-RU" dirty="0" smtClean="0"/>
              <a:t>При этом </a:t>
            </a:r>
            <a:r>
              <a:rPr lang="ru-RU" dirty="0"/>
              <a:t>в учебнике Н.Я. </a:t>
            </a:r>
            <a:r>
              <a:rPr lang="ru-RU" dirty="0" err="1"/>
              <a:t>Виленкина</a:t>
            </a:r>
            <a:r>
              <a:rPr lang="ru-RU" dirty="0"/>
              <a:t> </a:t>
            </a:r>
            <a:r>
              <a:rPr lang="ru-RU" dirty="0" smtClean="0"/>
              <a:t>обыкновенные </a:t>
            </a:r>
            <a:r>
              <a:rPr lang="ru-RU" dirty="0"/>
              <a:t>дроби используются </a:t>
            </a:r>
            <a:r>
              <a:rPr lang="ru-RU" dirty="0" smtClean="0"/>
              <a:t>только при </a:t>
            </a:r>
            <a:r>
              <a:rPr lang="ru-RU" dirty="0"/>
              <a:t>изучении сравнения, сложения и вычитания </a:t>
            </a:r>
            <a:r>
              <a:rPr lang="ru-RU" dirty="0" smtClean="0"/>
              <a:t>десятичных дробей</a:t>
            </a:r>
            <a:r>
              <a:rPr lang="ru-RU" dirty="0"/>
              <a:t>, в учебнике </a:t>
            </a:r>
            <a:r>
              <a:rPr lang="ru-RU" i="1" dirty="0"/>
              <a:t>Э.Р. </a:t>
            </a:r>
            <a:r>
              <a:rPr lang="ru-RU" i="1" dirty="0" err="1" smtClean="0"/>
              <a:t>Нурк</a:t>
            </a:r>
            <a:r>
              <a:rPr lang="ru-RU" i="1" dirty="0" smtClean="0"/>
              <a:t> </a:t>
            </a:r>
            <a:r>
              <a:rPr lang="ru-RU" dirty="0" smtClean="0"/>
              <a:t>только </a:t>
            </a:r>
            <a:r>
              <a:rPr lang="ru-RU" dirty="0"/>
              <a:t>при введении </a:t>
            </a:r>
            <a:r>
              <a:rPr lang="ru-RU" dirty="0" smtClean="0"/>
              <a:t>соответственных разрядных </a:t>
            </a:r>
            <a:r>
              <a:rPr lang="ru-RU" dirty="0"/>
              <a:t>единиц и при сравнении десятичных дробей.</a:t>
            </a:r>
          </a:p>
        </p:txBody>
      </p:sp>
    </p:spTree>
    <p:extLst>
      <p:ext uri="{BB962C8B-B14F-4D97-AF65-F5344CB8AC3E}">
        <p14:creationId xmlns:p14="http://schemas.microsoft.com/office/powerpoint/2010/main" val="3393902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1062</Words>
  <Application>Microsoft Office PowerPoint</Application>
  <PresentationFormat>Экран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ИЗУЧЕНИЕ ЧИСЛОВЫХ МНОЖЕСТВ И ДЕЙСТВИЙ НАД ЧИСЛАМИ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Логико-математический анализ темы: «Положительные и отрицательные числа»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ЧИСЛОВЫХ МНОЖЕСТВ И ДЕЙСТВИЙ НАД ЧИСЛАМИ</dc:title>
  <dc:creator>МПМ</dc:creator>
  <cp:lastModifiedBy>МПМ</cp:lastModifiedBy>
  <cp:revision>11</cp:revision>
  <dcterms:created xsi:type="dcterms:W3CDTF">2018-03-21T09:16:47Z</dcterms:created>
  <dcterms:modified xsi:type="dcterms:W3CDTF">2018-04-03T10:24:18Z</dcterms:modified>
</cp:coreProperties>
</file>