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5" r:id="rId6"/>
    <p:sldId id="262" r:id="rId7"/>
    <p:sldId id="270" r:id="rId8"/>
    <p:sldId id="263" r:id="rId9"/>
    <p:sldId id="271" r:id="rId10"/>
    <p:sldId id="272" r:id="rId11"/>
    <p:sldId id="268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талия" initials="н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7B53"/>
    <a:srgbClr val="EF743D"/>
    <a:srgbClr val="FCFBCD"/>
    <a:srgbClr val="CC0000"/>
    <a:srgbClr val="6A203C"/>
    <a:srgbClr val="5A303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555" autoAdjust="0"/>
    <p:restoredTop sz="94660"/>
  </p:normalViewPr>
  <p:slideViewPr>
    <p:cSldViewPr>
      <p:cViewPr>
        <p:scale>
          <a:sx n="66" d="100"/>
          <a:sy n="66" d="100"/>
        </p:scale>
        <p:origin x="-199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8458200" cy="898521"/>
          </a:xfrm>
        </p:spPr>
        <p:txBody>
          <a:bodyPr/>
          <a:lstStyle/>
          <a:p>
            <a:pPr algn="ctr"/>
            <a:r>
              <a:rPr lang="ru-RU" dirty="0" smtClean="0"/>
              <a:t>Название модуля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286256"/>
            <a:ext cx="8258204" cy="1386450"/>
          </a:xfrm>
        </p:spPr>
        <p:txBody>
          <a:bodyPr/>
          <a:lstStyle/>
          <a:p>
            <a:r>
              <a:rPr lang="ru-RU" dirty="0" smtClean="0"/>
              <a:t>Технический подход к планированию эксперимента и разработка рецептуры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571480"/>
            <a:ext cx="7215238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sz="2800" b="1" i="1" dirty="0" smtClean="0"/>
              <a:t>Простейший пример построение плана эксперимента</a:t>
            </a:r>
            <a:endParaRPr lang="ru-RU" sz="28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500166" y="1428736"/>
            <a:ext cx="7572428" cy="646331"/>
          </a:xfrm>
          <a:prstGeom prst="rect">
            <a:avLst/>
          </a:prstGeom>
          <a:solidFill>
            <a:srgbClr val="FCFBCD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Цель:</a:t>
            </a:r>
            <a:r>
              <a:rPr lang="ru-RU" dirty="0" smtClean="0"/>
              <a:t> Детальное описание влияние существенного фактора на интересующие  показатели системы (</a:t>
            </a:r>
            <a:r>
              <a:rPr lang="ru-RU" dirty="0" smtClean="0">
                <a:solidFill>
                  <a:srgbClr val="FF0000"/>
                </a:solidFill>
              </a:rPr>
              <a:t>Поиск оптимальных значений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4071942"/>
            <a:ext cx="6215106" cy="257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42844" y="2214555"/>
          <a:ext cx="8929721" cy="17859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1636"/>
                <a:gridCol w="817565"/>
                <a:gridCol w="817565"/>
                <a:gridCol w="817565"/>
                <a:gridCol w="817565"/>
                <a:gridCol w="817565"/>
                <a:gridCol w="817565"/>
                <a:gridCol w="817565"/>
                <a:gridCol w="817565"/>
                <a:gridCol w="817565"/>
              </a:tblGrid>
              <a:tr h="255136">
                <a:tc>
                  <a:txBody>
                    <a:bodyPr/>
                    <a:lstStyle/>
                    <a:p>
                      <a:pPr algn="ctr"/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1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2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3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4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6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7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8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9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513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БНКС-18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100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100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100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100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100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100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100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100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100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513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ТУ </a:t>
                      </a:r>
                      <a:r>
                        <a:rPr lang="en-US" sz="1050" dirty="0" smtClean="0"/>
                        <a:t>N774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50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50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50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50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50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50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50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50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50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5136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S</a:t>
                      </a:r>
                      <a:endParaRPr lang="ru-RU" sz="105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0,1</a:t>
                      </a:r>
                      <a:endParaRPr lang="ru-RU" sz="105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0,3</a:t>
                      </a:r>
                      <a:endParaRPr lang="ru-RU" sz="105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0,5</a:t>
                      </a:r>
                      <a:endParaRPr lang="ru-RU" sz="105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0,75</a:t>
                      </a:r>
                      <a:endParaRPr lang="ru-RU" sz="105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1</a:t>
                      </a:r>
                      <a:endParaRPr lang="ru-RU" sz="105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1,5</a:t>
                      </a:r>
                      <a:endParaRPr lang="ru-RU" sz="105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2</a:t>
                      </a:r>
                      <a:endParaRPr lang="ru-RU" sz="105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3</a:t>
                      </a:r>
                      <a:endParaRPr lang="ru-RU" sz="105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5</a:t>
                      </a:r>
                      <a:endParaRPr lang="ru-RU" sz="105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</a:tr>
              <a:tr h="25513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Стеарин.</a:t>
                      </a:r>
                      <a:r>
                        <a:rPr lang="ru-RU" sz="1050" baseline="0" dirty="0" smtClean="0"/>
                        <a:t> </a:t>
                      </a:r>
                      <a:r>
                        <a:rPr lang="ru-RU" sz="1050" baseline="0" dirty="0" err="1" smtClean="0"/>
                        <a:t>к-та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513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err="1" smtClean="0"/>
                        <a:t>Альтакс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0,75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0,75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0,75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5136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/>
                        <a:t>ZnO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2,5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2,5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2,5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2,5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2,5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2,5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2,5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2,5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2,5</a:t>
                      </a:r>
                      <a:endParaRPr lang="ru-R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00250" y="642918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/>
              <a:t>Проведение измерений и получение данных</a:t>
            </a:r>
            <a:endParaRPr lang="ru-RU" sz="2800" i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71670" y="5072074"/>
            <a:ext cx="5143536" cy="1477328"/>
          </a:xfrm>
          <a:prstGeom prst="rect">
            <a:avLst/>
          </a:prstGeom>
          <a:solidFill>
            <a:srgbClr val="FCFBCD"/>
          </a:solidFill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+mj-lt"/>
              </a:rPr>
              <a:t>Должны использоваться стандартизированные формы представления данных и четко регистрироваться вся подходящая к случаю априорная информация</a:t>
            </a:r>
            <a:endParaRPr lang="ru-RU" i="1" dirty="0">
              <a:latin typeface="+mj-lt"/>
            </a:endParaRPr>
          </a:p>
        </p:txBody>
      </p:sp>
      <p:pic>
        <p:nvPicPr>
          <p:cNvPr id="18" name="Picture 2" descr="http://orelgazeta.ru/sites/default/files/styles/large/public/field/image/engineer-cartoon-plans-site-clip-ar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071810"/>
            <a:ext cx="3729704" cy="1714512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428596" y="1928802"/>
            <a:ext cx="3571900" cy="1477328"/>
          </a:xfrm>
          <a:prstGeom prst="rect">
            <a:avLst/>
          </a:prstGeom>
          <a:solidFill>
            <a:srgbClr val="FCFBCD"/>
          </a:solidFill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+mj-lt"/>
              </a:rPr>
              <a:t>Технолог должен тщательно провести операции тестирования независимо от любых непредвиденных осложнений</a:t>
            </a:r>
            <a:endParaRPr lang="ru-RU" i="1" dirty="0"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143504" y="2000240"/>
            <a:ext cx="3643338" cy="923330"/>
          </a:xfrm>
          <a:prstGeom prst="rect">
            <a:avLst/>
          </a:prstGeom>
          <a:solidFill>
            <a:srgbClr val="FCFBCD"/>
          </a:solidFill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+mj-lt"/>
              </a:rPr>
              <a:t>Измерениям система должна быть подвергнута статистическому контролю</a:t>
            </a:r>
            <a:endParaRPr lang="ru-RU" i="1" dirty="0">
              <a:latin typeface="+mj-lt"/>
            </a:endParaRPr>
          </a:p>
        </p:txBody>
      </p:sp>
      <p:pic>
        <p:nvPicPr>
          <p:cNvPr id="34820" name="Picture 4" descr="http://www.geo-ndt.ru/images/all/3/2490/big/img_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5072074"/>
            <a:ext cx="1500198" cy="1500198"/>
          </a:xfrm>
          <a:prstGeom prst="rect">
            <a:avLst/>
          </a:prstGeom>
          <a:noFill/>
        </p:spPr>
      </p:pic>
      <p:pic>
        <p:nvPicPr>
          <p:cNvPr id="34822" name="Picture 6" descr="http://www.dapcorp.ru/sites/default/files/207198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5143512"/>
            <a:ext cx="1779503" cy="1285884"/>
          </a:xfrm>
          <a:prstGeom prst="rect">
            <a:avLst/>
          </a:prstGeom>
          <a:noFill/>
        </p:spPr>
      </p:pic>
      <p:pic>
        <p:nvPicPr>
          <p:cNvPr id="34824" name="Picture 8" descr="http://www.komef.ru/scamex/scamex01.files/valzy_han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4414" y="3643314"/>
            <a:ext cx="1517542" cy="1265211"/>
          </a:xfrm>
          <a:prstGeom prst="rect">
            <a:avLst/>
          </a:prstGeom>
          <a:noFill/>
        </p:spPr>
      </p:pic>
      <p:pic>
        <p:nvPicPr>
          <p:cNvPr id="34826" name="Picture 10" descr="http://teploprom-p.ru/uploadedFiles/eshopimages/icons/200x200/brabender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3429000"/>
            <a:ext cx="1905000" cy="1485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928794" y="714356"/>
            <a:ext cx="6872278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700" b="1" i="1" dirty="0" smtClean="0"/>
              <a:t>Проведение</a:t>
            </a:r>
            <a:r>
              <a:rPr lang="ru-RU" sz="2800" b="1" i="1" dirty="0" smtClean="0"/>
              <a:t> анализа и оценка предварительной модели</a:t>
            </a:r>
            <a:r>
              <a:rPr lang="ru-RU" sz="28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2800" i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1643050"/>
            <a:ext cx="6572296" cy="646331"/>
          </a:xfrm>
          <a:prstGeom prst="rect">
            <a:avLst/>
          </a:prstGeom>
          <a:solidFill>
            <a:srgbClr val="FCFBCD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+mj-lt"/>
              </a:rPr>
              <a:t>Проведение анализа и оценка предварительной модели проходит в три этапа</a:t>
            </a:r>
            <a:r>
              <a:rPr lang="en-US" b="1" i="1" dirty="0" smtClean="0">
                <a:latin typeface="+mj-lt"/>
              </a:rPr>
              <a:t>:</a:t>
            </a:r>
            <a:r>
              <a:rPr lang="ru-RU" b="1" i="1" dirty="0" smtClean="0">
                <a:latin typeface="+mj-lt"/>
              </a:rPr>
              <a:t> </a:t>
            </a:r>
            <a:endParaRPr lang="ru-RU" b="1" i="1" dirty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2500306"/>
            <a:ext cx="357190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i="1" dirty="0" smtClean="0">
                <a:latin typeface="+mj-lt"/>
                <a:ea typeface="Calibri"/>
                <a:cs typeface="Times New Roman"/>
              </a:rPr>
              <a:t>Оценка эффекта обработок (уровня фактора) или коэффициентов модели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57554" y="3500438"/>
            <a:ext cx="2000264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prstClr val="black"/>
                </a:solidFill>
                <a:latin typeface="+mj-lt"/>
                <a:ea typeface="Calibri"/>
              </a:rPr>
              <a:t>Оценка ошибки испытания или погрешности</a:t>
            </a:r>
            <a:endParaRPr lang="ru-RU" i="1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71934" y="4500570"/>
            <a:ext cx="4572000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ru-RU" i="1" dirty="0" smtClean="0">
                <a:latin typeface="+mj-lt"/>
              </a:rPr>
              <a:t>Определение с использованием результатов, полученных на двух предыдущих этапах, статистической (и технической) значимости эффектов влияния уровней факторов (обработок) или коэффициентов модели.</a:t>
            </a:r>
            <a:endParaRPr lang="ru-RU" i="1" dirty="0">
              <a:latin typeface="+mj-lt"/>
            </a:endParaRPr>
          </a:p>
        </p:txBody>
      </p:sp>
      <p:sp>
        <p:nvSpPr>
          <p:cNvPr id="1026" name="AutoShape 2" descr="Картинки по запросу среднее квадратичное отклон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://quality.eup.ru/MATERIALY14/stat_v_uk/img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571744"/>
            <a:ext cx="1585571" cy="785818"/>
          </a:xfrm>
          <a:prstGeom prst="rect">
            <a:avLst/>
          </a:prstGeom>
          <a:noFill/>
        </p:spPr>
      </p:pic>
      <p:pic>
        <p:nvPicPr>
          <p:cNvPr id="1030" name="Picture 6" descr="http://statanaliz.info/images/Metody/variatsya/var-1-0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500438"/>
            <a:ext cx="2607067" cy="1571636"/>
          </a:xfrm>
          <a:prstGeom prst="rect">
            <a:avLst/>
          </a:prstGeom>
          <a:noFill/>
        </p:spPr>
      </p:pic>
      <p:pic>
        <p:nvPicPr>
          <p:cNvPr id="1032" name="Picture 8" descr="http://upload.wikimedia.org/wikipedia/commons/thumb/3/37/Standard_deviation_diagram_(decimal_comma).svg/2000px-Standard_deviation_diagram_(decimal_comma)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2714620"/>
            <a:ext cx="2500330" cy="1643074"/>
          </a:xfrm>
          <a:prstGeom prst="rect">
            <a:avLst/>
          </a:prstGeom>
          <a:noFill/>
        </p:spPr>
      </p:pic>
      <p:pic>
        <p:nvPicPr>
          <p:cNvPr id="1034" name="Picture 10" descr="http://e-science.ru/1/tex.cgi?i=%5Cbegin%7Barray%7D%7B%7Cc%7Cc%7Cc%7Cc%7Cc%7C%7D%0A%5Chline%0A%7Bx_i%7D+%26+2+%26+5+%26+7+%26+10+%5C%5C%0A%5Chline%0A%7Bn_i%7D+%26+16+%26+12+%26+8+%26+14+%5C%5C%0A%5Chline%0A%5Cend%7Barray%7D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32" y="5357826"/>
            <a:ext cx="2286012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orelgazeta.ru/sites/default/files/styles/large/public/field/image/engineer-cartoon-plans-site-clip-a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000504"/>
            <a:ext cx="3429024" cy="1576292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042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cs typeface="Calibri" pitchFamily="34" charset="0"/>
              </a:rPr>
              <a:t>Разработка резиновой смеси</a:t>
            </a:r>
            <a:endParaRPr lang="ru-RU" sz="28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42910" y="4000504"/>
            <a:ext cx="2214578" cy="178595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Техническое задание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Крест 7"/>
          <p:cNvSpPr/>
          <p:nvPr/>
        </p:nvSpPr>
        <p:spPr>
          <a:xfrm>
            <a:off x="3143240" y="4572008"/>
            <a:ext cx="500066" cy="500066"/>
          </a:xfrm>
          <a:prstGeom prst="plus">
            <a:avLst>
              <a:gd name="adj" fmla="val 428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214942" y="3500438"/>
            <a:ext cx="3500462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+mj-lt"/>
              </a:rPr>
              <a:t>Умение планирование эксперимента</a:t>
            </a:r>
            <a:endParaRPr lang="ru-RU" dirty="0"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14942" y="4286256"/>
            <a:ext cx="3500462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+mj-lt"/>
              </a:rPr>
              <a:t>Знание основных научных понятий и процедур анализа</a:t>
            </a:r>
            <a:endParaRPr lang="ru-RU" dirty="0"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14942" y="5077438"/>
            <a:ext cx="3643338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+mj-lt"/>
              </a:rPr>
              <a:t>Знание преимуществами и неудобствами альтернативных вариантов</a:t>
            </a:r>
            <a:endParaRPr lang="ru-RU" dirty="0"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57224" y="2500306"/>
            <a:ext cx="7813357" cy="461665"/>
          </a:xfrm>
          <a:prstGeom prst="rect">
            <a:avLst/>
          </a:prstGeom>
          <a:solidFill>
            <a:srgbClr val="FCFBCD"/>
          </a:solidFill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+mj-lt"/>
              </a:rPr>
              <a:t>Залог успешного решение задач подбора рецептуры 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Основные источники осложнения работы технолога</a:t>
            </a:r>
            <a:endParaRPr lang="ru-RU" sz="28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928802"/>
            <a:ext cx="8286776" cy="707886"/>
          </a:xfrm>
          <a:prstGeom prst="rect">
            <a:avLst/>
          </a:prstGeom>
          <a:solidFill>
            <a:srgbClr val="FCFBCD"/>
          </a:solidFill>
        </p:spPr>
        <p:txBody>
          <a:bodyPr wrap="square">
            <a:spAutoFit/>
          </a:bodyPr>
          <a:lstStyle/>
          <a:p>
            <a:r>
              <a:rPr lang="ru-RU" sz="2000" dirty="0" smtClean="0"/>
              <a:t>Технология производства изделий из резины характеризуются двумя источниками, вызывающими сложности в работе технолога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085927"/>
            <a:ext cx="3500462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На техническом горизонте непрерывно появляются новые материалы и новые методы обработки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43520" y="3183625"/>
            <a:ext cx="3714760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Зависимость свойств резиновых смесей от используемых ингредиентов имеет сложный характер, что усугубляется влиянием технологических операций на различных стадиях процесса</a:t>
            </a: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785786" y="4357694"/>
            <a:ext cx="3000396" cy="2143140"/>
            <a:chOff x="357158" y="4429132"/>
            <a:chExt cx="3000396" cy="2143140"/>
          </a:xfrm>
        </p:grpSpPr>
        <p:pic>
          <p:nvPicPr>
            <p:cNvPr id="6148" name="Picture 4" descr="http://www.membrana.ru/storage/img/3/3nz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7158" y="4429132"/>
              <a:ext cx="1500198" cy="1071570"/>
            </a:xfrm>
            <a:prstGeom prst="rect">
              <a:avLst/>
            </a:prstGeom>
            <a:noFill/>
          </p:spPr>
        </p:pic>
        <p:pic>
          <p:nvPicPr>
            <p:cNvPr id="6150" name="Picture 6" descr="Картинки по запросу новые материалы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42976" y="4929198"/>
              <a:ext cx="1473857" cy="1071570"/>
            </a:xfrm>
            <a:prstGeom prst="rect">
              <a:avLst/>
            </a:prstGeom>
            <a:noFill/>
          </p:spPr>
        </p:pic>
        <p:pic>
          <p:nvPicPr>
            <p:cNvPr id="6146" name="Picture 2" descr="https://encrypted-tbn3.gstatic.com/images?q=tbn:ANd9GcS-e5reN-1fpPziDsuSwEIHNmnDFpYR7PHq-edhUDevsuZbpUAt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57356" y="5500702"/>
              <a:ext cx="1500198" cy="1071570"/>
            </a:xfrm>
            <a:prstGeom prst="rect">
              <a:avLst/>
            </a:prstGeom>
            <a:noFill/>
          </p:spPr>
        </p:pic>
      </p:grpSp>
      <p:cxnSp>
        <p:nvCxnSpPr>
          <p:cNvPr id="12" name="Прямая со стрелкой 11"/>
          <p:cNvCxnSpPr>
            <a:stCxn id="6" idx="2"/>
            <a:endCxn id="8" idx="0"/>
          </p:cNvCxnSpPr>
          <p:nvPr/>
        </p:nvCxnSpPr>
        <p:spPr>
          <a:xfrm rot="16200000" flipH="1">
            <a:off x="5584412" y="1767136"/>
            <a:ext cx="546937" cy="2286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  <a:endCxn id="7" idx="0"/>
          </p:cNvCxnSpPr>
          <p:nvPr/>
        </p:nvCxnSpPr>
        <p:spPr>
          <a:xfrm rot="5400000">
            <a:off x="3222225" y="1593291"/>
            <a:ext cx="449239" cy="25360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0" descr="http://www.sweet-s-shop.ru/images/material_site/stearinovay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9256" y="5286388"/>
            <a:ext cx="1071570" cy="785818"/>
          </a:xfrm>
          <a:prstGeom prst="rect">
            <a:avLst/>
          </a:prstGeom>
          <a:noFill/>
        </p:spPr>
      </p:pic>
      <p:pic>
        <p:nvPicPr>
          <p:cNvPr id="21" name="Picture 14" descr="http://www.ru.all.biz/img/ru/catalog/1878435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15272" y="5286388"/>
            <a:ext cx="1071571" cy="785818"/>
          </a:xfrm>
          <a:prstGeom prst="rect">
            <a:avLst/>
          </a:prstGeom>
          <a:noFill/>
        </p:spPr>
      </p:pic>
      <p:pic>
        <p:nvPicPr>
          <p:cNvPr id="18" name="Picture 4" descr="http://i01.i.aliimg.com/photo/v0/60089984291/Edible_hydrolyzed_gelatin_powder.jpg_200x200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15206" y="5572140"/>
            <a:ext cx="1071570" cy="785818"/>
          </a:xfrm>
          <a:prstGeom prst="rect">
            <a:avLst/>
          </a:prstGeom>
          <a:noFill/>
        </p:spPr>
      </p:pic>
      <p:pic>
        <p:nvPicPr>
          <p:cNvPr id="17" name="Picture 2" descr="http://www.symbolsbook.ru/images/S/Sera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29322" y="5572140"/>
            <a:ext cx="1071570" cy="785818"/>
          </a:xfrm>
          <a:prstGeom prst="rect">
            <a:avLst/>
          </a:prstGeom>
          <a:noFill/>
        </p:spPr>
      </p:pic>
      <p:pic>
        <p:nvPicPr>
          <p:cNvPr id="19" name="Picture 6" descr="http://www.mixedrefrigerant.com/photo/pt5816637-polypropylene_halogen_free_flame_retardant_masterbatch_white_granular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72264" y="6000768"/>
            <a:ext cx="1073951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 algn="ctr"/>
            <a:r>
              <a:rPr lang="ru-RU" sz="2800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I </a:t>
            </a:r>
            <a:r>
              <a:rPr lang="ru-RU" sz="2800" b="1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этап  Проведения эксперимента</a:t>
            </a:r>
            <a:endParaRPr lang="ru-RU" sz="2800" b="1" i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28596" y="1812748"/>
            <a:ext cx="8215370" cy="4401205"/>
          </a:xfrm>
          <a:prstGeom prst="rect">
            <a:avLst/>
          </a:prstGeom>
          <a:solidFill>
            <a:srgbClr val="FCFBC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Первоначальные требуемые действия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Разработка планируемой модели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Подготовительные работы, продолжительность и стоимость проекта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Планирование эксперимента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Выбор необходимых или потенциальных факторов или переменных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Выбор испытательного оборудования и методов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Выбор модели для характеристики отклика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Выбор плана эксперимента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План, предназначенный для выделения существенных переменных или план для описания почти стационарной области (план должен соответствовать модели)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стоимости реализации выбранного метода планирования эксперимента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Получение предварительных ориентировочных данных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Выбор процедуры осуществления выборки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Выбор процедуры формирования реплик и рандомизации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Проведение измерений и получение данных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Проведение анализа и получение предварительной модели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влияния фактора или коэффициентов, характеризующих влияние фактора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ошибки измерения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существенности влияния фактора или компонентов модели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Подготовка отчета (предварительного или окончательного)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 algn="ctr"/>
            <a:r>
              <a:rPr lang="ru-RU" sz="2800" b="1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II </a:t>
            </a:r>
            <a:r>
              <a:rPr lang="ru-RU" sz="2800" b="1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этап  Проведения эксперимента</a:t>
            </a:r>
            <a:endParaRPr lang="ru-RU" sz="2800" b="1" i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28596" y="1812748"/>
            <a:ext cx="8215370" cy="4616648"/>
          </a:xfrm>
          <a:prstGeom prst="rect">
            <a:avLst/>
          </a:prstGeom>
          <a:solidFill>
            <a:srgbClr val="FCFBC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400" b="1" dirty="0" smtClean="0">
                <a:solidFill>
                  <a:srgbClr val="00B0F0"/>
                </a:solidFill>
              </a:rPr>
              <a:t>Пересмотр технического проекта</a:t>
            </a:r>
            <a:endParaRPr lang="ru-RU" sz="1400" dirty="0" smtClean="0">
              <a:solidFill>
                <a:srgbClr val="00B0F0"/>
              </a:solidFill>
            </a:endParaRPr>
          </a:p>
          <a:p>
            <a:pPr lvl="1"/>
            <a:r>
              <a:rPr lang="ru-RU" sz="1400" dirty="0" smtClean="0">
                <a:solidFill>
                  <a:srgbClr val="00B0F0"/>
                </a:solidFill>
              </a:rPr>
              <a:t>Переосмысление плана работы</a:t>
            </a:r>
          </a:p>
          <a:p>
            <a:pPr lvl="1"/>
            <a:r>
              <a:rPr lang="ru-RU" sz="1400" dirty="0" smtClean="0">
                <a:solidFill>
                  <a:srgbClr val="00B0F0"/>
                </a:solidFill>
              </a:rPr>
              <a:t>Оценка дополнительных временных ресурсов и финансовых затрат</a:t>
            </a:r>
          </a:p>
          <a:p>
            <a:pPr lvl="0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Новый или расширенный план эксперимента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Выбор пересмотренной или новой модели</a:t>
            </a:r>
          </a:p>
          <a:p>
            <a:pPr lvl="2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Выбор переменных (первоначальные + новые, полностью новые</a:t>
            </a:r>
          </a:p>
          <a:p>
            <a:pPr lvl="2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Выбор, если это необходимо; дополнительных инструментов и методик испытаний</a:t>
            </a:r>
          </a:p>
          <a:p>
            <a:pPr lvl="1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Выбор новых методов планирования эксперимента</a:t>
            </a:r>
          </a:p>
          <a:p>
            <a:pPr lvl="2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Новый план, предназначенный для выделения существенных переменных или план для описания почти стационарной области (план должен соответствовать модели</a:t>
            </a:r>
          </a:p>
          <a:p>
            <a:pPr lvl="2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Оценка стоимости реализации выбранного метода планирования эксперимента в сравнении с предыдущим</a:t>
            </a:r>
          </a:p>
          <a:p>
            <a:pPr lvl="2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Получение новой оценки ошибки измерения</a:t>
            </a:r>
          </a:p>
          <a:p>
            <a:pPr lvl="2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Разработка новой процедуры реализации эксперимента на выборке</a:t>
            </a:r>
          </a:p>
          <a:p>
            <a:pPr lvl="2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Выбор новой процедуры формирования реплик и рандомизации</a:t>
            </a:r>
          </a:p>
          <a:p>
            <a:pPr lvl="0"/>
            <a:r>
              <a:rPr lang="ru-RU" sz="1400" b="1" dirty="0" smtClean="0">
                <a:solidFill>
                  <a:srgbClr val="C00000"/>
                </a:solidFill>
              </a:rPr>
              <a:t>Проведение дополнительных измерений и получение данных</a:t>
            </a:r>
            <a:endParaRPr lang="ru-RU" sz="1400" dirty="0" smtClean="0">
              <a:solidFill>
                <a:srgbClr val="C00000"/>
              </a:solidFill>
            </a:endParaRPr>
          </a:p>
          <a:p>
            <a:pPr lvl="0"/>
            <a:r>
              <a:rPr lang="ru-RU" sz="1400" b="1" dirty="0" smtClean="0">
                <a:solidFill>
                  <a:srgbClr val="7030A0"/>
                </a:solidFill>
              </a:rPr>
              <a:t>Проведение анализа и получение предварительной модели</a:t>
            </a:r>
            <a:endParaRPr lang="ru-RU" sz="1400" dirty="0" smtClean="0">
              <a:solidFill>
                <a:srgbClr val="7030A0"/>
              </a:solidFill>
            </a:endParaRPr>
          </a:p>
          <a:p>
            <a:pPr lvl="1"/>
            <a:r>
              <a:rPr lang="ru-RU" sz="1400" dirty="0" smtClean="0">
                <a:solidFill>
                  <a:srgbClr val="7030A0"/>
                </a:solidFill>
              </a:rPr>
              <a:t>Оценка влияния фактора или коэффициентов, характеризующих влияние фактора</a:t>
            </a:r>
          </a:p>
          <a:p>
            <a:pPr lvl="1"/>
            <a:r>
              <a:rPr lang="ru-RU" sz="1400" dirty="0" smtClean="0">
                <a:solidFill>
                  <a:srgbClr val="7030A0"/>
                </a:solidFill>
              </a:rPr>
              <a:t>Оценка ошибки измерения или фактора неопределенности в оценках</a:t>
            </a:r>
          </a:p>
          <a:p>
            <a:pPr lvl="1"/>
            <a:r>
              <a:rPr lang="ru-RU" sz="1400" dirty="0" smtClean="0">
                <a:solidFill>
                  <a:srgbClr val="7030A0"/>
                </a:solidFill>
              </a:rPr>
              <a:t>Определение существенности влияния фактора или компонентов модели</a:t>
            </a:r>
          </a:p>
          <a:p>
            <a:pPr lvl="0"/>
            <a:r>
              <a:rPr lang="ru-RU" sz="1400" b="1" dirty="0" smtClean="0"/>
              <a:t>Подготовка отчета (предварительного и окончательного)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00250" y="642918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Планирование эксперимента</a:t>
            </a:r>
            <a:endParaRPr lang="ru-RU" sz="2800" i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 descr="http://orelgazeta.ru/sites/default/files/styles/large/public/field/image/engineer-cartoon-plans-site-clip-ar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429000"/>
            <a:ext cx="3429024" cy="1576292"/>
          </a:xfrm>
          <a:prstGeom prst="rect">
            <a:avLst/>
          </a:prstGeom>
          <a:noFill/>
        </p:spPr>
      </p:pic>
      <p:sp>
        <p:nvSpPr>
          <p:cNvPr id="7" name="Выноска-облако 6"/>
          <p:cNvSpPr/>
          <p:nvPr/>
        </p:nvSpPr>
        <p:spPr>
          <a:xfrm>
            <a:off x="4429124" y="3071810"/>
            <a:ext cx="857256" cy="35719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4357694"/>
            <a:ext cx="23823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Segoe Script" pitchFamily="34" charset="0"/>
                <a:ea typeface="Calibri"/>
              </a:rPr>
              <a:t>Выбор приборов</a:t>
            </a:r>
            <a:endParaRPr lang="ru-RU" sz="2000" b="1" dirty="0">
              <a:latin typeface="Segoe Script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24147" y="3457518"/>
            <a:ext cx="23054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Segoe Script" pitchFamily="34" charset="0"/>
                <a:ea typeface="Calibri"/>
              </a:rPr>
              <a:t>Выбор методов</a:t>
            </a:r>
            <a:endParaRPr lang="ru-RU" sz="2000" b="1" dirty="0">
              <a:latin typeface="Segoe Script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57686" y="2428868"/>
            <a:ext cx="44791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Segoe Script" pitchFamily="34" charset="0"/>
                <a:ea typeface="Calibri"/>
              </a:rPr>
              <a:t>Разработка модели отклика</a:t>
            </a:r>
            <a:endParaRPr lang="ru-RU" sz="2000" b="1" dirty="0">
              <a:latin typeface="Segoe Scrip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71670" y="5000636"/>
            <a:ext cx="3078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Segoe Script" pitchFamily="34" charset="0"/>
                <a:ea typeface="Calibri"/>
              </a:rPr>
              <a:t>Выбор типа Модели</a:t>
            </a:r>
            <a:endParaRPr lang="ru-RU" sz="2000" b="1" dirty="0">
              <a:latin typeface="Segoe Script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7093" y="2928934"/>
            <a:ext cx="42434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Segoe Script" pitchFamily="34" charset="0"/>
                <a:ea typeface="Calibri"/>
              </a:rPr>
              <a:t>Выбор плана эксперимента</a:t>
            </a:r>
            <a:endParaRPr lang="ru-RU" sz="2000" b="1" dirty="0">
              <a:latin typeface="Segoe Script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3929066"/>
            <a:ext cx="32848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Segoe Script" pitchFamily="34" charset="0"/>
                <a:ea typeface="Calibri"/>
              </a:rPr>
              <a:t>Ошибка испытания </a:t>
            </a:r>
            <a:endParaRPr lang="ru-RU" sz="2000" b="1" dirty="0">
              <a:latin typeface="Segoe Scrip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86380" y="5357826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Segoe Script" pitchFamily="34" charset="0"/>
                <a:ea typeface="Calibri"/>
              </a:rPr>
              <a:t>Стоимость</a:t>
            </a:r>
            <a:endParaRPr lang="ru-RU" sz="2000" b="1" dirty="0"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Выбор плана эксперимента</a:t>
            </a:r>
            <a:r>
              <a:rPr lang="ru-RU" sz="2800" i="1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endParaRPr lang="ru-RU" sz="2800" i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720982"/>
            <a:ext cx="7572428" cy="707886"/>
          </a:xfrm>
          <a:prstGeom prst="rect">
            <a:avLst/>
          </a:prstGeom>
          <a:solidFill>
            <a:srgbClr val="FCFBCD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+mj-lt"/>
              </a:rPr>
              <a:t>При проведении экспериментальных исследований возникает два противоречивых стремления: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438" y="2643182"/>
            <a:ext cx="4286248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Упростить процесс исследований</a:t>
            </a:r>
            <a:r>
              <a:rPr lang="ru-RU" dirty="0" smtClean="0"/>
              <a:t>, сократив число опытов, что даже в процессе активного эксперимента возможно лишь при исследовании минимального числа факторов;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00562" y="2643182"/>
            <a:ext cx="4429156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Получить</a:t>
            </a:r>
            <a:r>
              <a:rPr lang="ru-RU" dirty="0" smtClean="0"/>
              <a:t> в результате экспериментальных исследований максимум информации и </a:t>
            </a:r>
            <a:r>
              <a:rPr lang="ru-RU" b="1" dirty="0" smtClean="0"/>
              <a:t>наиболее полные сведения об исследуемом объекте,</a:t>
            </a:r>
            <a:r>
              <a:rPr lang="ru-RU" dirty="0" smtClean="0"/>
              <a:t> не опустив при этом из рассмотрения ни одного существенного фактора.</a:t>
            </a:r>
          </a:p>
          <a:p>
            <a:pPr algn="ctr"/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Выбор плана эксперимента</a:t>
            </a:r>
            <a:r>
              <a:rPr lang="ru-RU" sz="2800" i="1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endParaRPr lang="ru-RU" sz="2800" i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1714488"/>
            <a:ext cx="7572428" cy="707886"/>
          </a:xfrm>
          <a:prstGeom prst="rect">
            <a:avLst/>
          </a:prstGeom>
          <a:solidFill>
            <a:srgbClr val="FCFBCD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+mj-lt"/>
              </a:rPr>
              <a:t>Экспериментальные планы бывают, в основном, двух типов в зависимости от цели технического проекта:</a:t>
            </a:r>
            <a:endParaRPr lang="ru-RU" sz="2000" b="1" i="1" dirty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06" y="2571744"/>
            <a:ext cx="4500594" cy="31393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latin typeface="+mj-lt"/>
              </a:rPr>
              <a:t>Планы, предназначенные для выделения существенных переменных (отсеивающий эксперимент), которые используются, когда сведения о системе ограничены, то есть когда желательно получение новой информации; цель эксперимента состоит в получении упрощенной модели первого порядка без эффектов взаимодействия или с этими эффектами.</a:t>
            </a:r>
            <a:endParaRPr lang="ru-RU" i="1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4876" y="2571744"/>
            <a:ext cx="4429156" cy="42473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latin typeface="+mj-lt"/>
              </a:rPr>
              <a:t>Планы, предназначенные для описания почти стационарной области. Используются, когда существенные переменные или факторы были уже идентифицированы; цель эксперимента состоит в получении модели второго порядка и детальном описание того, как эти существенные переменные влияют на систему, особенно важен анализ эффектов взаимодействие и квадратичных эффектов. Эти планы часто используются для поиска оптимальных решений.</a:t>
            </a:r>
            <a:endParaRPr lang="ru-RU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7215238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sz="2800" b="1" i="1" dirty="0" smtClean="0"/>
              <a:t>Простейший пример построение плана эксперимента</a:t>
            </a:r>
            <a:endParaRPr lang="ru-RU" sz="28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1639661"/>
            <a:ext cx="7786742" cy="646331"/>
          </a:xfrm>
          <a:prstGeom prst="rect">
            <a:avLst/>
          </a:prstGeom>
          <a:solidFill>
            <a:srgbClr val="FCFBCD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Цель:</a:t>
            </a:r>
            <a:r>
              <a:rPr lang="ru-RU" dirty="0" smtClean="0"/>
              <a:t> Выявление  существенных(основных) факторов  для получения упрошенной модели эксперимента (</a:t>
            </a:r>
            <a:r>
              <a:rPr lang="ru-RU" dirty="0" smtClean="0">
                <a:solidFill>
                  <a:srgbClr val="FF0000"/>
                </a:solidFill>
              </a:rPr>
              <a:t>отсеивающий эксперимент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357554" y="2571744"/>
            <a:ext cx="2571768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Прочность </a:t>
            </a:r>
            <a:r>
              <a:rPr lang="ru-RU" dirty="0" err="1" smtClean="0"/>
              <a:t>РТИ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214282" y="2357430"/>
            <a:ext cx="2428892" cy="10715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Серная </a:t>
            </a:r>
            <a:r>
              <a:rPr lang="ru-RU" sz="1200" dirty="0" smtClean="0">
                <a:solidFill>
                  <a:schemeClr val="tx1"/>
                </a:solidFill>
              </a:rPr>
              <a:t>вулканизация</a:t>
            </a:r>
            <a:r>
              <a:rPr lang="ru-RU" sz="1400" dirty="0" smtClean="0">
                <a:solidFill>
                  <a:schemeClr val="tx1"/>
                </a:solidFill>
              </a:rPr>
              <a:t> с разными ускорителями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643702" y="3357562"/>
            <a:ext cx="2286016" cy="92869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solidFill>
                  <a:schemeClr val="tx1"/>
                </a:solidFill>
              </a:rPr>
              <a:t>Пероксидная</a:t>
            </a:r>
            <a:r>
              <a:rPr lang="ru-RU" sz="1200" dirty="0" smtClean="0">
                <a:solidFill>
                  <a:schemeClr val="tx1"/>
                </a:solidFill>
              </a:rPr>
              <a:t> вулканизация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643702" y="2357430"/>
            <a:ext cx="2286016" cy="100013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Серная вулканизация без применение ускорителей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14282" y="3429000"/>
            <a:ext cx="2286016" cy="8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Вулканизация производными фенолов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17" name="Прямая со стрелкой 16"/>
          <p:cNvCxnSpPr>
            <a:stCxn id="10" idx="6"/>
            <a:endCxn id="13" idx="2"/>
          </p:cNvCxnSpPr>
          <p:nvPr/>
        </p:nvCxnSpPr>
        <p:spPr>
          <a:xfrm flipV="1">
            <a:off x="5929322" y="2857496"/>
            <a:ext cx="714380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0" idx="6"/>
            <a:endCxn id="12" idx="2"/>
          </p:cNvCxnSpPr>
          <p:nvPr/>
        </p:nvCxnSpPr>
        <p:spPr>
          <a:xfrm>
            <a:off x="5929322" y="3214686"/>
            <a:ext cx="714380" cy="60722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0" idx="2"/>
            <a:endCxn id="11" idx="6"/>
          </p:cNvCxnSpPr>
          <p:nvPr/>
        </p:nvCxnSpPr>
        <p:spPr>
          <a:xfrm rot="10800000">
            <a:off x="2643174" y="2893216"/>
            <a:ext cx="714380" cy="32147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0" idx="2"/>
            <a:endCxn id="14" idx="6"/>
          </p:cNvCxnSpPr>
          <p:nvPr/>
        </p:nvCxnSpPr>
        <p:spPr>
          <a:xfrm rot="10800000" flipV="1">
            <a:off x="2500298" y="3214686"/>
            <a:ext cx="857256" cy="6429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3" name="Таблица 62"/>
          <p:cNvGraphicFramePr>
            <a:graphicFrameLocks noGrp="1"/>
          </p:cNvGraphicFramePr>
          <p:nvPr/>
        </p:nvGraphicFramePr>
        <p:xfrm>
          <a:off x="714349" y="4357694"/>
          <a:ext cx="7929617" cy="2427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3305"/>
                <a:gridCol w="776052"/>
                <a:gridCol w="776052"/>
                <a:gridCol w="776052"/>
                <a:gridCol w="776052"/>
                <a:gridCol w="776052"/>
                <a:gridCol w="776052"/>
              </a:tblGrid>
              <a:tr h="287525">
                <a:tc rowSpan="2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Фактор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1490">
                <a:tc v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X2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X3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X4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X5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Итого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Серная вулканизация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с разными ускорителями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+1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+1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+1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-1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+1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3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B53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Серная вулканизация без применение ускорителей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-1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-1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-1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-1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+1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-3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Вулканизация производными фенолов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+1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+1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-1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-1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+1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Пероксидная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вулканизация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+1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+1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+1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-1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-1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512</TotalTime>
  <Words>848</Words>
  <Application>Microsoft Office PowerPoint</Application>
  <PresentationFormat>Экран (4:3)</PresentationFormat>
  <Paragraphs>191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Название модуля</vt:lpstr>
      <vt:lpstr>Разработка резиновой смеси</vt:lpstr>
      <vt:lpstr>Основные источники осложнения работы технолога</vt:lpstr>
      <vt:lpstr> I этап  Проведения эксперимента</vt:lpstr>
      <vt:lpstr> II этап  Проведения эксперимента</vt:lpstr>
      <vt:lpstr>Планирование эксперимента</vt:lpstr>
      <vt:lpstr>Выбор плана эксперимента </vt:lpstr>
      <vt:lpstr>Выбор плана эксперимента </vt:lpstr>
      <vt:lpstr>Простейший пример построение плана эксперимента</vt:lpstr>
      <vt:lpstr>Простейший пример построение плана эксперимента</vt:lpstr>
      <vt:lpstr>Проведение измерений и получение данных</vt:lpstr>
      <vt:lpstr>Проведение анализа и оценка предварительной модели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Brabender</dc:creator>
  <cp:lastModifiedBy>User</cp:lastModifiedBy>
  <cp:revision>42</cp:revision>
  <dcterms:created xsi:type="dcterms:W3CDTF">2015-07-02T01:41:03Z</dcterms:created>
  <dcterms:modified xsi:type="dcterms:W3CDTF">2015-07-10T03:17:34Z</dcterms:modified>
</cp:coreProperties>
</file>