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C5BD-E599-41E4-85BA-A5B05FE11EC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8A85-8FAB-49B1-84F3-06A88FE2B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55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C5BD-E599-41E4-85BA-A5B05FE11EC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8A85-8FAB-49B1-84F3-06A88FE2B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939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C5BD-E599-41E4-85BA-A5B05FE11EC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8A85-8FAB-49B1-84F3-06A88FE2B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040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C5BD-E599-41E4-85BA-A5B05FE11EC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8A85-8FAB-49B1-84F3-06A88FE2B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33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C5BD-E599-41E4-85BA-A5B05FE11EC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8A85-8FAB-49B1-84F3-06A88FE2B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601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C5BD-E599-41E4-85BA-A5B05FE11EC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8A85-8FAB-49B1-84F3-06A88FE2B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786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C5BD-E599-41E4-85BA-A5B05FE11EC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8A85-8FAB-49B1-84F3-06A88FE2B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31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C5BD-E599-41E4-85BA-A5B05FE11EC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8A85-8FAB-49B1-84F3-06A88FE2B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58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C5BD-E599-41E4-85BA-A5B05FE11EC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8A85-8FAB-49B1-84F3-06A88FE2B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938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C5BD-E599-41E4-85BA-A5B05FE11EC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8A85-8FAB-49B1-84F3-06A88FE2B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78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C5BD-E599-41E4-85BA-A5B05FE11EC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8A85-8FAB-49B1-84F3-06A88FE2B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47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4C5BD-E599-41E4-85BA-A5B05FE11EC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C8A85-8FAB-49B1-84F3-06A88FE2B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084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1782" y="318655"/>
            <a:ext cx="11540836" cy="40178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1782" y="1122218"/>
            <a:ext cx="11540836" cy="5430982"/>
          </a:xfrm>
        </p:spPr>
        <p:txBody>
          <a:bodyPr>
            <a:normAutofit fontScale="55000" lnSpcReduction="20000"/>
          </a:bodyPr>
          <a:lstStyle/>
          <a:p>
            <a:pPr indent="457200" algn="l" fontAlgn="base">
              <a:lnSpc>
                <a:spcPct val="120000"/>
              </a:lnSpc>
              <a:spcBef>
                <a:spcPts val="0"/>
              </a:spcBef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8. Эргономика и психофизиологические основы безопасности труда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indent="457200" algn="l" fontAlgn="base">
              <a:lnSpc>
                <a:spcPct val="120000"/>
              </a:lnSpc>
              <a:spcBef>
                <a:spcPts val="0"/>
              </a:spcBef>
            </a:pP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Венозные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клапаны: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l" fontAlgn="base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препятствуют обратному току крови;</a:t>
            </a:r>
          </a:p>
          <a:p>
            <a:pPr indent="457200" algn="l" fontAlgn="base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подталкивают кровь к сердцу;</a:t>
            </a:r>
          </a:p>
          <a:p>
            <a:pPr indent="457200" algn="l" fontAlgn="base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регулируют просвет сосудов;</a:t>
            </a:r>
          </a:p>
          <a:p>
            <a:pPr indent="457200" algn="l" fontAlgn="base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направляют движение крови от сердца.</a:t>
            </a:r>
          </a:p>
          <a:p>
            <a:pPr indent="457200" algn="l" fontAlgn="base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57200" algn="l" fontAlgn="base">
              <a:lnSpc>
                <a:spcPct val="120000"/>
              </a:lnSpc>
              <a:spcBef>
                <a:spcPts val="0"/>
              </a:spcBef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Кровь в аорту </a:t>
            </a:r>
            <a:r>
              <a:rPr lang="ru-RU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поступаетиз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l" fontAlgn="base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из правого желудочка сердца;</a:t>
            </a:r>
          </a:p>
          <a:p>
            <a:pPr indent="457200" algn="l" fontAlgn="base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левого предсердия;</a:t>
            </a:r>
          </a:p>
          <a:p>
            <a:pPr indent="457200" algn="l" fontAlgn="base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левого желудочка сердца;</a:t>
            </a:r>
          </a:p>
          <a:p>
            <a:pPr indent="457200" algn="l" fontAlgn="base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правого предсердия.</a:t>
            </a:r>
          </a:p>
          <a:p>
            <a:pPr indent="457200" algn="l" fontAlgn="base">
              <a:lnSpc>
                <a:spcPct val="120000"/>
              </a:lnSpc>
              <a:spcBef>
                <a:spcPts val="0"/>
              </a:spcBef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l" fontAlgn="base">
              <a:lnSpc>
                <a:spcPct val="120000"/>
              </a:lnSpc>
              <a:spcBef>
                <a:spcPts val="0"/>
              </a:spcBef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Половые вены впадают в: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l" fontAlgn="base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левое предсердие</a:t>
            </a:r>
          </a:p>
          <a:p>
            <a:pPr indent="457200" algn="l" fontAlgn="base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правое предсердие;</a:t>
            </a:r>
          </a:p>
          <a:p>
            <a:pPr indent="457200" algn="l" fontAlgn="base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левый желудочек;</a:t>
            </a:r>
          </a:p>
          <a:p>
            <a:pPr indent="457200" algn="l" fontAlgn="base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правый желудочек.</a:t>
            </a:r>
          </a:p>
          <a:p>
            <a:pPr indent="457200" algn="l" fontAlgn="base">
              <a:lnSpc>
                <a:spcPct val="120000"/>
              </a:lnSpc>
              <a:spcBef>
                <a:spcPts val="0"/>
              </a:spcBef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l" fontAlgn="base">
              <a:lnSpc>
                <a:spcPct val="120000"/>
              </a:lnSpc>
              <a:spcBef>
                <a:spcPts val="0"/>
              </a:spcBef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Нервные центры, регулирующие сердечную деятельность, расположены в мозге: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l" fontAlgn="base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спинном;</a:t>
            </a:r>
          </a:p>
          <a:p>
            <a:pPr indent="457200" algn="l" fontAlgn="base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среднем;</a:t>
            </a:r>
          </a:p>
          <a:p>
            <a:pPr indent="457200" algn="l" fontAlgn="base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промежуточном;</a:t>
            </a:r>
          </a:p>
          <a:p>
            <a:pPr indent="457200" algn="l" fontAlgn="base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спинном и продолговатом.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4443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799" y="365126"/>
            <a:ext cx="11596255" cy="3830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799" y="997527"/>
            <a:ext cx="11596255" cy="5624946"/>
          </a:xfrm>
        </p:spPr>
        <p:txBody>
          <a:bodyPr>
            <a:normAutofit fontScale="55000" lnSpcReduction="20000"/>
          </a:bodyPr>
          <a:lstStyle/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Максимальным считается давление крови в: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Верхней половой вене;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аорте;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лёгочной вене;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лёгочной артерии.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Учащает работу сердца гормон: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тироксин;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адреналин;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норадреналин;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авзопрессин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Какая ткань обеспечивает жёсткость дыхательных путей: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костная;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железистый эпителий;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хрящевая и волокнистая;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мерцательный эпителий?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В пищеварительном тракте питательные вещества: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переводятся в растворимое состояние;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усложняются по своему химическому строению;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не изменяются по своему химическому строению;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только механически обрабатываются.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177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345" y="365126"/>
            <a:ext cx="11402291" cy="3830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345" y="1039091"/>
            <a:ext cx="11402291" cy="5597236"/>
          </a:xfrm>
        </p:spPr>
        <p:txBody>
          <a:bodyPr>
            <a:normAutofit fontScale="55000" lnSpcReduction="20000"/>
          </a:bodyPr>
          <a:lstStyle/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Из аминокислот состоят: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жиры;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нуклеиновые кислоты;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углеводы;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белки.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Продуктами распада жиров являются: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глюкоза;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глицерин и жировые кислоты;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нуклеотиды;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аминокислоты.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Синтезируются в клетках печени: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серотонин;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глюкагон;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гликоген;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г)инсулин.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При пониженной кислотности в желудке может быть нарушено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ращепление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белков;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углеводов;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жиров;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нуклеиновых кислот.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9144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509" y="365126"/>
            <a:ext cx="11596255" cy="3276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1052944"/>
            <a:ext cx="11596255" cy="5555673"/>
          </a:xfrm>
        </p:spPr>
        <p:txBody>
          <a:bodyPr>
            <a:normAutofit fontScale="32500" lnSpcReduction="20000"/>
          </a:bodyPr>
          <a:lstStyle/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Окончательное переваривание и всасывание питательных веществ в кровь происходит:</a:t>
            </a:r>
            <a:endParaRPr lang="ru-RU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в тонком кишечнике;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в толстом кишечнике;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в прямой кишке;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в желудке.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Структурной единицей почки является:</a:t>
            </a:r>
            <a:endParaRPr lang="ru-RU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капсула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петля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Генле</a:t>
            </a:r>
            <a:endParaRPr lang="ru-RU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пирамиды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нефрон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Центральная нервная система образована:</a:t>
            </a:r>
            <a:endParaRPr lang="ru-RU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головным и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спиным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мозгом;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головным мозгом и черепно-мозговыми нервами;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спинным мозгом и спинно-мозговыми нервами;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нервами, нервными сплетениями и узлами.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Импульсы от органа в мозг проводят:</a:t>
            </a:r>
            <a:endParaRPr lang="ru-RU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двигательные нейроны;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вставочные нейроны;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чувствительные нейроны;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все указанные нейроны.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369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636" y="365126"/>
            <a:ext cx="11513128" cy="3830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5636" y="1011381"/>
            <a:ext cx="11513128" cy="5525800"/>
          </a:xfrm>
        </p:spPr>
        <p:txBody>
          <a:bodyPr>
            <a:normAutofit fontScale="32500" lnSpcReduction="20000"/>
          </a:bodyPr>
          <a:lstStyle/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Нервные узлы образованы:</a:t>
            </a:r>
            <a:endParaRPr lang="ru-RU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аксонами;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нервами;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дендритами;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телами нейронов;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Сколько пар спинно-мозговых нервов у человека?</a:t>
            </a:r>
            <a:endParaRPr lang="ru-RU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12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31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22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44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 Каким из рефлексов управляет крестцовый отдел спинного мозга?</a:t>
            </a:r>
            <a:endParaRPr lang="ru-RU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коленным;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отдергиванием руки при ожоге;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дыхательным;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регуляцией углеводного обмена.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Центры зрения и слуха находятся в:</a:t>
            </a:r>
            <a:endParaRPr lang="ru-RU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мозжечке;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мосте;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продолговатом мозге;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среднем мозге.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2592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218" y="365125"/>
            <a:ext cx="11582400" cy="3553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218" y="1025236"/>
            <a:ext cx="11582400" cy="5541819"/>
          </a:xfrm>
        </p:spPr>
        <p:txBody>
          <a:bodyPr>
            <a:normAutofit fontScale="55000" lnSpcReduction="20000"/>
          </a:bodyPr>
          <a:lstStyle/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 Примитивная кора головного мозга впервые появилась у: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млекопитающих;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земноводных;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рептилий;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рыб;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 Нервные импульсы,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тдущие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костей, суставов, мышц, идут в: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височную долю;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лобную долю;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затылочную долю;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теменную долю.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 Чем раздражаются слуховые рецепторы: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звуковой волной;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колебаниями жидкости;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колебаниями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барабанноы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перепонки;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колебаниями мембраны овального окна?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 К барабанной перепонке прикрепляется: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мембрана овального окошка;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наковальня;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стремечко;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молоточек.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443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635" y="365125"/>
            <a:ext cx="11540837" cy="34145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5635" y="997526"/>
            <a:ext cx="11540837" cy="5514109"/>
          </a:xfrm>
        </p:spPr>
        <p:txBody>
          <a:bodyPr>
            <a:normAutofit fontScale="62500" lnSpcReduction="20000"/>
          </a:bodyPr>
          <a:lstStyle/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 Центральный отдел температурной чувствительности находится;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на внутренней поверхности височной доли;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в задней центральной извилине;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в передней центральной извилине;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в любой доле.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26. Эпидермисом называют: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наружный,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слущивающий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слой кожи;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подкожную клетчатку;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наружный и ростковый слои;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дерму.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 Какими тканями образована кожа и её структуры?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мышечной и соединительной;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покровной и мышечной;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мышечной и нервной;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всеми видами тканей.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248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6142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810</Words>
  <Application>Microsoft Office PowerPoint</Application>
  <PresentationFormat>Широкоэкранный</PresentationFormat>
  <Paragraphs>157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СВФУ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Павел</cp:lastModifiedBy>
  <cp:revision>7</cp:revision>
  <dcterms:created xsi:type="dcterms:W3CDTF">2022-03-03T01:11:45Z</dcterms:created>
  <dcterms:modified xsi:type="dcterms:W3CDTF">2022-03-03T01:27:50Z</dcterms:modified>
</cp:coreProperties>
</file>