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</p:sldIdLst>
  <p:sldSz cx="7556500" cy="10693400"/>
  <p:notesSz cx="7556500" cy="10693400"/>
  <p:embeddedFontLst>
    <p:embeddedFont>
      <p:font typeface="Symbol" panose="05050102010706020507" pitchFamily="18" charset="2"/>
      <p:regular r:id="rId9"/>
      <p:italic r:id="rId10"/>
    </p:embeddedFont>
    <p:embeddedFont>
      <p:font typeface="Times New Roman" panose="02020603050405020304" pitchFamily="18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40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1502" y="691114"/>
            <a:ext cx="1218564" cy="478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248" y="4777206"/>
            <a:ext cx="6588353" cy="2141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17792" y="9825847"/>
            <a:ext cx="344804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094536" y="689863"/>
            <a:ext cx="6008370" cy="8130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50" dirty="0">
              <a:latin typeface="Times New Roman"/>
              <a:cs typeface="Times New Roman"/>
            </a:endParaRPr>
          </a:p>
          <a:p>
            <a:pPr marL="3260090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ПРАКТИЧЕСКОЕ ЗАНЯТИЯ </a:t>
            </a:r>
            <a:r>
              <a:rPr sz="1400" dirty="0">
                <a:latin typeface="Times New Roman"/>
                <a:cs typeface="Times New Roman"/>
              </a:rPr>
              <a:t>№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87325" marR="135255" indent="307340">
              <a:lnSpc>
                <a:spcPct val="110000"/>
              </a:lnSpc>
            </a:pPr>
            <a:r>
              <a:rPr sz="1600" b="1" spc="-5" dirty="0">
                <a:latin typeface="Times New Roman"/>
                <a:cs typeface="Times New Roman"/>
              </a:rPr>
              <a:t>Расчёт численности службы промышленной безопасности  и охраны </a:t>
            </a:r>
            <a:r>
              <a:rPr sz="1600" b="1" spc="-10" dirty="0">
                <a:latin typeface="Times New Roman"/>
                <a:cs typeface="Times New Roman"/>
              </a:rPr>
              <a:t>труда </a:t>
            </a:r>
            <a:r>
              <a:rPr sz="1600" b="1" spc="-5" dirty="0">
                <a:latin typeface="Times New Roman"/>
                <a:cs typeface="Times New Roman"/>
              </a:rPr>
              <a:t>на </a:t>
            </a:r>
            <a:r>
              <a:rPr sz="1600" b="1" spc="-10" dirty="0">
                <a:latin typeface="Times New Roman"/>
                <a:cs typeface="Times New Roman"/>
              </a:rPr>
              <a:t>предприятии </a:t>
            </a:r>
            <a:r>
              <a:rPr sz="1600" b="1" spc="-5" dirty="0">
                <a:latin typeface="Times New Roman"/>
                <a:cs typeface="Times New Roman"/>
              </a:rPr>
              <a:t>с опасными и </a:t>
            </a:r>
            <a:r>
              <a:rPr sz="1600" b="1" spc="-10" dirty="0">
                <a:latin typeface="Times New Roman"/>
                <a:cs typeface="Times New Roman"/>
              </a:rPr>
              <a:t>вредными</a:t>
            </a:r>
            <a:r>
              <a:rPr sz="1600" b="1" spc="100" dirty="0">
                <a:latin typeface="Times New Roman"/>
                <a:cs typeface="Times New Roman"/>
              </a:rPr>
              <a:t> </a:t>
            </a:r>
            <a:r>
              <a:rPr sz="1600" b="1" spc="10" dirty="0">
                <a:latin typeface="Times New Roman"/>
                <a:cs typeface="Times New Roman"/>
              </a:rPr>
              <a:t>ус-</a:t>
            </a:r>
            <a:endParaRPr sz="1600" dirty="0">
              <a:latin typeface="Times New Roman"/>
              <a:cs typeface="Times New Roman"/>
            </a:endParaRPr>
          </a:p>
          <a:p>
            <a:pPr marL="2312035">
              <a:lnSpc>
                <a:spcPct val="100000"/>
              </a:lnSpc>
              <a:spcBef>
                <a:spcPts val="195"/>
              </a:spcBef>
            </a:pPr>
            <a:r>
              <a:rPr sz="1600" b="1" spc="-5" dirty="0">
                <a:latin typeface="Times New Roman"/>
                <a:cs typeface="Times New Roman"/>
              </a:rPr>
              <a:t>ловиями</a:t>
            </a:r>
            <a:r>
              <a:rPr sz="1600" b="1" spc="-10" dirty="0">
                <a:latin typeface="Times New Roman"/>
                <a:cs typeface="Times New Roman"/>
              </a:rPr>
              <a:t> труда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76200" marR="68580" indent="443230" algn="just">
              <a:lnSpc>
                <a:spcPct val="110200"/>
              </a:lnSpc>
              <a:spcBef>
                <a:spcPts val="5"/>
              </a:spcBef>
              <a:buSzPct val="92857"/>
              <a:buAutoNum type="arabicPeriod"/>
              <a:tabLst>
                <a:tab pos="654685" algn="l"/>
              </a:tabLst>
            </a:pPr>
            <a:r>
              <a:rPr sz="1400" b="1" dirty="0">
                <a:latin typeface="Times New Roman"/>
                <a:cs typeface="Times New Roman"/>
              </a:rPr>
              <a:t>Цель </a:t>
            </a:r>
            <a:r>
              <a:rPr sz="1400" b="1" spc="-5" dirty="0">
                <a:latin typeface="Times New Roman"/>
                <a:cs typeface="Times New Roman"/>
              </a:rPr>
              <a:t>практического занятия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обосновать расчёт численности  служб промышленной безопасности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охраны </a:t>
            </a:r>
            <a:r>
              <a:rPr sz="1400" spc="-10" dirty="0">
                <a:latin typeface="Times New Roman"/>
                <a:cs typeface="Times New Roman"/>
              </a:rPr>
              <a:t>труда (ПБОТ) </a:t>
            </a:r>
            <a:r>
              <a:rPr sz="1400" dirty="0">
                <a:latin typeface="Times New Roman"/>
                <a:cs typeface="Times New Roman"/>
              </a:rPr>
              <a:t>на промыш-  </a:t>
            </a:r>
            <a:r>
              <a:rPr sz="1400" spc="-5" dirty="0">
                <a:latin typeface="Times New Roman"/>
                <a:cs typeface="Times New Roman"/>
              </a:rPr>
              <a:t>ленном предприятии, выполняющем работы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условиях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опасными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5" dirty="0">
                <a:latin typeface="Times New Roman"/>
                <a:cs typeface="Times New Roman"/>
              </a:rPr>
              <a:t>вред- 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ными факторами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содержащем опасные производственные объекты [1, </a:t>
            </a:r>
            <a:r>
              <a:rPr sz="1400" dirty="0">
                <a:latin typeface="Times New Roman"/>
                <a:cs typeface="Times New Roman"/>
              </a:rPr>
              <a:t>3,  </a:t>
            </a:r>
            <a:r>
              <a:rPr sz="1400" spc="-5" dirty="0">
                <a:latin typeface="Times New Roman"/>
                <a:cs typeface="Times New Roman"/>
              </a:rPr>
              <a:t>4].</a:t>
            </a:r>
            <a:endParaRPr sz="1400" dirty="0">
              <a:latin typeface="Times New Roman"/>
              <a:cs typeface="Times New Roman"/>
            </a:endParaRPr>
          </a:p>
          <a:p>
            <a:pPr marL="653415" indent="-179070" algn="just">
              <a:lnSpc>
                <a:spcPct val="100000"/>
              </a:lnSpc>
              <a:spcBef>
                <a:spcPts val="204"/>
              </a:spcBef>
              <a:buSzPct val="92857"/>
              <a:buAutoNum type="arabicPeriod"/>
              <a:tabLst>
                <a:tab pos="65405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Теоретические положения.</a:t>
            </a:r>
            <a:endParaRPr sz="1400" dirty="0">
              <a:latin typeface="Times New Roman"/>
              <a:cs typeface="Times New Roman"/>
            </a:endParaRPr>
          </a:p>
          <a:p>
            <a:pPr marL="76200" marR="71120" indent="359410" algn="just">
              <a:lnSpc>
                <a:spcPts val="1850"/>
              </a:lnSpc>
              <a:spcBef>
                <a:spcPts val="65"/>
              </a:spcBef>
            </a:pPr>
            <a:r>
              <a:rPr sz="1400" spc="-5" dirty="0">
                <a:latin typeface="Times New Roman"/>
                <a:cs typeface="Times New Roman"/>
              </a:rPr>
              <a:t>Расчёт численности служб охраны труда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промышленной </a:t>
            </a:r>
            <a:r>
              <a:rPr sz="1400" dirty="0">
                <a:latin typeface="Times New Roman"/>
                <a:cs typeface="Times New Roman"/>
              </a:rPr>
              <a:t>безопасно-  сти </a:t>
            </a:r>
            <a:r>
              <a:rPr sz="1400" spc="-5" dirty="0">
                <a:latin typeface="Times New Roman"/>
                <a:cs typeface="Times New Roman"/>
              </a:rPr>
              <a:t>предприятия проводится по трём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показателям:</a:t>
            </a:r>
            <a:endParaRPr sz="1400" dirty="0">
              <a:latin typeface="Times New Roman"/>
              <a:cs typeface="Times New Roman"/>
            </a:endParaRPr>
          </a:p>
          <a:p>
            <a:pPr marL="592455" indent="-157480" algn="just">
              <a:lnSpc>
                <a:spcPct val="100000"/>
              </a:lnSpc>
              <a:spcBef>
                <a:spcPts val="75"/>
              </a:spcBef>
              <a:buChar char="-"/>
              <a:tabLst>
                <a:tab pos="593090" algn="l"/>
              </a:tabLst>
            </a:pPr>
            <a:r>
              <a:rPr sz="1400" dirty="0">
                <a:latin typeface="Times New Roman"/>
                <a:cs typeface="Times New Roman"/>
              </a:rPr>
              <a:t>численности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ПБОТ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отсутствии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опасных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вредных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факторов</a:t>
            </a:r>
            <a:endParaRPr sz="1400" dirty="0">
              <a:latin typeface="Times New Roman"/>
              <a:cs typeface="Times New Roman"/>
            </a:endParaRPr>
          </a:p>
          <a:p>
            <a:pPr marL="76200">
              <a:lnSpc>
                <a:spcPts val="1670"/>
              </a:lnSpc>
              <a:spcBef>
                <a:spcPts val="370"/>
              </a:spcBef>
            </a:pPr>
            <a:r>
              <a:rPr sz="2100" spc="-7" baseline="7936" dirty="0">
                <a:latin typeface="Times New Roman"/>
                <a:cs typeface="Times New Roman"/>
              </a:rPr>
              <a:t>(М</a:t>
            </a:r>
            <a:r>
              <a:rPr sz="900" spc="-5" dirty="0">
                <a:latin typeface="Times New Roman"/>
                <a:cs typeface="Times New Roman"/>
              </a:rPr>
              <a:t>оф(≤501)</a:t>
            </a:r>
            <a:r>
              <a:rPr sz="2100" spc="-7" baseline="7936" dirty="0">
                <a:latin typeface="Times New Roman"/>
                <a:cs typeface="Times New Roman"/>
              </a:rPr>
              <a:t>);</a:t>
            </a:r>
            <a:endParaRPr sz="2100" baseline="7936" dirty="0">
              <a:latin typeface="Times New Roman"/>
              <a:cs typeface="Times New Roman"/>
            </a:endParaRPr>
          </a:p>
          <a:p>
            <a:pPr marL="619760" indent="-184785">
              <a:lnSpc>
                <a:spcPts val="1670"/>
              </a:lnSpc>
              <a:buChar char="-"/>
              <a:tabLst>
                <a:tab pos="620395" algn="l"/>
              </a:tabLst>
            </a:pPr>
            <a:r>
              <a:rPr sz="1400" dirty="0">
                <a:latin typeface="Times New Roman"/>
                <a:cs typeface="Times New Roman"/>
              </a:rPr>
              <a:t>численности </a:t>
            </a:r>
            <a:r>
              <a:rPr sz="1400" spc="-10" dirty="0">
                <a:latin typeface="Times New Roman"/>
                <a:cs typeface="Times New Roman"/>
              </a:rPr>
              <a:t>ПБОТ </a:t>
            </a:r>
            <a:r>
              <a:rPr sz="1400" dirty="0">
                <a:latin typeface="Times New Roman"/>
                <a:cs typeface="Times New Roman"/>
              </a:rPr>
              <a:t>при </a:t>
            </a:r>
            <a:r>
              <a:rPr sz="1400" spc="-5" dirty="0">
                <a:latin typeface="Times New Roman"/>
                <a:cs typeface="Times New Roman"/>
              </a:rPr>
              <a:t>наличия опасных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вредных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факторов</a:t>
            </a:r>
            <a:endParaRPr sz="1400" dirty="0">
              <a:latin typeface="Times New Roman"/>
              <a:cs typeface="Times New Roman"/>
            </a:endParaRPr>
          </a:p>
          <a:p>
            <a:pPr marL="76200">
              <a:lnSpc>
                <a:spcPts val="1660"/>
              </a:lnSpc>
              <a:spcBef>
                <a:spcPts val="375"/>
              </a:spcBef>
            </a:pPr>
            <a:r>
              <a:rPr sz="2100" spc="-7" baseline="7936" dirty="0">
                <a:latin typeface="Times New Roman"/>
                <a:cs typeface="Times New Roman"/>
              </a:rPr>
              <a:t>(М</a:t>
            </a:r>
            <a:r>
              <a:rPr sz="900" spc="-5" dirty="0">
                <a:latin typeface="Times New Roman"/>
                <a:cs typeface="Times New Roman"/>
              </a:rPr>
              <a:t>нф(˃501)</a:t>
            </a:r>
            <a:r>
              <a:rPr sz="2100" spc="-7" baseline="7936" dirty="0">
                <a:latin typeface="Times New Roman"/>
                <a:cs typeface="Times New Roman"/>
              </a:rPr>
              <a:t>);</a:t>
            </a:r>
            <a:endParaRPr sz="2100" baseline="7936" dirty="0">
              <a:latin typeface="Times New Roman"/>
              <a:cs typeface="Times New Roman"/>
            </a:endParaRPr>
          </a:p>
          <a:p>
            <a:pPr marL="561975" indent="-127000">
              <a:lnSpc>
                <a:spcPts val="1660"/>
              </a:lnSpc>
              <a:buChar char="-"/>
              <a:tabLst>
                <a:tab pos="562610" algn="l"/>
              </a:tabLst>
            </a:pPr>
            <a:r>
              <a:rPr sz="1400" spc="-5" dirty="0">
                <a:latin typeface="Times New Roman"/>
                <a:cs typeface="Times New Roman"/>
              </a:rPr>
              <a:t>численности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ПБОТ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наличия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предприятии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опасных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производ-</a:t>
            </a:r>
          </a:p>
          <a:p>
            <a:pPr marL="76200">
              <a:lnSpc>
                <a:spcPct val="100000"/>
              </a:lnSpc>
              <a:spcBef>
                <a:spcPts val="180"/>
              </a:spcBef>
            </a:pPr>
            <a:r>
              <a:rPr sz="1400" spc="-5" dirty="0">
                <a:latin typeface="Times New Roman"/>
                <a:cs typeface="Times New Roman"/>
              </a:rPr>
              <a:t>ственных объектов (М</a:t>
            </a:r>
            <a:r>
              <a:rPr sz="1350" spc="-7" baseline="-12345" dirty="0">
                <a:latin typeface="Times New Roman"/>
                <a:cs typeface="Times New Roman"/>
              </a:rPr>
              <a:t>ОПО</a:t>
            </a:r>
            <a:r>
              <a:rPr sz="1400" spc="-5" dirty="0">
                <a:latin typeface="Times New Roman"/>
                <a:cs typeface="Times New Roman"/>
              </a:rPr>
              <a:t>).</a:t>
            </a:r>
            <a:endParaRPr sz="1400" dirty="0">
              <a:latin typeface="Times New Roman"/>
              <a:cs typeface="Times New Roman"/>
            </a:endParaRPr>
          </a:p>
          <a:p>
            <a:pPr marL="76200" marR="69850" indent="448945" algn="just">
              <a:lnSpc>
                <a:spcPct val="110000"/>
              </a:lnSpc>
            </a:pPr>
            <a:r>
              <a:rPr sz="1400" spc="-5" dirty="0">
                <a:latin typeface="Times New Roman"/>
                <a:cs typeface="Times New Roman"/>
              </a:rPr>
              <a:t>Расчёт численности ПБОТ непосредственно связан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общей </a:t>
            </a:r>
            <a:r>
              <a:rPr sz="1400" dirty="0">
                <a:latin typeface="Times New Roman"/>
                <a:cs typeface="Times New Roman"/>
              </a:rPr>
              <a:t>числен-  ностью </a:t>
            </a:r>
            <a:r>
              <a:rPr sz="1400" spc="-5" dirty="0">
                <a:latin typeface="Times New Roman"/>
                <a:cs typeface="Times New Roman"/>
              </a:rPr>
              <a:t>работников предприятия </a:t>
            </a:r>
            <a:r>
              <a:rPr sz="1400" dirty="0">
                <a:latin typeface="Times New Roman"/>
                <a:cs typeface="Times New Roman"/>
              </a:rPr>
              <a:t>(N</a:t>
            </a:r>
            <a:r>
              <a:rPr sz="1350" baseline="-12345" dirty="0">
                <a:latin typeface="Times New Roman"/>
                <a:cs typeface="Times New Roman"/>
              </a:rPr>
              <a:t>общ.</a:t>
            </a:r>
            <a:r>
              <a:rPr sz="1400" dirty="0">
                <a:latin typeface="Times New Roman"/>
                <a:cs typeface="Times New Roman"/>
              </a:rPr>
              <a:t>), а также с </a:t>
            </a:r>
            <a:r>
              <a:rPr sz="1400" spc="-5" dirty="0">
                <a:latin typeface="Times New Roman"/>
                <a:cs typeface="Times New Roman"/>
              </a:rPr>
              <a:t>дифференциацией работ  производства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учётом опасности [2, 5,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6]:</a:t>
            </a:r>
            <a:endParaRPr sz="1400" dirty="0">
              <a:latin typeface="Times New Roman"/>
              <a:cs typeface="Times New Roman"/>
            </a:endParaRPr>
          </a:p>
          <a:p>
            <a:pPr marL="179705" indent="-104139">
              <a:lnSpc>
                <a:spcPct val="100000"/>
              </a:lnSpc>
              <a:spcBef>
                <a:spcPts val="180"/>
              </a:spcBef>
              <a:buChar char="-"/>
              <a:tabLst>
                <a:tab pos="180340" algn="l"/>
              </a:tabLst>
            </a:pPr>
            <a:r>
              <a:rPr sz="1400" spc="-5" dirty="0">
                <a:latin typeface="Times New Roman"/>
                <a:cs typeface="Times New Roman"/>
              </a:rPr>
              <a:t>при отсутствии опасных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вредных факторов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(N</a:t>
            </a:r>
            <a:r>
              <a:rPr sz="1350" spc="-7" baseline="-12345" dirty="0">
                <a:latin typeface="Times New Roman"/>
                <a:cs typeface="Times New Roman"/>
              </a:rPr>
              <a:t>оф(≤501)</a:t>
            </a:r>
            <a:r>
              <a:rPr sz="1400" spc="-5" dirty="0">
                <a:latin typeface="Times New Roman"/>
                <a:cs typeface="Times New Roman"/>
              </a:rPr>
              <a:t>);</a:t>
            </a:r>
            <a:endParaRPr sz="1400" dirty="0">
              <a:latin typeface="Times New Roman"/>
              <a:cs typeface="Times New Roman"/>
            </a:endParaRPr>
          </a:p>
          <a:p>
            <a:pPr marL="179705" indent="-104139">
              <a:lnSpc>
                <a:spcPct val="100000"/>
              </a:lnSpc>
              <a:spcBef>
                <a:spcPts val="170"/>
              </a:spcBef>
              <a:buChar char="-"/>
              <a:tabLst>
                <a:tab pos="180340" algn="l"/>
              </a:tabLst>
            </a:pPr>
            <a:r>
              <a:rPr sz="1400" spc="-5" dirty="0">
                <a:latin typeface="Times New Roman"/>
                <a:cs typeface="Times New Roman"/>
              </a:rPr>
              <a:t>при наличия опасных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вредных факторов </a:t>
            </a:r>
            <a:r>
              <a:rPr sz="1400" dirty="0">
                <a:latin typeface="Times New Roman"/>
                <a:cs typeface="Times New Roman"/>
              </a:rPr>
              <a:t>(N</a:t>
            </a:r>
            <a:r>
              <a:rPr sz="1350" baseline="-12345" dirty="0">
                <a:latin typeface="Times New Roman"/>
                <a:cs typeface="Times New Roman"/>
              </a:rPr>
              <a:t>нф(˃501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350" baseline="-12345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;</a:t>
            </a:r>
          </a:p>
          <a:p>
            <a:pPr marL="179705" indent="-104139">
              <a:lnSpc>
                <a:spcPct val="100000"/>
              </a:lnSpc>
              <a:spcBef>
                <a:spcPts val="165"/>
              </a:spcBef>
              <a:buChar char="-"/>
              <a:tabLst>
                <a:tab pos="180340" algn="l"/>
              </a:tabLst>
            </a:pPr>
            <a:r>
              <a:rPr sz="1400" spc="-5" dirty="0">
                <a:latin typeface="Times New Roman"/>
                <a:cs typeface="Times New Roman"/>
              </a:rPr>
              <a:t>при наличия на предприятии опасных производственных объектов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(N</a:t>
            </a:r>
            <a:r>
              <a:rPr sz="1350" spc="7" baseline="-12345" dirty="0">
                <a:latin typeface="Times New Roman"/>
                <a:cs typeface="Times New Roman"/>
              </a:rPr>
              <a:t>опо</a:t>
            </a:r>
            <a:r>
              <a:rPr sz="1400" spc="5" dirty="0">
                <a:latin typeface="Times New Roman"/>
                <a:cs typeface="Times New Roman"/>
              </a:rPr>
              <a:t>).</a:t>
            </a:r>
            <a:endParaRPr sz="1400" dirty="0">
              <a:latin typeface="Times New Roman"/>
              <a:cs typeface="Times New Roman"/>
            </a:endParaRPr>
          </a:p>
          <a:p>
            <a:pPr marL="51943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Times New Roman"/>
                <a:cs typeface="Times New Roman"/>
              </a:rPr>
              <a:t>Доля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этих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показателей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объёме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общей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численности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зависит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общ.</a:t>
            </a:r>
            <a:r>
              <a:rPr sz="1350" spc="104" baseline="-12345" dirty="0">
                <a:latin typeface="Times New Roman"/>
                <a:cs typeface="Times New Roman"/>
              </a:rPr>
              <a:t> </a:t>
            </a:r>
            <a:r>
              <a:rPr sz="1350" baseline="-12345" dirty="0">
                <a:latin typeface="Times New Roman"/>
                <a:cs typeface="Times New Roman"/>
              </a:rPr>
              <a:t>и</a:t>
            </a:r>
          </a:p>
          <a:p>
            <a:pPr marL="76200">
              <a:lnSpc>
                <a:spcPct val="100000"/>
              </a:lnSpc>
              <a:spcBef>
                <a:spcPts val="180"/>
              </a:spcBef>
            </a:pPr>
            <a:r>
              <a:rPr sz="1400" spc="-5" dirty="0">
                <a:latin typeface="Times New Roman"/>
                <a:cs typeface="Times New Roman"/>
              </a:rPr>
              <a:t>K</a:t>
            </a:r>
            <a:r>
              <a:rPr sz="1350" spc="-7" baseline="-12345" dirty="0">
                <a:latin typeface="Times New Roman"/>
                <a:cs typeface="Times New Roman"/>
              </a:rPr>
              <a:t>n </a:t>
            </a:r>
            <a:r>
              <a:rPr sz="1400" spc="-5" dirty="0">
                <a:latin typeface="Times New Roman"/>
                <a:cs typeface="Times New Roman"/>
              </a:rPr>
              <a:t>(коэффициент варьирования численности работников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предприятия):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435609" marR="3904615">
              <a:lnSpc>
                <a:spcPct val="110400"/>
              </a:lnSpc>
            </a:pPr>
            <a:r>
              <a:rPr sz="1400" spc="-5" dirty="0">
                <a:latin typeface="Times New Roman"/>
                <a:cs typeface="Times New Roman"/>
              </a:rPr>
              <a:t>K</a:t>
            </a:r>
            <a:r>
              <a:rPr sz="1350" spc="-7" baseline="-12345" dirty="0">
                <a:latin typeface="Times New Roman"/>
                <a:cs typeface="Times New Roman"/>
              </a:rPr>
              <a:t>n(≤501)</a:t>
            </a:r>
            <a:r>
              <a:rPr sz="1400" spc="-5" dirty="0">
                <a:latin typeface="Times New Roman"/>
                <a:cs typeface="Times New Roman"/>
              </a:rPr>
              <a:t>= 0,05…1,0;  </a:t>
            </a: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1350" baseline="-12345" dirty="0">
                <a:latin typeface="Times New Roman"/>
                <a:cs typeface="Times New Roman"/>
              </a:rPr>
              <a:t>нф(˃500)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0,10 </a:t>
            </a:r>
            <a:r>
              <a:rPr sz="1400" dirty="0">
                <a:latin typeface="Times New Roman"/>
                <a:cs typeface="Times New Roman"/>
              </a:rPr>
              <a:t>…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0,25;  K</a:t>
            </a:r>
            <a:r>
              <a:rPr sz="1350" spc="-7" baseline="-12345" dirty="0">
                <a:latin typeface="Times New Roman"/>
                <a:cs typeface="Times New Roman"/>
              </a:rPr>
              <a:t>ОПО</a:t>
            </a:r>
            <a:r>
              <a:rPr sz="1400" spc="-5" dirty="0">
                <a:latin typeface="Times New Roman"/>
                <a:cs typeface="Times New Roman"/>
              </a:rPr>
              <a:t>=0,30…0,70.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145336" y="667359"/>
            <a:ext cx="5901055" cy="16738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84810">
              <a:lnSpc>
                <a:spcPct val="100000"/>
              </a:lnSpc>
              <a:spcBef>
                <a:spcPts val="280"/>
              </a:spcBef>
            </a:pP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общ </a:t>
            </a:r>
            <a:r>
              <a:rPr sz="1400" spc="-5" dirty="0">
                <a:latin typeface="Times New Roman"/>
                <a:cs typeface="Times New Roman"/>
              </a:rPr>
              <a:t>=(1000 </a:t>
            </a:r>
            <a:r>
              <a:rPr sz="1400" dirty="0">
                <a:latin typeface="Times New Roman"/>
                <a:cs typeface="Times New Roman"/>
              </a:rPr>
              <a:t>… </a:t>
            </a:r>
            <a:r>
              <a:rPr sz="1400" spc="-5" dirty="0">
                <a:latin typeface="Times New Roman"/>
                <a:cs typeface="Times New Roman"/>
              </a:rPr>
              <a:t>3000)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чел.</a:t>
            </a:r>
            <a:endParaRPr sz="1400">
              <a:latin typeface="Times New Roman"/>
              <a:cs typeface="Times New Roman"/>
            </a:endParaRPr>
          </a:p>
          <a:p>
            <a:pPr marL="384810" marR="1237615">
              <a:lnSpc>
                <a:spcPct val="110000"/>
              </a:lnSpc>
              <a:spcBef>
                <a:spcPts val="15"/>
              </a:spcBef>
            </a:pP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оф(≤501)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(0,05…1,0)*N</a:t>
            </a:r>
            <a:r>
              <a:rPr sz="1350" spc="-7" baseline="-12345" dirty="0">
                <a:latin typeface="Times New Roman"/>
                <a:cs typeface="Times New Roman"/>
              </a:rPr>
              <a:t>общ.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dirty="0">
                <a:latin typeface="Times New Roman"/>
                <a:cs typeface="Times New Roman"/>
              </a:rPr>
              <a:t>но не </a:t>
            </a:r>
            <a:r>
              <a:rPr sz="1400" spc="-5" dirty="0">
                <a:latin typeface="Times New Roman"/>
                <a:cs typeface="Times New Roman"/>
              </a:rPr>
              <a:t>более N</a:t>
            </a:r>
            <a:r>
              <a:rPr sz="1350" spc="-7" baseline="-12345" dirty="0">
                <a:latin typeface="Times New Roman"/>
                <a:cs typeface="Times New Roman"/>
              </a:rPr>
              <a:t>общ.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501 чел. </a:t>
            </a:r>
            <a:r>
              <a:rPr sz="1400" dirty="0">
                <a:latin typeface="Times New Roman"/>
                <a:cs typeface="Times New Roman"/>
              </a:rPr>
              <a:t>;  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нф(˃500)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(0,10 </a:t>
            </a:r>
            <a:r>
              <a:rPr sz="1400" dirty="0">
                <a:latin typeface="Times New Roman"/>
                <a:cs typeface="Times New Roman"/>
              </a:rPr>
              <a:t>…</a:t>
            </a:r>
            <a:r>
              <a:rPr sz="1400" spc="-2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0,30)*N</a:t>
            </a:r>
            <a:r>
              <a:rPr sz="1350" spc="-7" baseline="-12345" dirty="0">
                <a:latin typeface="Times New Roman"/>
                <a:cs typeface="Times New Roman"/>
              </a:rPr>
              <a:t>общ.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84810">
              <a:lnSpc>
                <a:spcPct val="1000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ОПО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(0,30…0,70)*N</a:t>
            </a:r>
            <a:r>
              <a:rPr sz="1350" spc="-7" baseline="-12345" dirty="0">
                <a:latin typeface="Times New Roman"/>
                <a:cs typeface="Times New Roman"/>
              </a:rPr>
              <a:t>общ..</a:t>
            </a:r>
            <a:endParaRPr sz="1350" baseline="-1234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25400" marR="17780" indent="359410">
              <a:lnSpc>
                <a:spcPct val="110000"/>
              </a:lnSpc>
              <a:tabLst>
                <a:tab pos="3944620" algn="l"/>
                <a:tab pos="4431665" algn="l"/>
              </a:tabLst>
            </a:pPr>
            <a:r>
              <a:rPr sz="1400" spc="-5" dirty="0">
                <a:latin typeface="Times New Roman"/>
                <a:cs typeface="Times New Roman"/>
              </a:rPr>
              <a:t>Общий  численный </a:t>
            </a:r>
            <a:r>
              <a:rPr sz="1400" dirty="0">
                <a:latin typeface="Times New Roman"/>
                <a:cs typeface="Times New Roman"/>
              </a:rPr>
              <a:t>состав </a:t>
            </a:r>
            <a:r>
              <a:rPr sz="1400" spc="-5" dirty="0">
                <a:latin typeface="Times New Roman"/>
                <a:cs typeface="Times New Roman"/>
              </a:rPr>
              <a:t>службы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ПБОТ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	трём	</a:t>
            </a:r>
            <a:r>
              <a:rPr sz="1400" spc="-5" dirty="0">
                <a:latin typeface="Times New Roman"/>
                <a:cs typeface="Times New Roman"/>
              </a:rPr>
              <a:t>упомянутым выше  </a:t>
            </a:r>
            <a:r>
              <a:rPr sz="1400" dirty="0">
                <a:latin typeface="Times New Roman"/>
                <a:cs typeface="Times New Roman"/>
              </a:rPr>
              <a:t>показателям </a:t>
            </a:r>
            <a:r>
              <a:rPr sz="1400" spc="-5" dirty="0">
                <a:latin typeface="Times New Roman"/>
                <a:cs typeface="Times New Roman"/>
              </a:rPr>
              <a:t>описывается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выражением: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2250" y="2598166"/>
            <a:ext cx="3034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-7" baseline="7936" dirty="0">
                <a:latin typeface="Times New Roman"/>
                <a:cs typeface="Times New Roman"/>
              </a:rPr>
              <a:t>М</a:t>
            </a:r>
            <a:r>
              <a:rPr sz="900" spc="-5" dirty="0">
                <a:latin typeface="Times New Roman"/>
                <a:cs typeface="Times New Roman"/>
              </a:rPr>
              <a:t>ПБОТ </a:t>
            </a:r>
            <a:r>
              <a:rPr sz="2100" baseline="7936" dirty="0">
                <a:latin typeface="Times New Roman"/>
                <a:cs typeface="Times New Roman"/>
              </a:rPr>
              <a:t>= М</a:t>
            </a:r>
            <a:r>
              <a:rPr sz="900" dirty="0">
                <a:latin typeface="Times New Roman"/>
                <a:cs typeface="Times New Roman"/>
              </a:rPr>
              <a:t>оф(≤501) </a:t>
            </a:r>
            <a:r>
              <a:rPr sz="2100" baseline="7936" dirty="0">
                <a:latin typeface="Times New Roman"/>
                <a:cs typeface="Times New Roman"/>
              </a:rPr>
              <a:t>+ </a:t>
            </a:r>
            <a:r>
              <a:rPr sz="2100" spc="-7" baseline="7936" dirty="0">
                <a:latin typeface="Times New Roman"/>
                <a:cs typeface="Times New Roman"/>
              </a:rPr>
              <a:t>М</a:t>
            </a:r>
            <a:r>
              <a:rPr sz="900" spc="-5" dirty="0">
                <a:latin typeface="Times New Roman"/>
                <a:cs typeface="Times New Roman"/>
              </a:rPr>
              <a:t>нф(˃501) </a:t>
            </a:r>
            <a:r>
              <a:rPr sz="2100" baseline="7936" dirty="0">
                <a:latin typeface="Times New Roman"/>
                <a:cs typeface="Times New Roman"/>
              </a:rPr>
              <a:t>+ </a:t>
            </a:r>
            <a:r>
              <a:rPr sz="2100" spc="-7" baseline="7936" dirty="0">
                <a:latin typeface="Times New Roman"/>
                <a:cs typeface="Times New Roman"/>
              </a:rPr>
              <a:t>М</a:t>
            </a:r>
            <a:r>
              <a:rPr sz="900" spc="-5" dirty="0">
                <a:latin typeface="Times New Roman"/>
                <a:cs typeface="Times New Roman"/>
              </a:rPr>
              <a:t>опо</a:t>
            </a:r>
            <a:r>
              <a:rPr sz="2100" spc="-7" baseline="7936" dirty="0">
                <a:latin typeface="Times New Roman"/>
                <a:cs typeface="Times New Roman"/>
              </a:rPr>
              <a:t>,</a:t>
            </a:r>
            <a:r>
              <a:rPr sz="2100" spc="179" baseline="7936" dirty="0">
                <a:latin typeface="Times New Roman"/>
                <a:cs typeface="Times New Roman"/>
              </a:rPr>
              <a:t> </a:t>
            </a:r>
            <a:r>
              <a:rPr sz="2100" baseline="7936" dirty="0">
                <a:latin typeface="Times New Roman"/>
                <a:cs typeface="Times New Roman"/>
              </a:rPr>
              <a:t>чел.</a:t>
            </a:r>
            <a:endParaRPr sz="2100" baseline="7936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6490" y="2572257"/>
            <a:ext cx="368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4536" y="3028924"/>
            <a:ext cx="6008370" cy="660273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29259" algn="just">
              <a:lnSpc>
                <a:spcPct val="100000"/>
              </a:lnSpc>
              <a:spcBef>
                <a:spcPts val="240"/>
              </a:spcBef>
            </a:pPr>
            <a:r>
              <a:rPr sz="1400" b="1" i="1" dirty="0">
                <a:latin typeface="Times New Roman"/>
                <a:cs typeface="Times New Roman"/>
              </a:rPr>
              <a:t>а) </a:t>
            </a:r>
            <a:r>
              <a:rPr sz="1400" b="1" i="1" spc="-5" dirty="0">
                <a:latin typeface="Times New Roman"/>
                <a:cs typeface="Times New Roman"/>
              </a:rPr>
              <a:t>Отсутствие опасных </a:t>
            </a:r>
            <a:r>
              <a:rPr sz="1400" b="1" i="1" dirty="0">
                <a:latin typeface="Times New Roman"/>
                <a:cs typeface="Times New Roman"/>
              </a:rPr>
              <a:t>и </a:t>
            </a:r>
            <a:r>
              <a:rPr sz="1400" b="1" i="1" spc="-5" dirty="0">
                <a:latin typeface="Times New Roman"/>
                <a:cs typeface="Times New Roman"/>
              </a:rPr>
              <a:t>вредных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факторов.</a:t>
            </a:r>
            <a:endParaRPr sz="1400">
              <a:latin typeface="Times New Roman"/>
              <a:cs typeface="Times New Roman"/>
            </a:endParaRPr>
          </a:p>
          <a:p>
            <a:pPr marL="76200" marR="69215" indent="443230" algn="just">
              <a:lnSpc>
                <a:spcPts val="1850"/>
              </a:lnSpc>
              <a:spcBef>
                <a:spcPts val="65"/>
              </a:spcBef>
            </a:pP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соответствии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требованиями ст.1 Конвенции Международной </a:t>
            </a:r>
            <a:r>
              <a:rPr sz="1400" spc="5" dirty="0">
                <a:latin typeface="Times New Roman"/>
                <a:cs typeface="Times New Roman"/>
              </a:rPr>
              <a:t>орга-  </a:t>
            </a:r>
            <a:r>
              <a:rPr sz="1400" spc="-5" dirty="0">
                <a:latin typeface="Times New Roman"/>
                <a:cs typeface="Times New Roman"/>
              </a:rPr>
              <a:t>низации труда (МОТ) </a:t>
            </a:r>
            <a:r>
              <a:rPr sz="1400" dirty="0">
                <a:latin typeface="Times New Roman"/>
                <a:cs typeface="Times New Roman"/>
              </a:rPr>
              <a:t>№ </a:t>
            </a:r>
            <a:r>
              <a:rPr sz="1400" spc="-5" dirty="0">
                <a:latin typeface="Times New Roman"/>
                <a:cs typeface="Times New Roman"/>
              </a:rPr>
              <a:t>174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Типовым Положением </a:t>
            </a:r>
            <a:r>
              <a:rPr sz="1400" dirty="0">
                <a:latin typeface="Times New Roman"/>
                <a:cs typeface="Times New Roman"/>
              </a:rPr>
              <a:t>о службе </a:t>
            </a:r>
            <a:r>
              <a:rPr sz="1400" spc="-5" dirty="0">
                <a:latin typeface="Times New Roman"/>
                <a:cs typeface="Times New Roman"/>
              </a:rPr>
              <a:t>охраны  труда, утверждённом Государственным </a:t>
            </a:r>
            <a:r>
              <a:rPr sz="1400" dirty="0">
                <a:latin typeface="Times New Roman"/>
                <a:cs typeface="Times New Roman"/>
              </a:rPr>
              <a:t>Комитетом </a:t>
            </a:r>
            <a:r>
              <a:rPr sz="1400" spc="-10" dirty="0">
                <a:latin typeface="Times New Roman"/>
                <a:cs typeface="Times New Roman"/>
              </a:rPr>
              <a:t>горного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технического  надзора ДНР, предусматривается [1, </a:t>
            </a:r>
            <a:r>
              <a:rPr sz="1400" dirty="0">
                <a:latin typeface="Times New Roman"/>
                <a:cs typeface="Times New Roman"/>
              </a:rPr>
              <a:t>3,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4]:</a:t>
            </a:r>
            <a:endParaRPr sz="1400">
              <a:latin typeface="Times New Roman"/>
              <a:cs typeface="Times New Roman"/>
            </a:endParaRPr>
          </a:p>
          <a:p>
            <a:pPr marL="76200" marR="69215" indent="359410" algn="just">
              <a:lnSpc>
                <a:spcPts val="1850"/>
              </a:lnSpc>
              <a:spcBef>
                <a:spcPts val="5"/>
              </a:spcBef>
              <a:buChar char="-"/>
              <a:tabLst>
                <a:tab pos="544195" algn="l"/>
              </a:tabLst>
            </a:pPr>
            <a:r>
              <a:rPr sz="1400" spc="-5" dirty="0">
                <a:latin typeface="Times New Roman"/>
                <a:cs typeface="Times New Roman"/>
              </a:rPr>
              <a:t>при численности штата работников </a:t>
            </a:r>
            <a:r>
              <a:rPr sz="1400" dirty="0">
                <a:latin typeface="Times New Roman"/>
                <a:cs typeface="Times New Roman"/>
              </a:rPr>
              <a:t>шахты от </a:t>
            </a:r>
            <a:r>
              <a:rPr sz="1400" spc="-5" dirty="0">
                <a:latin typeface="Times New Roman"/>
                <a:cs typeface="Times New Roman"/>
              </a:rPr>
              <a:t>51 </a:t>
            </a:r>
            <a:r>
              <a:rPr sz="1400" dirty="0">
                <a:latin typeface="Times New Roman"/>
                <a:cs typeface="Times New Roman"/>
              </a:rPr>
              <a:t>до </a:t>
            </a:r>
            <a:r>
              <a:rPr sz="1400" spc="-5" dirty="0">
                <a:latin typeface="Times New Roman"/>
                <a:cs typeface="Times New Roman"/>
              </a:rPr>
              <a:t>200 </a:t>
            </a:r>
            <a:r>
              <a:rPr sz="1400" dirty="0">
                <a:latin typeface="Times New Roman"/>
                <a:cs typeface="Times New Roman"/>
              </a:rPr>
              <a:t>человек </a:t>
            </a:r>
            <a:r>
              <a:rPr sz="1400" spc="5" dirty="0">
                <a:latin typeface="Times New Roman"/>
                <a:cs typeface="Times New Roman"/>
              </a:rPr>
              <a:t>служ-  </a:t>
            </a:r>
            <a:r>
              <a:rPr sz="1400" dirty="0">
                <a:latin typeface="Times New Roman"/>
                <a:cs typeface="Times New Roman"/>
              </a:rPr>
              <a:t>ба </a:t>
            </a:r>
            <a:r>
              <a:rPr sz="1400" spc="-5" dirty="0">
                <a:latin typeface="Times New Roman"/>
                <a:cs typeface="Times New Roman"/>
              </a:rPr>
              <a:t>охраны труда должна </a:t>
            </a:r>
            <a:r>
              <a:rPr sz="1400" dirty="0">
                <a:latin typeface="Times New Roman"/>
                <a:cs typeface="Times New Roman"/>
              </a:rPr>
              <a:t>состоять из </a:t>
            </a:r>
            <a:r>
              <a:rPr sz="1400" spc="-5" dirty="0">
                <a:latin typeface="Times New Roman"/>
                <a:cs typeface="Times New Roman"/>
              </a:rPr>
              <a:t>одного специалиста </a:t>
            </a:r>
            <a:r>
              <a:rPr sz="1400" dirty="0">
                <a:latin typeface="Times New Roman"/>
                <a:cs typeface="Times New Roman"/>
              </a:rPr>
              <a:t>с инженерно-  </a:t>
            </a:r>
            <a:r>
              <a:rPr sz="1400" spc="-5" dirty="0">
                <a:latin typeface="Times New Roman"/>
                <a:cs typeface="Times New Roman"/>
              </a:rPr>
              <a:t>техническим образованием;</a:t>
            </a:r>
            <a:endParaRPr sz="1400">
              <a:latin typeface="Times New Roman"/>
              <a:cs typeface="Times New Roman"/>
            </a:endParaRPr>
          </a:p>
          <a:p>
            <a:pPr marL="76200" marR="77470" indent="359410" algn="just">
              <a:lnSpc>
                <a:spcPts val="1850"/>
              </a:lnSpc>
              <a:spcBef>
                <a:spcPts val="10"/>
              </a:spcBef>
              <a:buChar char="-"/>
              <a:tabLst>
                <a:tab pos="581025" algn="l"/>
              </a:tabLst>
            </a:pPr>
            <a:r>
              <a:rPr sz="1400" spc="-5" dirty="0">
                <a:latin typeface="Times New Roman"/>
                <a:cs typeface="Times New Roman"/>
              </a:rPr>
              <a:t>при численности работников шахты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200 до 501 человек состав  службы состоит </a:t>
            </a:r>
            <a:r>
              <a:rPr sz="1400" dirty="0">
                <a:latin typeface="Times New Roman"/>
                <a:cs typeface="Times New Roman"/>
              </a:rPr>
              <a:t>из </a:t>
            </a:r>
            <a:r>
              <a:rPr sz="1400" spc="-5" dirty="0">
                <a:latin typeface="Times New Roman"/>
                <a:cs typeface="Times New Roman"/>
              </a:rPr>
              <a:t>руководителя службы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одного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сотрудника;</a:t>
            </a:r>
            <a:endParaRPr sz="1400">
              <a:latin typeface="Times New Roman"/>
              <a:cs typeface="Times New Roman"/>
            </a:endParaRPr>
          </a:p>
          <a:p>
            <a:pPr marL="558800" indent="-123825" algn="just">
              <a:lnSpc>
                <a:spcPct val="100000"/>
              </a:lnSpc>
              <a:spcBef>
                <a:spcPts val="75"/>
              </a:spcBef>
              <a:buChar char="-"/>
              <a:tabLst>
                <a:tab pos="559435" algn="l"/>
              </a:tabLst>
            </a:pP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численности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работников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шахты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501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человек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(разд.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I,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Общие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по-</a:t>
            </a:r>
            <a:endParaRPr sz="1400">
              <a:latin typeface="Times New Roman"/>
              <a:cs typeface="Times New Roman"/>
            </a:endParaRPr>
          </a:p>
          <a:p>
            <a:pPr marL="76200" marR="69850" algn="just">
              <a:lnSpc>
                <a:spcPts val="1860"/>
              </a:lnSpc>
              <a:spcBef>
                <a:spcPts val="80"/>
              </a:spcBef>
            </a:pPr>
            <a:r>
              <a:rPr sz="1400" dirty="0">
                <a:latin typeface="Times New Roman"/>
                <a:cs typeface="Times New Roman"/>
              </a:rPr>
              <a:t>ложения, п. 1.4) </a:t>
            </a:r>
            <a:r>
              <a:rPr sz="1400" spc="-5" dirty="0">
                <a:latin typeface="Times New Roman"/>
                <a:cs typeface="Times New Roman"/>
              </a:rPr>
              <a:t>постоянная часть состава службы ПБОТ </a:t>
            </a:r>
            <a:r>
              <a:rPr sz="1400" dirty="0">
                <a:latin typeface="Times New Roman"/>
                <a:cs typeface="Times New Roman"/>
              </a:rPr>
              <a:t>(М</a:t>
            </a:r>
            <a:r>
              <a:rPr sz="1350" baseline="-12345" dirty="0">
                <a:latin typeface="Times New Roman"/>
                <a:cs typeface="Times New Roman"/>
              </a:rPr>
              <a:t>оф(≤501)</a:t>
            </a:r>
            <a:r>
              <a:rPr sz="1400" dirty="0">
                <a:latin typeface="Times New Roman"/>
                <a:cs typeface="Times New Roman"/>
              </a:rPr>
              <a:t>) </a:t>
            </a:r>
            <a:r>
              <a:rPr sz="1400" spc="-5" dirty="0">
                <a:latin typeface="Times New Roman"/>
                <a:cs typeface="Times New Roman"/>
              </a:rPr>
              <a:t>будет </a:t>
            </a:r>
            <a:r>
              <a:rPr sz="1400" dirty="0">
                <a:latin typeface="Times New Roman"/>
                <a:cs typeface="Times New Roman"/>
              </a:rPr>
              <a:t>со-  стоять из </a:t>
            </a:r>
            <a:r>
              <a:rPr sz="1400" spc="-5" dirty="0">
                <a:latin typeface="Times New Roman"/>
                <a:cs typeface="Times New Roman"/>
              </a:rPr>
              <a:t>четырёх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человек:</a:t>
            </a:r>
            <a:endParaRPr sz="1400">
              <a:latin typeface="Times New Roman"/>
              <a:cs typeface="Times New Roman"/>
            </a:endParaRPr>
          </a:p>
          <a:p>
            <a:pPr marL="583565" indent="-148590">
              <a:lnSpc>
                <a:spcPct val="100000"/>
              </a:lnSpc>
              <a:spcBef>
                <a:spcPts val="75"/>
              </a:spcBef>
              <a:buChar char="-"/>
              <a:tabLst>
                <a:tab pos="584200" algn="l"/>
              </a:tabLst>
            </a:pPr>
            <a:r>
              <a:rPr sz="1400" spc="-5" dirty="0">
                <a:latin typeface="Times New Roman"/>
                <a:cs typeface="Times New Roman"/>
              </a:rPr>
              <a:t>заместителя директора предприятия по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ПБОТ;</a:t>
            </a:r>
            <a:endParaRPr sz="1400">
              <a:latin typeface="Times New Roman"/>
              <a:cs typeface="Times New Roman"/>
            </a:endParaRPr>
          </a:p>
          <a:p>
            <a:pPr marL="583565" indent="-148590">
              <a:lnSpc>
                <a:spcPct val="100000"/>
              </a:lnSpc>
              <a:spcBef>
                <a:spcPts val="170"/>
              </a:spcBef>
              <a:buChar char="-"/>
              <a:tabLst>
                <a:tab pos="584200" algn="l"/>
              </a:tabLst>
            </a:pPr>
            <a:r>
              <a:rPr sz="1400" spc="-5" dirty="0">
                <a:latin typeface="Times New Roman"/>
                <a:cs typeface="Times New Roman"/>
              </a:rPr>
              <a:t>инженера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учёту </a:t>
            </a:r>
            <a:r>
              <a:rPr sz="1400" dirty="0">
                <a:latin typeface="Times New Roman"/>
                <a:cs typeface="Times New Roman"/>
              </a:rPr>
              <a:t>и анализу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травматизма;</a:t>
            </a:r>
            <a:endParaRPr sz="1400">
              <a:latin typeface="Times New Roman"/>
              <a:cs typeface="Times New Roman"/>
            </a:endParaRPr>
          </a:p>
          <a:p>
            <a:pPr marL="76200" indent="359410">
              <a:lnSpc>
                <a:spcPct val="100000"/>
              </a:lnSpc>
              <a:spcBef>
                <a:spcPts val="165"/>
              </a:spcBef>
              <a:buChar char="-"/>
              <a:tabLst>
                <a:tab pos="644525" algn="l"/>
                <a:tab pos="645160" algn="l"/>
              </a:tabLst>
            </a:pPr>
            <a:r>
              <a:rPr sz="1400" dirty="0">
                <a:latin typeface="Times New Roman"/>
                <a:cs typeface="Times New Roman"/>
              </a:rPr>
              <a:t>начальника </a:t>
            </a:r>
            <a:r>
              <a:rPr sz="1400" spc="-5" dirty="0">
                <a:latin typeface="Times New Roman"/>
                <a:cs typeface="Times New Roman"/>
              </a:rPr>
              <a:t>смены (специалиста) по ПБОТ, </a:t>
            </a:r>
            <a:r>
              <a:rPr sz="1400" dirty="0">
                <a:latin typeface="Times New Roman"/>
                <a:cs typeface="Times New Roman"/>
              </a:rPr>
              <a:t>осуществляющего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кон-</a:t>
            </a:r>
            <a:endParaRPr sz="1400">
              <a:latin typeface="Times New Roman"/>
              <a:cs typeface="Times New Roman"/>
            </a:endParaRPr>
          </a:p>
          <a:p>
            <a:pPr marL="76200" marR="74930">
              <a:lnSpc>
                <a:spcPct val="110000"/>
              </a:lnSpc>
              <a:spcBef>
                <a:spcPts val="15"/>
              </a:spcBef>
            </a:pPr>
            <a:r>
              <a:rPr sz="1400" dirty="0">
                <a:latin typeface="Times New Roman"/>
                <a:cs typeface="Times New Roman"/>
              </a:rPr>
              <a:t>троль </a:t>
            </a:r>
            <a:r>
              <a:rPr sz="1400" spc="-5" dirty="0">
                <a:latin typeface="Times New Roman"/>
                <a:cs typeface="Times New Roman"/>
              </a:rPr>
              <a:t>за соблюдением законодательства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промышленной безопасности </a:t>
            </a:r>
            <a:r>
              <a:rPr sz="1400" dirty="0">
                <a:latin typeface="Times New Roman"/>
                <a:cs typeface="Times New Roman"/>
              </a:rPr>
              <a:t>и  </a:t>
            </a:r>
            <a:r>
              <a:rPr sz="1400" spc="-5" dirty="0">
                <a:latin typeface="Times New Roman"/>
                <a:cs typeface="Times New Roman"/>
              </a:rPr>
              <a:t>охране труда на объектах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предприятия;</a:t>
            </a:r>
            <a:endParaRPr sz="1400">
              <a:latin typeface="Times New Roman"/>
              <a:cs typeface="Times New Roman"/>
            </a:endParaRPr>
          </a:p>
          <a:p>
            <a:pPr marL="654685" indent="-175895">
              <a:lnSpc>
                <a:spcPct val="100000"/>
              </a:lnSpc>
              <a:spcBef>
                <a:spcPts val="170"/>
              </a:spcBef>
              <a:buChar char="-"/>
              <a:tabLst>
                <a:tab pos="655320" algn="l"/>
              </a:tabLst>
            </a:pPr>
            <a:r>
              <a:rPr sz="1400" spc="-5" dirty="0">
                <a:latin typeface="Times New Roman"/>
                <a:cs typeface="Times New Roman"/>
              </a:rPr>
              <a:t>промышленно-санитарного врача, специалиста по гигиене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труда</a:t>
            </a:r>
            <a:endParaRPr sz="1400">
              <a:latin typeface="Times New Roman"/>
              <a:cs typeface="Times New Roman"/>
            </a:endParaRPr>
          </a:p>
          <a:p>
            <a:pPr marL="76200">
              <a:lnSpc>
                <a:spcPts val="1660"/>
              </a:lnSpc>
              <a:spcBef>
                <a:spcPts val="384"/>
              </a:spcBef>
            </a:pPr>
            <a:r>
              <a:rPr sz="2100" spc="-7" baseline="7936" dirty="0">
                <a:latin typeface="Times New Roman"/>
                <a:cs typeface="Times New Roman"/>
              </a:rPr>
              <a:t>М</a:t>
            </a:r>
            <a:r>
              <a:rPr sz="900" spc="-5" dirty="0">
                <a:latin typeface="Times New Roman"/>
                <a:cs typeface="Times New Roman"/>
              </a:rPr>
              <a:t>оф(≤501) </a:t>
            </a:r>
            <a:r>
              <a:rPr sz="2100" baseline="7936" dirty="0">
                <a:latin typeface="Times New Roman"/>
                <a:cs typeface="Times New Roman"/>
              </a:rPr>
              <a:t>=</a:t>
            </a:r>
            <a:r>
              <a:rPr sz="2100" spc="-330" baseline="7936" dirty="0">
                <a:latin typeface="Times New Roman"/>
                <a:cs typeface="Times New Roman"/>
              </a:rPr>
              <a:t> </a:t>
            </a:r>
            <a:r>
              <a:rPr sz="2100" spc="-7" baseline="7936" dirty="0">
                <a:latin typeface="Times New Roman"/>
                <a:cs typeface="Times New Roman"/>
              </a:rPr>
              <a:t>4).</a:t>
            </a:r>
            <a:endParaRPr sz="2100" baseline="7936">
              <a:latin typeface="Times New Roman"/>
              <a:cs typeface="Times New Roman"/>
            </a:endParaRPr>
          </a:p>
          <a:p>
            <a:pPr marL="435609">
              <a:lnSpc>
                <a:spcPts val="1660"/>
              </a:lnSpc>
            </a:pPr>
            <a:r>
              <a:rPr sz="1400" dirty="0">
                <a:latin typeface="Times New Roman"/>
                <a:cs typeface="Times New Roman"/>
              </a:rPr>
              <a:t>В  связи  с  </a:t>
            </a:r>
            <a:r>
              <a:rPr sz="1400" spc="-5" dirty="0">
                <a:latin typeface="Times New Roman"/>
                <a:cs typeface="Times New Roman"/>
              </a:rPr>
              <a:t>этим,  при  определении  </a:t>
            </a:r>
            <a:r>
              <a:rPr sz="1400" dirty="0">
                <a:latin typeface="Times New Roman"/>
                <a:cs typeface="Times New Roman"/>
              </a:rPr>
              <a:t>количества  </a:t>
            </a:r>
            <a:r>
              <a:rPr sz="1400" spc="-5" dirty="0">
                <a:latin typeface="Times New Roman"/>
                <a:cs typeface="Times New Roman"/>
              </a:rPr>
              <a:t>специалистов 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службы</a:t>
            </a:r>
            <a:endParaRPr sz="1400">
              <a:latin typeface="Times New Roman"/>
              <a:cs typeface="Times New Roman"/>
            </a:endParaRPr>
          </a:p>
          <a:p>
            <a:pPr marL="76200" marR="70485">
              <a:lnSpc>
                <a:spcPct val="110000"/>
              </a:lnSpc>
              <a:tabLst>
                <a:tab pos="4662805" algn="l"/>
              </a:tabLst>
            </a:pPr>
            <a:r>
              <a:rPr sz="1400" spc="-5" dirty="0">
                <a:latin typeface="Times New Roman"/>
                <a:cs typeface="Times New Roman"/>
              </a:rPr>
              <a:t>ПБОТ предприятия </a:t>
            </a:r>
            <a:r>
              <a:rPr sz="1400" dirty="0">
                <a:latin typeface="Times New Roman"/>
                <a:cs typeface="Times New Roman"/>
              </a:rPr>
              <a:t>с численностью </a:t>
            </a:r>
            <a:r>
              <a:rPr sz="1400" spc="-5" dirty="0">
                <a:latin typeface="Times New Roman"/>
                <a:cs typeface="Times New Roman"/>
              </a:rPr>
              <a:t>работников до 501 </a:t>
            </a:r>
            <a:r>
              <a:rPr sz="1400" dirty="0">
                <a:latin typeface="Times New Roman"/>
                <a:cs typeface="Times New Roman"/>
              </a:rPr>
              <a:t>чел. в качестве кри-  </a:t>
            </a:r>
            <a:r>
              <a:rPr sz="1400" spc="-5" dirty="0">
                <a:latin typeface="Times New Roman"/>
                <a:cs typeface="Times New Roman"/>
              </a:rPr>
              <a:t>терия  принимается  показатель 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численности 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работников	равный  n</a:t>
            </a:r>
            <a:r>
              <a:rPr sz="1350" spc="-7" baseline="-12345" dirty="0">
                <a:latin typeface="Times New Roman"/>
                <a:cs typeface="Times New Roman"/>
              </a:rPr>
              <a:t>кр(≤501)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80"/>
              </a:spcBef>
            </a:pPr>
            <a:r>
              <a:rPr sz="1400" spc="-5" dirty="0">
                <a:latin typeface="Times New Roman"/>
                <a:cs typeface="Times New Roman"/>
              </a:rPr>
              <a:t>500 чел/спец., т. </a:t>
            </a:r>
            <a:r>
              <a:rPr sz="1400" dirty="0">
                <a:latin typeface="Times New Roman"/>
                <a:cs typeface="Times New Roman"/>
              </a:rPr>
              <a:t>е. </a:t>
            </a:r>
            <a:r>
              <a:rPr sz="1400" spc="-5" dirty="0">
                <a:latin typeface="Times New Roman"/>
                <a:cs typeface="Times New Roman"/>
              </a:rPr>
              <a:t>500 чел. на </a:t>
            </a:r>
            <a:r>
              <a:rPr sz="1400" dirty="0">
                <a:latin typeface="Times New Roman"/>
                <a:cs typeface="Times New Roman"/>
              </a:rPr>
              <a:t>1-го </a:t>
            </a:r>
            <a:r>
              <a:rPr sz="1400" spc="-5" dirty="0">
                <a:latin typeface="Times New Roman"/>
                <a:cs typeface="Times New Roman"/>
              </a:rPr>
              <a:t>специалиста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ПБОТ.</a:t>
            </a:r>
            <a:endParaRPr sz="1400">
              <a:latin typeface="Times New Roman"/>
              <a:cs typeface="Times New Roman"/>
            </a:endParaRPr>
          </a:p>
          <a:p>
            <a:pPr marL="76200" marR="75565" indent="443230">
              <a:lnSpc>
                <a:spcPts val="1850"/>
              </a:lnSpc>
              <a:spcBef>
                <a:spcPts val="85"/>
              </a:spcBef>
            </a:pPr>
            <a:r>
              <a:rPr sz="1400" dirty="0">
                <a:latin typeface="Times New Roman"/>
                <a:cs typeface="Times New Roman"/>
              </a:rPr>
              <a:t>Таким </a:t>
            </a:r>
            <a:r>
              <a:rPr sz="1400" spc="-5" dirty="0">
                <a:latin typeface="Times New Roman"/>
                <a:cs typeface="Times New Roman"/>
              </a:rPr>
              <a:t>образом, при отсутствии опасных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вредных факторов </a:t>
            </a:r>
            <a:r>
              <a:rPr sz="1400" dirty="0">
                <a:latin typeface="Times New Roman"/>
                <a:cs typeface="Times New Roman"/>
              </a:rPr>
              <a:t>состав  </a:t>
            </a:r>
            <a:r>
              <a:rPr sz="1400" spc="-5" dirty="0">
                <a:latin typeface="Times New Roman"/>
                <a:cs typeface="Times New Roman"/>
              </a:rPr>
              <a:t>службы ПБОТ при количестве работников, работающих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предприятии</a:t>
            </a:r>
            <a:endParaRPr sz="1400">
              <a:latin typeface="Times New Roman"/>
              <a:cs typeface="Times New Roman"/>
            </a:endParaRPr>
          </a:p>
          <a:p>
            <a:pPr marL="76200" marR="69850">
              <a:lnSpc>
                <a:spcPts val="1850"/>
              </a:lnSpc>
              <a:spcBef>
                <a:spcPts val="10"/>
              </a:spcBef>
            </a:pPr>
            <a:r>
              <a:rPr sz="1400" dirty="0">
                <a:latin typeface="Times New Roman"/>
                <a:cs typeface="Times New Roman"/>
              </a:rPr>
              <a:t>равном 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оф(≤501)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501 чел., будет </a:t>
            </a:r>
            <a:r>
              <a:rPr sz="1400" dirty="0">
                <a:latin typeface="Times New Roman"/>
                <a:cs typeface="Times New Roman"/>
              </a:rPr>
              <a:t>состоять из </a:t>
            </a:r>
            <a:r>
              <a:rPr sz="1400" spc="5" dirty="0">
                <a:latin typeface="Times New Roman"/>
                <a:cs typeface="Times New Roman"/>
              </a:rPr>
              <a:t>4-х </a:t>
            </a:r>
            <a:r>
              <a:rPr sz="1400" spc="-5" dirty="0">
                <a:latin typeface="Times New Roman"/>
                <a:cs typeface="Times New Roman"/>
              </a:rPr>
              <a:t>специалистов (базовый </a:t>
            </a:r>
            <a:r>
              <a:rPr sz="1400" spc="10" dirty="0">
                <a:latin typeface="Times New Roman"/>
                <a:cs typeface="Times New Roman"/>
              </a:rPr>
              <a:t>по-  </a:t>
            </a:r>
            <a:r>
              <a:rPr sz="1400" dirty="0">
                <a:latin typeface="Times New Roman"/>
                <a:cs typeface="Times New Roman"/>
              </a:rPr>
              <a:t>казатель).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065273" y="715771"/>
            <a:ext cx="1501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-7" baseline="7936" dirty="0">
                <a:latin typeface="Times New Roman"/>
                <a:cs typeface="Times New Roman"/>
              </a:rPr>
              <a:t>М</a:t>
            </a:r>
            <a:r>
              <a:rPr sz="900" spc="-5" dirty="0">
                <a:latin typeface="Times New Roman"/>
                <a:cs typeface="Times New Roman"/>
              </a:rPr>
              <a:t>оф(Nоф≤501) </a:t>
            </a:r>
            <a:r>
              <a:rPr sz="2100" baseline="7936" dirty="0">
                <a:latin typeface="Times New Roman"/>
                <a:cs typeface="Times New Roman"/>
              </a:rPr>
              <a:t>= 4</a:t>
            </a:r>
            <a:r>
              <a:rPr sz="2100" spc="-52" baseline="7936" dirty="0">
                <a:latin typeface="Times New Roman"/>
                <a:cs typeface="Times New Roman"/>
              </a:rPr>
              <a:t> </a:t>
            </a:r>
            <a:r>
              <a:rPr sz="2100" baseline="7936" dirty="0">
                <a:latin typeface="Times New Roman"/>
                <a:cs typeface="Times New Roman"/>
              </a:rPr>
              <a:t>чел.</a:t>
            </a:r>
            <a:endParaRPr sz="2100" baseline="7936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6622" y="689863"/>
            <a:ext cx="370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400" spc="5" dirty="0">
                <a:latin typeface="Times New Roman"/>
                <a:cs typeface="Times New Roman"/>
              </a:rPr>
              <a:t>2)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236" y="1140306"/>
            <a:ext cx="5993765" cy="425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74930" indent="443230" algn="just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Количественная </a:t>
            </a:r>
            <a:r>
              <a:rPr sz="1400" dirty="0">
                <a:latin typeface="Times New Roman"/>
                <a:cs typeface="Times New Roman"/>
              </a:rPr>
              <a:t>доля </a:t>
            </a:r>
            <a:r>
              <a:rPr sz="1400" spc="-5" dirty="0">
                <a:latin typeface="Times New Roman"/>
                <a:cs typeface="Times New Roman"/>
              </a:rPr>
              <a:t>этих работников </a:t>
            </a:r>
            <a:r>
              <a:rPr sz="1400" dirty="0">
                <a:latin typeface="Times New Roman"/>
                <a:cs typeface="Times New Roman"/>
              </a:rPr>
              <a:t>может </a:t>
            </a:r>
            <a:r>
              <a:rPr sz="1400" spc="-5" dirty="0">
                <a:latin typeface="Times New Roman"/>
                <a:cs typeface="Times New Roman"/>
              </a:rPr>
              <a:t>составлять </a:t>
            </a:r>
            <a:r>
              <a:rPr sz="1400" dirty="0">
                <a:latin typeface="Times New Roman"/>
                <a:cs typeface="Times New Roman"/>
              </a:rPr>
              <a:t>от 5 % до  </a:t>
            </a:r>
            <a:r>
              <a:rPr sz="1400" spc="-5" dirty="0">
                <a:latin typeface="Times New Roman"/>
                <a:cs typeface="Times New Roman"/>
              </a:rPr>
              <a:t>100%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общ</a:t>
            </a:r>
            <a:r>
              <a:rPr sz="1400" spc="-5" dirty="0">
                <a:latin typeface="Times New Roman"/>
                <a:cs typeface="Times New Roman"/>
              </a:rPr>
              <a:t>., </a:t>
            </a:r>
            <a:r>
              <a:rPr sz="1400" dirty="0">
                <a:latin typeface="Times New Roman"/>
                <a:cs typeface="Times New Roman"/>
              </a:rPr>
              <a:t>т.е. </a:t>
            </a:r>
            <a:r>
              <a:rPr sz="1400" spc="-5" dirty="0">
                <a:latin typeface="Times New Roman"/>
                <a:cs typeface="Times New Roman"/>
              </a:rPr>
              <a:t>все работники, </a:t>
            </a:r>
            <a:r>
              <a:rPr sz="1400" dirty="0">
                <a:latin typeface="Times New Roman"/>
                <a:cs typeface="Times New Roman"/>
              </a:rPr>
              <a:t>но не </a:t>
            </a:r>
            <a:r>
              <a:rPr sz="1400" spc="-5" dirty="0">
                <a:latin typeface="Times New Roman"/>
                <a:cs typeface="Times New Roman"/>
              </a:rPr>
              <a:t>более 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350" baseline="-12345" dirty="0">
                <a:latin typeface="Times New Roman"/>
                <a:cs typeface="Times New Roman"/>
              </a:rPr>
              <a:t>(≤501)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501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чел.</a:t>
            </a:r>
            <a:endParaRPr sz="1400">
              <a:latin typeface="Times New Roman"/>
              <a:cs typeface="Times New Roman"/>
            </a:endParaRPr>
          </a:p>
          <a:p>
            <a:pPr marL="63500" marR="67945" indent="359410" algn="just">
              <a:lnSpc>
                <a:spcPct val="110000"/>
              </a:lnSpc>
              <a:spcBef>
                <a:spcPts val="10"/>
              </a:spcBef>
            </a:pPr>
            <a:r>
              <a:rPr sz="1400" spc="-5" dirty="0">
                <a:latin typeface="Times New Roman"/>
                <a:cs typeface="Times New Roman"/>
              </a:rPr>
              <a:t>На практике при N</a:t>
            </a:r>
            <a:r>
              <a:rPr sz="1350" spc="-7" baseline="-12345" dirty="0">
                <a:latin typeface="Times New Roman"/>
                <a:cs typeface="Times New Roman"/>
              </a:rPr>
              <a:t>общ</a:t>
            </a:r>
            <a:r>
              <a:rPr sz="1400" spc="-5" dirty="0">
                <a:latin typeface="Times New Roman"/>
                <a:cs typeface="Times New Roman"/>
              </a:rPr>
              <a:t>.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(≤501)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501 чел.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предприятии могут </a:t>
            </a:r>
            <a:r>
              <a:rPr sz="1400" spc="5" dirty="0">
                <a:latin typeface="Times New Roman"/>
                <a:cs typeface="Times New Roman"/>
              </a:rPr>
              <a:t>при-  </a:t>
            </a:r>
            <a:r>
              <a:rPr sz="1400" spc="-5" dirty="0">
                <a:latin typeface="Times New Roman"/>
                <a:cs typeface="Times New Roman"/>
              </a:rPr>
              <a:t>сутствовать все три вида работ: </a:t>
            </a:r>
            <a:r>
              <a:rPr sz="1400" dirty="0">
                <a:latin typeface="Times New Roman"/>
                <a:cs typeface="Times New Roman"/>
              </a:rPr>
              <a:t>без </a:t>
            </a:r>
            <a:r>
              <a:rPr sz="1400" spc="-5" dirty="0">
                <a:latin typeface="Times New Roman"/>
                <a:cs typeface="Times New Roman"/>
              </a:rPr>
              <a:t>ВПФ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ОПФ (вредных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опасных </a:t>
            </a:r>
            <a:r>
              <a:rPr sz="1400" dirty="0">
                <a:latin typeface="Times New Roman"/>
                <a:cs typeface="Times New Roman"/>
              </a:rPr>
              <a:t>фак-  </a:t>
            </a:r>
            <a:r>
              <a:rPr sz="1400" spc="-5" dirty="0">
                <a:latin typeface="Times New Roman"/>
                <a:cs typeface="Times New Roman"/>
              </a:rPr>
              <a:t>торов);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ВПФ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10" dirty="0">
                <a:latin typeface="Times New Roman"/>
                <a:cs typeface="Times New Roman"/>
              </a:rPr>
              <a:t>ОПФ;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наличием ОПО (опасный производственный </a:t>
            </a:r>
            <a:r>
              <a:rPr sz="1400" spc="5" dirty="0">
                <a:latin typeface="Times New Roman"/>
                <a:cs typeface="Times New Roman"/>
              </a:rPr>
              <a:t>объ-  </a:t>
            </a:r>
            <a:r>
              <a:rPr sz="1400" dirty="0">
                <a:latin typeface="Times New Roman"/>
                <a:cs typeface="Times New Roman"/>
              </a:rPr>
              <a:t>ект).</a:t>
            </a:r>
            <a:endParaRPr sz="1400">
              <a:latin typeface="Times New Roman"/>
              <a:cs typeface="Times New Roman"/>
            </a:endParaRPr>
          </a:p>
          <a:p>
            <a:pPr marL="63500" marR="74930" indent="443230" algn="just">
              <a:lnSpc>
                <a:spcPct val="110100"/>
              </a:lnSpc>
              <a:spcBef>
                <a:spcPts val="10"/>
              </a:spcBef>
            </a:pPr>
            <a:r>
              <a:rPr sz="1400" spc="-5" dirty="0">
                <a:latin typeface="Times New Roman"/>
                <a:cs typeface="Times New Roman"/>
              </a:rPr>
              <a:t>Для упрощения расчётов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данном практическом занятии принимаем  условие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предприятия, имеющего списочный штат работников равный  N</a:t>
            </a:r>
            <a:r>
              <a:rPr sz="1350" spc="-7" baseline="-12345" dirty="0">
                <a:latin typeface="Times New Roman"/>
                <a:cs typeface="Times New Roman"/>
              </a:rPr>
              <a:t>оф(≤501)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501 чел., отсутствие работ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10" dirty="0">
                <a:latin typeface="Times New Roman"/>
                <a:cs typeface="Times New Roman"/>
              </a:rPr>
              <a:t>ВПФ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ОПФ,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506730" algn="just">
              <a:lnSpc>
                <a:spcPct val="100000"/>
              </a:lnSpc>
            </a:pPr>
            <a:r>
              <a:rPr sz="1400" b="1" i="1" spc="-5" dirty="0">
                <a:latin typeface="Times New Roman"/>
                <a:cs typeface="Times New Roman"/>
              </a:rPr>
              <a:t>б) </a:t>
            </a:r>
            <a:r>
              <a:rPr sz="1400" b="1" i="1" dirty="0">
                <a:latin typeface="Times New Roman"/>
                <a:cs typeface="Times New Roman"/>
              </a:rPr>
              <a:t>Наличия опасных и </a:t>
            </a:r>
            <a:r>
              <a:rPr sz="1400" b="1" i="1" spc="-5" dirty="0">
                <a:latin typeface="Times New Roman"/>
                <a:cs typeface="Times New Roman"/>
              </a:rPr>
              <a:t>вредных факторов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(М</a:t>
            </a:r>
            <a:r>
              <a:rPr sz="1350" b="1" i="1" spc="-7" baseline="-12345" dirty="0">
                <a:latin typeface="Times New Roman"/>
                <a:cs typeface="Times New Roman"/>
              </a:rPr>
              <a:t>нф(˃501)</a:t>
            </a:r>
            <a:r>
              <a:rPr sz="1400" b="1" i="1" spc="-5" dirty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63500" marR="75565" indent="359410" algn="just">
              <a:lnSpc>
                <a:spcPts val="1850"/>
              </a:lnSpc>
              <a:spcBef>
                <a:spcPts val="55"/>
              </a:spcBef>
            </a:pPr>
            <a:r>
              <a:rPr sz="1400" spc="-5" dirty="0">
                <a:latin typeface="Times New Roman"/>
                <a:cs typeface="Times New Roman"/>
              </a:rPr>
              <a:t>При </a:t>
            </a:r>
            <a:r>
              <a:rPr sz="1400" dirty="0">
                <a:latin typeface="Times New Roman"/>
                <a:cs typeface="Times New Roman"/>
              </a:rPr>
              <a:t>определении </a:t>
            </a:r>
            <a:r>
              <a:rPr sz="1400" spc="-5" dirty="0">
                <a:latin typeface="Times New Roman"/>
                <a:cs typeface="Times New Roman"/>
              </a:rPr>
              <a:t>численности оперативных работников службы ПБОТ,  обслуживающих  списочное  количество  работников,  занятых  </a:t>
            </a:r>
            <a:r>
              <a:rPr sz="1400" dirty="0">
                <a:latin typeface="Times New Roman"/>
                <a:cs typeface="Times New Roman"/>
              </a:rPr>
              <a:t>на  </a:t>
            </a:r>
            <a:r>
              <a:rPr sz="1400" spc="-5" dirty="0">
                <a:latin typeface="Times New Roman"/>
                <a:cs typeface="Times New Roman"/>
              </a:rPr>
              <a:t>работах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endParaRPr sz="1400">
              <a:latin typeface="Times New Roman"/>
              <a:cs typeface="Times New Roman"/>
            </a:endParaRPr>
          </a:p>
          <a:p>
            <a:pPr marL="63500" marR="68580" algn="just">
              <a:lnSpc>
                <a:spcPts val="185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опасными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вредными условиями труда {N</a:t>
            </a:r>
            <a:r>
              <a:rPr sz="1350" spc="-7" baseline="-12345" dirty="0">
                <a:latin typeface="Times New Roman"/>
                <a:cs typeface="Times New Roman"/>
              </a:rPr>
              <a:t>нф(˃501)</a:t>
            </a:r>
            <a:r>
              <a:rPr sz="1400" spc="-5" dirty="0">
                <a:latin typeface="Times New Roman"/>
                <a:cs typeface="Times New Roman"/>
              </a:rPr>
              <a:t>}, критерий численности  работников предприятия </a:t>
            </a:r>
            <a:r>
              <a:rPr sz="1400" dirty="0">
                <a:latin typeface="Times New Roman"/>
                <a:cs typeface="Times New Roman"/>
              </a:rPr>
              <a:t>(n</a:t>
            </a:r>
            <a:r>
              <a:rPr sz="1350" baseline="-12345" dirty="0">
                <a:latin typeface="Times New Roman"/>
                <a:cs typeface="Times New Roman"/>
              </a:rPr>
              <a:t>кр(≤501) </a:t>
            </a:r>
            <a:r>
              <a:rPr sz="1400" spc="-5" dirty="0">
                <a:latin typeface="Times New Roman"/>
                <a:cs typeface="Times New Roman"/>
              </a:rPr>
              <a:t>=500), обслуживаемых одним </a:t>
            </a:r>
            <a:r>
              <a:rPr sz="1400" dirty="0">
                <a:latin typeface="Times New Roman"/>
                <a:cs typeface="Times New Roman"/>
              </a:rPr>
              <a:t>специали-  стом </a:t>
            </a:r>
            <a:r>
              <a:rPr sz="1400" spc="-5" dirty="0">
                <a:latin typeface="Times New Roman"/>
                <a:cs typeface="Times New Roman"/>
              </a:rPr>
              <a:t>службы ПБОТ, корректируется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коэффициент опасности  k</a:t>
            </a:r>
            <a:r>
              <a:rPr sz="1350" spc="-7" baseline="-12345" dirty="0">
                <a:latin typeface="Times New Roman"/>
                <a:cs typeface="Times New Roman"/>
              </a:rPr>
              <a:t>оп(нф) 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0,6</a:t>
            </a:r>
            <a:endParaRPr sz="1400">
              <a:latin typeface="Times New Roman"/>
              <a:cs typeface="Times New Roman"/>
            </a:endParaRPr>
          </a:p>
          <a:p>
            <a:pPr marL="63500" marR="70485" algn="just">
              <a:lnSpc>
                <a:spcPts val="1850"/>
              </a:lnSpc>
              <a:spcBef>
                <a:spcPts val="10"/>
              </a:spcBef>
            </a:pPr>
            <a:r>
              <a:rPr sz="1400" dirty="0">
                <a:latin typeface="Times New Roman"/>
                <a:cs typeface="Times New Roman"/>
              </a:rPr>
              <a:t>… </a:t>
            </a:r>
            <a:r>
              <a:rPr sz="1400" spc="-5" dirty="0">
                <a:latin typeface="Times New Roman"/>
                <a:cs typeface="Times New Roman"/>
              </a:rPr>
              <a:t>0,8,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будет равен n</a:t>
            </a:r>
            <a:r>
              <a:rPr sz="1350" spc="-7" baseline="-12345" dirty="0">
                <a:latin typeface="Times New Roman"/>
                <a:cs typeface="Times New Roman"/>
              </a:rPr>
              <a:t>кр(˃501)</a:t>
            </a:r>
            <a:r>
              <a:rPr sz="1400" spc="-5" dirty="0">
                <a:latin typeface="Times New Roman"/>
                <a:cs typeface="Times New Roman"/>
              </a:rPr>
              <a:t>= k</a:t>
            </a:r>
            <a:r>
              <a:rPr sz="1350" spc="-7" baseline="-12345" dirty="0">
                <a:latin typeface="Times New Roman"/>
                <a:cs typeface="Times New Roman"/>
              </a:rPr>
              <a:t>оп(нф) </a:t>
            </a:r>
            <a:r>
              <a:rPr sz="1350" baseline="-12345" dirty="0">
                <a:latin typeface="Times New Roman"/>
                <a:cs typeface="Times New Roman"/>
              </a:rPr>
              <a:t>* 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350" baseline="-12345" dirty="0">
                <a:latin typeface="Times New Roman"/>
                <a:cs typeface="Times New Roman"/>
              </a:rPr>
              <a:t>кр(≤501)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(06 </a:t>
            </a:r>
            <a:r>
              <a:rPr sz="1400" dirty="0">
                <a:latin typeface="Times New Roman"/>
                <a:cs typeface="Times New Roman"/>
              </a:rPr>
              <a:t>… </a:t>
            </a:r>
            <a:r>
              <a:rPr sz="1400" spc="-5" dirty="0">
                <a:latin typeface="Times New Roman"/>
                <a:cs typeface="Times New Roman"/>
              </a:rPr>
              <a:t>0.8) </a:t>
            </a:r>
            <a:r>
              <a:rPr sz="1350" baseline="-12345" dirty="0">
                <a:latin typeface="Times New Roman"/>
                <a:cs typeface="Times New Roman"/>
              </a:rPr>
              <a:t>* </a:t>
            </a:r>
            <a:r>
              <a:rPr sz="1400" spc="-5" dirty="0">
                <a:latin typeface="Times New Roman"/>
                <a:cs typeface="Times New Roman"/>
              </a:rPr>
              <a:t>501= (300 </a:t>
            </a:r>
            <a:r>
              <a:rPr sz="1400" dirty="0">
                <a:latin typeface="Times New Roman"/>
                <a:cs typeface="Times New Roman"/>
              </a:rPr>
              <a:t>… </a:t>
            </a:r>
            <a:r>
              <a:rPr sz="1400" spc="-5" dirty="0">
                <a:latin typeface="Times New Roman"/>
                <a:cs typeface="Times New Roman"/>
              </a:rPr>
              <a:t>400)  чел., </a:t>
            </a:r>
            <a:r>
              <a:rPr sz="1400" dirty="0">
                <a:latin typeface="Times New Roman"/>
                <a:cs typeface="Times New Roman"/>
              </a:rPr>
              <a:t>в среднем 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кр(˃501)ср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350 чел.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3373" y="5654420"/>
            <a:ext cx="30283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-7" baseline="7936" dirty="0">
                <a:latin typeface="Times New Roman"/>
                <a:cs typeface="Times New Roman"/>
              </a:rPr>
              <a:t>М</a:t>
            </a:r>
            <a:r>
              <a:rPr sz="900" spc="-5" dirty="0">
                <a:latin typeface="Times New Roman"/>
                <a:cs typeface="Times New Roman"/>
              </a:rPr>
              <a:t>нф(&gt;501) </a:t>
            </a:r>
            <a:r>
              <a:rPr sz="2100" baseline="7936" dirty="0">
                <a:latin typeface="Times New Roman"/>
                <a:cs typeface="Times New Roman"/>
              </a:rPr>
              <a:t>= </a:t>
            </a:r>
            <a:r>
              <a:rPr sz="2100" spc="-7" baseline="7936" dirty="0">
                <a:latin typeface="Times New Roman"/>
                <a:cs typeface="Times New Roman"/>
              </a:rPr>
              <a:t>N</a:t>
            </a:r>
            <a:r>
              <a:rPr sz="900" spc="-5" dirty="0">
                <a:latin typeface="Times New Roman"/>
                <a:cs typeface="Times New Roman"/>
              </a:rPr>
              <a:t>нф (&gt;501) </a:t>
            </a:r>
            <a:r>
              <a:rPr sz="2100" baseline="7936" dirty="0">
                <a:latin typeface="Times New Roman"/>
                <a:cs typeface="Times New Roman"/>
              </a:rPr>
              <a:t>/ </a:t>
            </a:r>
            <a:r>
              <a:rPr sz="2100" spc="-7" baseline="7936" dirty="0">
                <a:latin typeface="Times New Roman"/>
                <a:cs typeface="Times New Roman"/>
              </a:rPr>
              <a:t>k</a:t>
            </a:r>
            <a:r>
              <a:rPr sz="900" spc="-5" dirty="0">
                <a:latin typeface="Times New Roman"/>
                <a:cs typeface="Times New Roman"/>
              </a:rPr>
              <a:t>оп(нф)</a:t>
            </a:r>
            <a:r>
              <a:rPr sz="2100" spc="-7" baseline="7936" dirty="0">
                <a:latin typeface="Times New Roman"/>
                <a:cs typeface="Times New Roman"/>
              </a:rPr>
              <a:t>*n</a:t>
            </a:r>
            <a:r>
              <a:rPr sz="900" spc="-5" dirty="0">
                <a:latin typeface="Times New Roman"/>
                <a:cs typeface="Times New Roman"/>
              </a:rPr>
              <a:t>кр(&gt;501)</a:t>
            </a:r>
            <a:r>
              <a:rPr sz="2100" spc="-7" baseline="7936" dirty="0">
                <a:latin typeface="Times New Roman"/>
                <a:cs typeface="Times New Roman"/>
              </a:rPr>
              <a:t>,</a:t>
            </a:r>
            <a:r>
              <a:rPr sz="2100" spc="-232" baseline="7936" dirty="0">
                <a:latin typeface="Times New Roman"/>
                <a:cs typeface="Times New Roman"/>
              </a:rPr>
              <a:t> </a:t>
            </a:r>
            <a:r>
              <a:rPr sz="2100" baseline="7936" dirty="0">
                <a:latin typeface="Times New Roman"/>
                <a:cs typeface="Times New Roman"/>
              </a:rPr>
              <a:t>чел.</a:t>
            </a:r>
            <a:endParaRPr sz="2100" baseline="7936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5583" y="5628512"/>
            <a:ext cx="368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(1.</a:t>
            </a:r>
            <a:r>
              <a:rPr sz="1400" spc="5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9936" y="6099428"/>
            <a:ext cx="5956935" cy="2591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0209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Количественная </a:t>
            </a:r>
            <a:r>
              <a:rPr sz="1400" spc="-10" dirty="0">
                <a:latin typeface="Times New Roman"/>
                <a:cs typeface="Times New Roman"/>
              </a:rPr>
              <a:t>доля </a:t>
            </a:r>
            <a:r>
              <a:rPr sz="1400" spc="-5" dirty="0">
                <a:latin typeface="Times New Roman"/>
                <a:cs typeface="Times New Roman"/>
              </a:rPr>
              <a:t>этих работников составляет </a:t>
            </a:r>
            <a:r>
              <a:rPr sz="1400" spc="-10" dirty="0">
                <a:latin typeface="Times New Roman"/>
                <a:cs typeface="Times New Roman"/>
              </a:rPr>
              <a:t>(10 </a:t>
            </a:r>
            <a:r>
              <a:rPr sz="1400" dirty="0">
                <a:latin typeface="Times New Roman"/>
                <a:cs typeface="Times New Roman"/>
              </a:rPr>
              <a:t>… </a:t>
            </a:r>
            <a:r>
              <a:rPr sz="1400" spc="-5" dirty="0">
                <a:latin typeface="Times New Roman"/>
                <a:cs typeface="Times New Roman"/>
              </a:rPr>
              <a:t>25)%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общ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50800" marR="46355" indent="487045" algn="just">
              <a:lnSpc>
                <a:spcPct val="110900"/>
              </a:lnSpc>
            </a:pPr>
            <a:r>
              <a:rPr sz="1400" b="1" i="1" dirty="0">
                <a:latin typeface="Times New Roman"/>
                <a:cs typeface="Times New Roman"/>
              </a:rPr>
              <a:t>в) </a:t>
            </a:r>
            <a:r>
              <a:rPr sz="1400" b="1" i="1" spc="-5" dirty="0">
                <a:latin typeface="Times New Roman"/>
                <a:cs typeface="Times New Roman"/>
              </a:rPr>
              <a:t>Численность (М</a:t>
            </a:r>
            <a:r>
              <a:rPr sz="1350" b="1" i="1" spc="-7" baseline="-12345" dirty="0">
                <a:latin typeface="Times New Roman"/>
                <a:cs typeface="Times New Roman"/>
              </a:rPr>
              <a:t>ОПО(пр)</a:t>
            </a:r>
            <a:r>
              <a:rPr sz="1400" b="1" i="1" spc="-5" dirty="0">
                <a:latin typeface="Times New Roman"/>
                <a:cs typeface="Times New Roman"/>
              </a:rPr>
              <a:t>) службы </a:t>
            </a:r>
            <a:r>
              <a:rPr sz="1400" b="1" i="1" dirty="0">
                <a:latin typeface="Times New Roman"/>
                <a:cs typeface="Times New Roman"/>
              </a:rPr>
              <a:t>ПБОТ при </a:t>
            </a:r>
            <a:r>
              <a:rPr sz="1400" b="1" i="1" spc="-5" dirty="0">
                <a:latin typeface="Times New Roman"/>
                <a:cs typeface="Times New Roman"/>
              </a:rPr>
              <a:t>наличия на предпри-  </a:t>
            </a:r>
            <a:r>
              <a:rPr sz="1400" b="1" i="1" dirty="0">
                <a:latin typeface="Times New Roman"/>
                <a:cs typeface="Times New Roman"/>
              </a:rPr>
              <a:t>ятии </a:t>
            </a:r>
            <a:r>
              <a:rPr sz="1400" b="1" i="1" spc="-5" dirty="0">
                <a:latin typeface="Times New Roman"/>
                <a:cs typeface="Times New Roman"/>
              </a:rPr>
              <a:t>опасных производственных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объектов.</a:t>
            </a:r>
            <a:endParaRPr sz="1400">
              <a:latin typeface="Times New Roman"/>
              <a:cs typeface="Times New Roman"/>
            </a:endParaRPr>
          </a:p>
          <a:p>
            <a:pPr marL="50800" marR="50165" indent="487045" algn="just">
              <a:lnSpc>
                <a:spcPts val="1850"/>
              </a:lnSpc>
              <a:spcBef>
                <a:spcPts val="55"/>
              </a:spcBef>
            </a:pPr>
            <a:r>
              <a:rPr sz="1400" spc="-5" dirty="0">
                <a:latin typeface="Times New Roman"/>
                <a:cs typeface="Times New Roman"/>
              </a:rPr>
              <a:t>При определении численности оперативных работников службы  ПБОТ,   обслуживающих   списочное   количество   работников,   занятых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endParaRPr sz="1400">
              <a:latin typeface="Times New Roman"/>
              <a:cs typeface="Times New Roman"/>
            </a:endParaRPr>
          </a:p>
          <a:p>
            <a:pPr marL="50800" marR="43180" algn="just">
              <a:lnSpc>
                <a:spcPts val="185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опасном производственном объекте предприятия </a:t>
            </a:r>
            <a:r>
              <a:rPr sz="1400" dirty="0">
                <a:latin typeface="Times New Roman"/>
                <a:cs typeface="Times New Roman"/>
              </a:rPr>
              <a:t>(N</a:t>
            </a:r>
            <a:r>
              <a:rPr sz="1350" baseline="-12345" dirty="0">
                <a:latin typeface="Times New Roman"/>
                <a:cs typeface="Times New Roman"/>
              </a:rPr>
              <a:t>ОПО</a:t>
            </a:r>
            <a:r>
              <a:rPr sz="1400" dirty="0">
                <a:latin typeface="Times New Roman"/>
                <a:cs typeface="Times New Roman"/>
              </a:rPr>
              <a:t>), </a:t>
            </a:r>
            <a:r>
              <a:rPr sz="1400" spc="-5" dirty="0">
                <a:latin typeface="Times New Roman"/>
                <a:cs typeface="Times New Roman"/>
              </a:rPr>
              <a:t>критерий числен-  ности работников предприятия(n</a:t>
            </a:r>
            <a:r>
              <a:rPr sz="1350" spc="-7" baseline="-12345" dirty="0">
                <a:latin typeface="Times New Roman"/>
                <a:cs typeface="Times New Roman"/>
              </a:rPr>
              <a:t>кр(≤501) </a:t>
            </a:r>
            <a:r>
              <a:rPr sz="1400" dirty="0">
                <a:latin typeface="Times New Roman"/>
                <a:cs typeface="Times New Roman"/>
              </a:rPr>
              <a:t>=500), </a:t>
            </a:r>
            <a:r>
              <a:rPr sz="1400" spc="-5" dirty="0">
                <a:latin typeface="Times New Roman"/>
                <a:cs typeface="Times New Roman"/>
              </a:rPr>
              <a:t>обслуживаемых одним </a:t>
            </a:r>
            <a:r>
              <a:rPr sz="1400" spc="5" dirty="0">
                <a:latin typeface="Times New Roman"/>
                <a:cs typeface="Times New Roman"/>
              </a:rPr>
              <a:t>спе-  </a:t>
            </a:r>
            <a:r>
              <a:rPr sz="1400" spc="-5" dirty="0">
                <a:latin typeface="Times New Roman"/>
                <a:cs typeface="Times New Roman"/>
              </a:rPr>
              <a:t>циалистом службы ПБОТ, корректируется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коэффициент опасности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1350" baseline="-12345" dirty="0">
                <a:latin typeface="Times New Roman"/>
                <a:cs typeface="Times New Roman"/>
              </a:rPr>
              <a:t>оп(опо)</a:t>
            </a:r>
            <a:endParaRPr sz="1350" baseline="-12345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75"/>
              </a:spcBef>
            </a:pPr>
            <a:r>
              <a:rPr sz="1400" dirty="0">
                <a:latin typeface="Times New Roman"/>
                <a:cs typeface="Times New Roman"/>
              </a:rPr>
              <a:t>= 0,4 … </a:t>
            </a:r>
            <a:r>
              <a:rPr sz="1400" spc="-5" dirty="0">
                <a:latin typeface="Times New Roman"/>
                <a:cs typeface="Times New Roman"/>
              </a:rPr>
              <a:t>0,6,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будет равен n</a:t>
            </a:r>
            <a:r>
              <a:rPr sz="1350" spc="-7" baseline="-12345" dirty="0">
                <a:latin typeface="Times New Roman"/>
                <a:cs typeface="Times New Roman"/>
              </a:rPr>
              <a:t>кр(опо)</a:t>
            </a:r>
            <a:r>
              <a:rPr sz="1400" spc="-5" dirty="0">
                <a:latin typeface="Times New Roman"/>
                <a:cs typeface="Times New Roman"/>
              </a:rPr>
              <a:t>= k</a:t>
            </a:r>
            <a:r>
              <a:rPr sz="1350" spc="-7" baseline="-12345" dirty="0">
                <a:latin typeface="Times New Roman"/>
                <a:cs typeface="Times New Roman"/>
              </a:rPr>
              <a:t>оп(опо) </a:t>
            </a:r>
            <a:r>
              <a:rPr sz="1350" baseline="-12345" dirty="0">
                <a:latin typeface="Times New Roman"/>
                <a:cs typeface="Times New Roman"/>
              </a:rPr>
              <a:t>* 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350" baseline="-12345" dirty="0">
                <a:latin typeface="Times New Roman"/>
                <a:cs typeface="Times New Roman"/>
              </a:rPr>
              <a:t>кр(≤501)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(0,4 </a:t>
            </a:r>
            <a:r>
              <a:rPr sz="1400" dirty="0">
                <a:latin typeface="Times New Roman"/>
                <a:cs typeface="Times New Roman"/>
              </a:rPr>
              <a:t>… 0,6)</a:t>
            </a:r>
            <a:r>
              <a:rPr sz="1350" baseline="-12345" dirty="0">
                <a:latin typeface="Times New Roman"/>
                <a:cs typeface="Times New Roman"/>
              </a:rPr>
              <a:t>*   </a:t>
            </a:r>
            <a:r>
              <a:rPr sz="1400" spc="-5" dirty="0">
                <a:latin typeface="Times New Roman"/>
                <a:cs typeface="Times New Roman"/>
              </a:rPr>
              <a:t>501= (200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…</a:t>
            </a:r>
            <a:endParaRPr sz="140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180"/>
              </a:spcBef>
            </a:pPr>
            <a:r>
              <a:rPr sz="1400" spc="-5" dirty="0">
                <a:latin typeface="Times New Roman"/>
                <a:cs typeface="Times New Roman"/>
              </a:rPr>
              <a:t>300) </a:t>
            </a:r>
            <a:r>
              <a:rPr sz="1400" dirty="0">
                <a:latin typeface="Times New Roman"/>
                <a:cs typeface="Times New Roman"/>
              </a:rPr>
              <a:t>чел. в </a:t>
            </a:r>
            <a:r>
              <a:rPr sz="1400" spc="-5" dirty="0">
                <a:latin typeface="Times New Roman"/>
                <a:cs typeface="Times New Roman"/>
              </a:rPr>
              <a:t>среднем n</a:t>
            </a:r>
            <a:r>
              <a:rPr sz="1350" spc="-7" baseline="-12345" dirty="0">
                <a:latin typeface="Times New Roman"/>
                <a:cs typeface="Times New Roman"/>
              </a:rPr>
              <a:t>кр(опо)ср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250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чел.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9073" y="8946895"/>
            <a:ext cx="24936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-7" baseline="7936" dirty="0">
                <a:latin typeface="Times New Roman"/>
                <a:cs typeface="Times New Roman"/>
              </a:rPr>
              <a:t>М</a:t>
            </a:r>
            <a:r>
              <a:rPr sz="900" spc="-5" dirty="0">
                <a:latin typeface="Times New Roman"/>
                <a:cs typeface="Times New Roman"/>
              </a:rPr>
              <a:t>опо </a:t>
            </a:r>
            <a:r>
              <a:rPr sz="2100" baseline="7936" dirty="0">
                <a:latin typeface="Times New Roman"/>
                <a:cs typeface="Times New Roman"/>
              </a:rPr>
              <a:t>= </a:t>
            </a:r>
            <a:r>
              <a:rPr sz="2100" spc="-7" baseline="7936" dirty="0">
                <a:latin typeface="Times New Roman"/>
                <a:cs typeface="Times New Roman"/>
              </a:rPr>
              <a:t>N</a:t>
            </a:r>
            <a:r>
              <a:rPr sz="900" spc="-5" dirty="0">
                <a:latin typeface="Times New Roman"/>
                <a:cs typeface="Times New Roman"/>
              </a:rPr>
              <a:t>опо </a:t>
            </a:r>
            <a:r>
              <a:rPr sz="2100" baseline="7936" dirty="0">
                <a:latin typeface="Times New Roman"/>
                <a:cs typeface="Times New Roman"/>
              </a:rPr>
              <a:t>/ </a:t>
            </a:r>
            <a:r>
              <a:rPr sz="2100" spc="-7" baseline="7936" dirty="0">
                <a:latin typeface="Times New Roman"/>
                <a:cs typeface="Times New Roman"/>
              </a:rPr>
              <a:t>к</a:t>
            </a:r>
            <a:r>
              <a:rPr sz="900" spc="-5" dirty="0">
                <a:latin typeface="Times New Roman"/>
                <a:cs typeface="Times New Roman"/>
              </a:rPr>
              <a:t>оп(опо)</a:t>
            </a:r>
            <a:r>
              <a:rPr sz="2100" spc="-7" baseline="7936" dirty="0">
                <a:latin typeface="Times New Roman"/>
                <a:cs typeface="Times New Roman"/>
              </a:rPr>
              <a:t>*n</a:t>
            </a:r>
            <a:r>
              <a:rPr sz="900" spc="-5" dirty="0">
                <a:latin typeface="Times New Roman"/>
                <a:cs typeface="Times New Roman"/>
              </a:rPr>
              <a:t>кр(&gt;501)</a:t>
            </a:r>
            <a:r>
              <a:rPr sz="2100" spc="-7" baseline="7936" dirty="0">
                <a:latin typeface="Times New Roman"/>
                <a:cs typeface="Times New Roman"/>
              </a:rPr>
              <a:t>,</a:t>
            </a:r>
            <a:r>
              <a:rPr sz="2100" spc="-277" baseline="7936" dirty="0">
                <a:latin typeface="Times New Roman"/>
                <a:cs typeface="Times New Roman"/>
              </a:rPr>
              <a:t> </a:t>
            </a:r>
            <a:r>
              <a:rPr sz="2100" spc="-7" baseline="7936" dirty="0">
                <a:latin typeface="Times New Roman"/>
                <a:cs typeface="Times New Roman"/>
              </a:rPr>
              <a:t>чел.</a:t>
            </a:r>
            <a:endParaRPr sz="2100" baseline="7936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8351" y="8920988"/>
            <a:ext cx="368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.4)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6069" y="9391903"/>
            <a:ext cx="5431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Количественная доля этих работников составляет (30 </a:t>
            </a:r>
            <a:r>
              <a:rPr sz="1400" dirty="0">
                <a:latin typeface="Times New Roman"/>
                <a:cs typeface="Times New Roman"/>
              </a:rPr>
              <a:t>… 70)% от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350" baseline="-12345" dirty="0">
                <a:latin typeface="Times New Roman"/>
                <a:cs typeface="Times New Roman"/>
              </a:rPr>
              <a:t>общ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504950" y="692911"/>
            <a:ext cx="5146040" cy="70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г) </a:t>
            </a:r>
            <a:r>
              <a:rPr sz="1400" b="1" i="1" dirty="0">
                <a:latin typeface="Times New Roman"/>
                <a:cs typeface="Times New Roman"/>
              </a:rPr>
              <a:t>Полная </a:t>
            </a:r>
            <a:r>
              <a:rPr sz="1400" b="1" i="1" spc="-5" dirty="0">
                <a:latin typeface="Times New Roman"/>
                <a:cs typeface="Times New Roman"/>
              </a:rPr>
              <a:t>численность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М</a:t>
            </a:r>
            <a:r>
              <a:rPr sz="1350" b="1" i="1" spc="-7" baseline="-12345" dirty="0">
                <a:latin typeface="Times New Roman"/>
                <a:cs typeface="Times New Roman"/>
              </a:rPr>
              <a:t>ПБОТ</a:t>
            </a:r>
            <a:r>
              <a:rPr sz="1400" b="1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Подставив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выражение (1.1) выражения </a:t>
            </a:r>
            <a:r>
              <a:rPr sz="1400" dirty="0">
                <a:latin typeface="Times New Roman"/>
                <a:cs typeface="Times New Roman"/>
              </a:rPr>
              <a:t>(1.2), (1.3), </a:t>
            </a:r>
            <a:r>
              <a:rPr sz="1400" spc="-5" dirty="0">
                <a:latin typeface="Times New Roman"/>
                <a:cs typeface="Times New Roman"/>
              </a:rPr>
              <a:t>(1.4)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получим: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1558" y="1637130"/>
            <a:ext cx="2911475" cy="4953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5"/>
              </a:spcBef>
            </a:pPr>
            <a:r>
              <a:rPr sz="2100" spc="-7" baseline="7936" dirty="0">
                <a:latin typeface="Times New Roman"/>
                <a:cs typeface="Times New Roman"/>
              </a:rPr>
              <a:t>М</a:t>
            </a:r>
            <a:r>
              <a:rPr sz="900" spc="-5" dirty="0">
                <a:latin typeface="Times New Roman"/>
                <a:cs typeface="Times New Roman"/>
              </a:rPr>
              <a:t>ПБОТ </a:t>
            </a:r>
            <a:r>
              <a:rPr sz="2100" baseline="7936" dirty="0">
                <a:latin typeface="Times New Roman"/>
                <a:cs typeface="Times New Roman"/>
              </a:rPr>
              <a:t>= 4 + </a:t>
            </a:r>
            <a:r>
              <a:rPr sz="2100" spc="-7" baseline="7936" dirty="0">
                <a:latin typeface="Times New Roman"/>
                <a:cs typeface="Times New Roman"/>
              </a:rPr>
              <a:t>N</a:t>
            </a:r>
            <a:r>
              <a:rPr sz="900" spc="-5" dirty="0">
                <a:latin typeface="Times New Roman"/>
                <a:cs typeface="Times New Roman"/>
              </a:rPr>
              <a:t>нф </a:t>
            </a:r>
            <a:r>
              <a:rPr sz="900" dirty="0">
                <a:latin typeface="Times New Roman"/>
                <a:cs typeface="Times New Roman"/>
              </a:rPr>
              <a:t>(&gt;501) </a:t>
            </a:r>
            <a:r>
              <a:rPr sz="2100" baseline="7936" dirty="0">
                <a:latin typeface="Times New Roman"/>
                <a:cs typeface="Times New Roman"/>
              </a:rPr>
              <a:t>/ </a:t>
            </a:r>
            <a:r>
              <a:rPr sz="2100" spc="-7" baseline="7936" dirty="0">
                <a:latin typeface="Times New Roman"/>
                <a:cs typeface="Times New Roman"/>
              </a:rPr>
              <a:t>k</a:t>
            </a:r>
            <a:r>
              <a:rPr sz="900" spc="-5" dirty="0">
                <a:latin typeface="Times New Roman"/>
                <a:cs typeface="Times New Roman"/>
              </a:rPr>
              <a:t>оп(нф)</a:t>
            </a:r>
            <a:r>
              <a:rPr sz="2100" spc="-7" baseline="7936" dirty="0">
                <a:latin typeface="Times New Roman"/>
                <a:cs typeface="Times New Roman"/>
              </a:rPr>
              <a:t>*n</a:t>
            </a:r>
            <a:r>
              <a:rPr sz="900" spc="-5" dirty="0">
                <a:latin typeface="Times New Roman"/>
                <a:cs typeface="Times New Roman"/>
              </a:rPr>
              <a:t>кр(≤501)</a:t>
            </a:r>
            <a:r>
              <a:rPr sz="900" spc="-95" dirty="0">
                <a:latin typeface="Times New Roman"/>
                <a:cs typeface="Times New Roman"/>
              </a:rPr>
              <a:t> </a:t>
            </a:r>
            <a:r>
              <a:rPr sz="2100" baseline="7936" dirty="0">
                <a:latin typeface="Times New Roman"/>
                <a:cs typeface="Times New Roman"/>
              </a:rPr>
              <a:t>+</a:t>
            </a:r>
            <a:endParaRPr sz="2100" baseline="7936">
              <a:latin typeface="Times New Roman"/>
              <a:cs typeface="Times New Roman"/>
            </a:endParaRPr>
          </a:p>
          <a:p>
            <a:pPr marL="132080">
              <a:lnSpc>
                <a:spcPct val="100000"/>
              </a:lnSpc>
              <a:spcBef>
                <a:spcPts val="170"/>
              </a:spcBef>
            </a:pPr>
            <a:r>
              <a:rPr sz="2100" baseline="7936" dirty="0">
                <a:latin typeface="Times New Roman"/>
                <a:cs typeface="Times New Roman"/>
              </a:rPr>
              <a:t>+ </a:t>
            </a:r>
            <a:r>
              <a:rPr sz="2100" spc="-7" baseline="7936" dirty="0">
                <a:latin typeface="Times New Roman"/>
                <a:cs typeface="Times New Roman"/>
              </a:rPr>
              <a:t>N</a:t>
            </a:r>
            <a:r>
              <a:rPr sz="900" spc="-5" dirty="0">
                <a:latin typeface="Times New Roman"/>
                <a:cs typeface="Times New Roman"/>
              </a:rPr>
              <a:t>опо </a:t>
            </a:r>
            <a:r>
              <a:rPr sz="2100" baseline="7936" dirty="0">
                <a:latin typeface="Times New Roman"/>
                <a:cs typeface="Times New Roman"/>
              </a:rPr>
              <a:t>/ </a:t>
            </a:r>
            <a:r>
              <a:rPr sz="2100" spc="-7" baseline="7936" dirty="0">
                <a:latin typeface="Times New Roman"/>
                <a:cs typeface="Times New Roman"/>
              </a:rPr>
              <a:t>к</a:t>
            </a:r>
            <a:r>
              <a:rPr sz="900" spc="-5" dirty="0">
                <a:latin typeface="Times New Roman"/>
                <a:cs typeface="Times New Roman"/>
              </a:rPr>
              <a:t>оп(опо)</a:t>
            </a:r>
            <a:r>
              <a:rPr sz="2100" spc="-7" baseline="7936" dirty="0">
                <a:latin typeface="Times New Roman"/>
                <a:cs typeface="Times New Roman"/>
              </a:rPr>
              <a:t>*n</a:t>
            </a:r>
            <a:r>
              <a:rPr sz="900" spc="-5" dirty="0">
                <a:latin typeface="Times New Roman"/>
                <a:cs typeface="Times New Roman"/>
              </a:rPr>
              <a:t>кр(≤501)</a:t>
            </a:r>
            <a:r>
              <a:rPr sz="2100" spc="-7" baseline="7936" dirty="0">
                <a:latin typeface="Times New Roman"/>
                <a:cs typeface="Times New Roman"/>
              </a:rPr>
              <a:t>,</a:t>
            </a:r>
            <a:r>
              <a:rPr sz="2100" spc="-142" baseline="7936" dirty="0">
                <a:latin typeface="Times New Roman"/>
                <a:cs typeface="Times New Roman"/>
              </a:rPr>
              <a:t> </a:t>
            </a:r>
            <a:r>
              <a:rPr sz="2100" spc="-7" baseline="7936" dirty="0">
                <a:latin typeface="Times New Roman"/>
                <a:cs typeface="Times New Roman"/>
              </a:rPr>
              <a:t>чел.</a:t>
            </a:r>
            <a:endParaRPr sz="2100" baseline="7936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5966" y="1866645"/>
            <a:ext cx="368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(1.</a:t>
            </a:r>
            <a:r>
              <a:rPr sz="1400" spc="5" dirty="0">
                <a:latin typeface="Times New Roman"/>
                <a:cs typeface="Times New Roman"/>
              </a:rPr>
              <a:t>5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1836" y="2310738"/>
            <a:ext cx="6019165" cy="54902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32130" algn="just">
              <a:lnSpc>
                <a:spcPct val="100000"/>
              </a:lnSpc>
              <a:spcBef>
                <a:spcPts val="340"/>
              </a:spcBef>
            </a:pPr>
            <a:r>
              <a:rPr sz="1400" b="1" i="1" dirty="0">
                <a:latin typeface="Times New Roman"/>
                <a:cs typeface="Times New Roman"/>
              </a:rPr>
              <a:t>3. </a:t>
            </a:r>
            <a:r>
              <a:rPr sz="1400" b="1" i="1" spc="-5" dirty="0">
                <a:latin typeface="Times New Roman"/>
                <a:cs typeface="Times New Roman"/>
              </a:rPr>
              <a:t>Порядок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расчёта.</a:t>
            </a:r>
            <a:endParaRPr sz="1400">
              <a:latin typeface="Times New Roman"/>
              <a:cs typeface="Times New Roman"/>
            </a:endParaRPr>
          </a:p>
          <a:p>
            <a:pPr marL="88900" marR="68580" indent="359410" algn="just">
              <a:lnSpc>
                <a:spcPct val="110200"/>
              </a:lnSpc>
              <a:spcBef>
                <a:spcPts val="65"/>
              </a:spcBef>
              <a:buSzPct val="92857"/>
              <a:buFont typeface="Symbol"/>
              <a:buChar char=""/>
              <a:tabLst>
                <a:tab pos="538480" algn="l"/>
              </a:tabLst>
            </a:pPr>
            <a:r>
              <a:rPr sz="1400" spc="-5" dirty="0">
                <a:latin typeface="Times New Roman"/>
                <a:cs typeface="Times New Roman"/>
              </a:rPr>
              <a:t>Задаёмся списочной численностью предприятия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пределах 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350" baseline="-12345" dirty="0">
                <a:latin typeface="Times New Roman"/>
                <a:cs typeface="Times New Roman"/>
              </a:rPr>
              <a:t>общ </a:t>
            </a:r>
            <a:r>
              <a:rPr sz="1400" dirty="0">
                <a:latin typeface="Times New Roman"/>
                <a:cs typeface="Times New Roman"/>
              </a:rPr>
              <a:t>=  (501 … </a:t>
            </a:r>
            <a:r>
              <a:rPr sz="1400" spc="-5" dirty="0">
                <a:latin typeface="Times New Roman"/>
                <a:cs typeface="Times New Roman"/>
              </a:rPr>
              <a:t>3000)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чел.</a:t>
            </a:r>
            <a:endParaRPr sz="1400">
              <a:latin typeface="Times New Roman"/>
              <a:cs typeface="Times New Roman"/>
            </a:endParaRPr>
          </a:p>
          <a:p>
            <a:pPr marL="88900" marR="67310" indent="359410" algn="just">
              <a:lnSpc>
                <a:spcPct val="110000"/>
              </a:lnSpc>
              <a:spcBef>
                <a:spcPts val="110"/>
              </a:spcBef>
              <a:buSzPct val="92857"/>
              <a:buFont typeface="Symbol"/>
              <a:buChar char=""/>
              <a:tabLst>
                <a:tab pos="538480" algn="l"/>
              </a:tabLst>
            </a:pPr>
            <a:r>
              <a:rPr sz="1400" spc="-5" dirty="0">
                <a:latin typeface="Times New Roman"/>
                <a:cs typeface="Times New Roman"/>
              </a:rPr>
              <a:t>Рассчитываем количество работников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учётом дифференциации </a:t>
            </a:r>
            <a:r>
              <a:rPr sz="1400" spc="15" dirty="0">
                <a:latin typeface="Times New Roman"/>
                <a:cs typeface="Times New Roman"/>
              </a:rPr>
              <a:t>ра-  </a:t>
            </a:r>
            <a:r>
              <a:rPr sz="1400" dirty="0">
                <a:latin typeface="Times New Roman"/>
                <a:cs typeface="Times New Roman"/>
              </a:rPr>
              <a:t>бот </a:t>
            </a:r>
            <a:r>
              <a:rPr sz="1400" spc="-5" dirty="0">
                <a:latin typeface="Times New Roman"/>
                <a:cs typeface="Times New Roman"/>
              </a:rPr>
              <a:t>производства по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опасности.</a:t>
            </a:r>
            <a:endParaRPr sz="1400">
              <a:latin typeface="Times New Roman"/>
              <a:cs typeface="Times New Roman"/>
            </a:endParaRPr>
          </a:p>
          <a:p>
            <a:pPr marL="88900" marR="68580" indent="359410" algn="just">
              <a:lnSpc>
                <a:spcPct val="110400"/>
              </a:lnSpc>
              <a:spcBef>
                <a:spcPts val="100"/>
              </a:spcBef>
              <a:buSzPct val="92857"/>
              <a:buFont typeface="Symbol"/>
              <a:buChar char=""/>
              <a:tabLst>
                <a:tab pos="538480" algn="l"/>
              </a:tabLst>
            </a:pPr>
            <a:r>
              <a:rPr sz="1400" spc="-5" dirty="0">
                <a:latin typeface="Times New Roman"/>
                <a:cs typeface="Times New Roman"/>
              </a:rPr>
              <a:t>Рассчитываем критерии численности работников предприятия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5" dirty="0">
                <a:latin typeface="Times New Roman"/>
                <a:cs typeface="Times New Roman"/>
              </a:rPr>
              <a:t>учё-  </a:t>
            </a:r>
            <a:r>
              <a:rPr sz="1400" dirty="0">
                <a:latin typeface="Times New Roman"/>
                <a:cs typeface="Times New Roman"/>
              </a:rPr>
              <a:t>том </a:t>
            </a:r>
            <a:r>
              <a:rPr sz="1400" spc="-5" dirty="0">
                <a:latin typeface="Times New Roman"/>
                <a:cs typeface="Times New Roman"/>
              </a:rPr>
              <a:t>дифференциации работ производства </a:t>
            </a:r>
            <a:r>
              <a:rPr sz="1400" dirty="0">
                <a:latin typeface="Times New Roman"/>
                <a:cs typeface="Times New Roman"/>
              </a:rPr>
              <a:t>по опасности в </a:t>
            </a:r>
            <a:r>
              <a:rPr sz="1400" spc="-5" dirty="0">
                <a:latin typeface="Times New Roman"/>
                <a:cs typeface="Times New Roman"/>
              </a:rPr>
              <a:t>пределах диапа-  </a:t>
            </a:r>
            <a:r>
              <a:rPr sz="1400" dirty="0">
                <a:latin typeface="Times New Roman"/>
                <a:cs typeface="Times New Roman"/>
              </a:rPr>
              <a:t>зона их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варьирования.</a:t>
            </a:r>
            <a:endParaRPr sz="1400">
              <a:latin typeface="Times New Roman"/>
              <a:cs typeface="Times New Roman"/>
            </a:endParaRPr>
          </a:p>
          <a:p>
            <a:pPr marL="88900" marR="73660" indent="359410" algn="just">
              <a:lnSpc>
                <a:spcPct val="110000"/>
              </a:lnSpc>
              <a:spcBef>
                <a:spcPts val="95"/>
              </a:spcBef>
              <a:buSzPct val="92857"/>
              <a:buFont typeface="Symbol"/>
              <a:buChar char=""/>
              <a:tabLst>
                <a:tab pos="538480" algn="l"/>
              </a:tabLst>
            </a:pPr>
            <a:r>
              <a:rPr sz="1400" spc="-5" dirty="0">
                <a:latin typeface="Times New Roman"/>
                <a:cs typeface="Times New Roman"/>
              </a:rPr>
              <a:t>По формуле </a:t>
            </a:r>
            <a:r>
              <a:rPr sz="1400" dirty="0">
                <a:latin typeface="Times New Roman"/>
                <a:cs typeface="Times New Roman"/>
              </a:rPr>
              <a:t>(5) </a:t>
            </a:r>
            <a:r>
              <a:rPr sz="1400" spc="-5" dirty="0">
                <a:latin typeface="Times New Roman"/>
                <a:cs typeface="Times New Roman"/>
              </a:rPr>
              <a:t>рассчитываем полную </a:t>
            </a:r>
            <a:r>
              <a:rPr sz="1400" dirty="0">
                <a:latin typeface="Times New Roman"/>
                <a:cs typeface="Times New Roman"/>
              </a:rPr>
              <a:t>численность </a:t>
            </a:r>
            <a:r>
              <a:rPr sz="1400" spc="-5" dirty="0">
                <a:latin typeface="Times New Roman"/>
                <a:cs typeface="Times New Roman"/>
              </a:rPr>
              <a:t>службы охраны  труда предприятия.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marL="575945" algn="just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4. </a:t>
            </a:r>
            <a:r>
              <a:rPr sz="1400" b="1" i="1" spc="-5" dirty="0">
                <a:latin typeface="Times New Roman"/>
                <a:cs typeface="Times New Roman"/>
              </a:rPr>
              <a:t>Варианты</a:t>
            </a:r>
            <a:r>
              <a:rPr sz="1400" b="1" i="1" spc="-3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заданий.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88900" marR="68580" indent="531495" algn="just">
              <a:lnSpc>
                <a:spcPct val="110200"/>
              </a:lnSpc>
            </a:pPr>
            <a:r>
              <a:rPr sz="1400" dirty="0">
                <a:latin typeface="Times New Roman"/>
                <a:cs typeface="Times New Roman"/>
              </a:rPr>
              <a:t>Варианты </a:t>
            </a:r>
            <a:r>
              <a:rPr sz="1400" spc="-5" dirty="0">
                <a:latin typeface="Times New Roman"/>
                <a:cs typeface="Times New Roman"/>
              </a:rPr>
              <a:t>заданий подготовлены по показателям: численности ПБОТ  при наличия опасных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вредных факторов (М</a:t>
            </a:r>
            <a:r>
              <a:rPr sz="1350" spc="-7" baseline="-12345" dirty="0">
                <a:latin typeface="Times New Roman"/>
                <a:cs typeface="Times New Roman"/>
              </a:rPr>
              <a:t>нф(˃501)</a:t>
            </a:r>
            <a:r>
              <a:rPr sz="1400" spc="-5" dirty="0">
                <a:latin typeface="Times New Roman"/>
                <a:cs typeface="Times New Roman"/>
              </a:rPr>
              <a:t>); численности ПБОТ  при </a:t>
            </a:r>
            <a:r>
              <a:rPr sz="1400" dirty="0">
                <a:latin typeface="Times New Roman"/>
                <a:cs typeface="Times New Roman"/>
              </a:rPr>
              <a:t>наличия на </a:t>
            </a:r>
            <a:r>
              <a:rPr sz="1400" spc="-5" dirty="0">
                <a:latin typeface="Times New Roman"/>
                <a:cs typeface="Times New Roman"/>
              </a:rPr>
              <a:t>предприятии опасных производственных объектов </a:t>
            </a:r>
            <a:r>
              <a:rPr sz="1400" spc="5" dirty="0">
                <a:latin typeface="Times New Roman"/>
                <a:cs typeface="Times New Roman"/>
              </a:rPr>
              <a:t>(М</a:t>
            </a:r>
            <a:r>
              <a:rPr sz="1350" spc="7" baseline="-12345" dirty="0">
                <a:latin typeface="Times New Roman"/>
                <a:cs typeface="Times New Roman"/>
              </a:rPr>
              <a:t>опо</a:t>
            </a:r>
            <a:r>
              <a:rPr sz="1400" spc="5" dirty="0">
                <a:latin typeface="Times New Roman"/>
                <a:cs typeface="Times New Roman"/>
              </a:rPr>
              <a:t>).  </a:t>
            </a:r>
            <a:r>
              <a:rPr sz="1400" spc="-5" dirty="0">
                <a:latin typeface="Times New Roman"/>
                <a:cs typeface="Times New Roman"/>
              </a:rPr>
              <a:t>Показатель отсутствия опасных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вредных факторов (М</a:t>
            </a:r>
            <a:r>
              <a:rPr sz="1350" spc="-7" baseline="-12345" dirty="0">
                <a:latin typeface="Times New Roman"/>
                <a:cs typeface="Times New Roman"/>
              </a:rPr>
              <a:t>оф(nоф≤501)</a:t>
            </a:r>
            <a:r>
              <a:rPr sz="1400" spc="-5" dirty="0">
                <a:latin typeface="Times New Roman"/>
                <a:cs typeface="Times New Roman"/>
              </a:rPr>
              <a:t>) принят  </a:t>
            </a:r>
            <a:r>
              <a:rPr sz="1400" dirty="0">
                <a:latin typeface="Times New Roman"/>
                <a:cs typeface="Times New Roman"/>
              </a:rPr>
              <a:t>равным 4 </a:t>
            </a:r>
            <a:r>
              <a:rPr sz="1400" spc="-5" dirty="0">
                <a:latin typeface="Times New Roman"/>
                <a:cs typeface="Times New Roman"/>
              </a:rPr>
              <a:t>(обоснование </a:t>
            </a:r>
            <a:r>
              <a:rPr sz="1400" dirty="0">
                <a:latin typeface="Times New Roman"/>
                <a:cs typeface="Times New Roman"/>
              </a:rPr>
              <a:t>см. п. </a:t>
            </a:r>
            <a:r>
              <a:rPr sz="1400" spc="-5" dirty="0">
                <a:latin typeface="Times New Roman"/>
                <a:cs typeface="Times New Roman"/>
              </a:rPr>
              <a:t>«а)»).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связи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этим дифференциация штата  сотрудников проводится по двум, рассматриваемым видам работ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ВПФ </a:t>
            </a:r>
            <a:r>
              <a:rPr sz="1400" dirty="0">
                <a:latin typeface="Times New Roman"/>
                <a:cs typeface="Times New Roman"/>
              </a:rPr>
              <a:t>и  </a:t>
            </a:r>
            <a:r>
              <a:rPr sz="1400" spc="-5" dirty="0">
                <a:latin typeface="Times New Roman"/>
                <a:cs typeface="Times New Roman"/>
              </a:rPr>
              <a:t>ОПФ </a:t>
            </a:r>
            <a:r>
              <a:rPr sz="1400" dirty="0">
                <a:latin typeface="Times New Roman"/>
                <a:cs typeface="Times New Roman"/>
              </a:rPr>
              <a:t>и с </a:t>
            </a:r>
            <a:r>
              <a:rPr sz="1400" spc="-5" dirty="0">
                <a:latin typeface="Times New Roman"/>
                <a:cs typeface="Times New Roman"/>
              </a:rPr>
              <a:t>наличием ОПО за исключением N</a:t>
            </a:r>
            <a:r>
              <a:rPr sz="1350" spc="-7" baseline="-12345" dirty="0">
                <a:latin typeface="Times New Roman"/>
                <a:cs typeface="Times New Roman"/>
              </a:rPr>
              <a:t>оф(≤501)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dirty="0">
                <a:latin typeface="Times New Roman"/>
                <a:cs typeface="Times New Roman"/>
              </a:rPr>
              <a:t>т.е. 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общ.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оф(≤501)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общ.</a:t>
            </a:r>
            <a:r>
              <a:rPr sz="1400" spc="-5" dirty="0">
                <a:latin typeface="Times New Roman"/>
                <a:cs typeface="Times New Roman"/>
              </a:rPr>
              <a:t>-  500.</a:t>
            </a:r>
            <a:endParaRPr sz="1400">
              <a:latin typeface="Times New Roman"/>
              <a:cs typeface="Times New Roman"/>
            </a:endParaRPr>
          </a:p>
          <a:p>
            <a:pPr marL="620395" marR="584835" algn="just">
              <a:lnSpc>
                <a:spcPct val="110000"/>
              </a:lnSpc>
            </a:pP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табл. </a:t>
            </a:r>
            <a:r>
              <a:rPr sz="1400" dirty="0">
                <a:latin typeface="Times New Roman"/>
                <a:cs typeface="Times New Roman"/>
              </a:rPr>
              <a:t>1.1 </a:t>
            </a:r>
            <a:r>
              <a:rPr sz="1400" spc="-5" dirty="0">
                <a:latin typeface="Times New Roman"/>
                <a:cs typeface="Times New Roman"/>
              </a:rPr>
              <a:t>приведены данные для </a:t>
            </a:r>
            <a:r>
              <a:rPr sz="1400" dirty="0">
                <a:latin typeface="Times New Roman"/>
                <a:cs typeface="Times New Roman"/>
              </a:rPr>
              <a:t>расчёта </a:t>
            </a:r>
            <a:r>
              <a:rPr sz="1400" spc="-5" dirty="0">
                <a:latin typeface="Times New Roman"/>
                <a:cs typeface="Times New Roman"/>
              </a:rPr>
              <a:t>вариантов </a:t>
            </a:r>
            <a:r>
              <a:rPr sz="1400" dirty="0">
                <a:latin typeface="Times New Roman"/>
                <a:cs typeface="Times New Roman"/>
              </a:rPr>
              <a:t>заданий.  </a:t>
            </a:r>
            <a:r>
              <a:rPr sz="1400" spc="-5" dirty="0">
                <a:latin typeface="Times New Roman"/>
                <a:cs typeface="Times New Roman"/>
              </a:rPr>
              <a:t>Таблица 1.1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Варианты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заданий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50924" y="7825485"/>
          <a:ext cx="5885178" cy="1208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2315">
                <a:tc rowSpan="2">
                  <a:txBody>
                    <a:bodyPr/>
                    <a:lstStyle/>
                    <a:p>
                      <a:pPr marL="67945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вар.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8580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spc="-7" baseline="7936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baseline="7936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n(˃500)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spc="-7" baseline="7936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n,опо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spc="-7" baseline="7936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оп(нф)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spc="-7" baseline="7936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оп(опо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051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956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0530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0530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L="635" algn="ct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0515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9565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0530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0530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513077" y="9215119"/>
            <a:ext cx="2027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Продолжение таблицы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1.1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33220" y="9448800"/>
          <a:ext cx="5676898" cy="242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2316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57604" y="719327"/>
          <a:ext cx="5671817" cy="3140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2315">
                <a:tc>
                  <a:txBody>
                    <a:bodyPr/>
                    <a:lstStyle/>
                    <a:p>
                      <a:pPr marR="19050"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46">
                <a:tc>
                  <a:txBody>
                    <a:bodyPr/>
                    <a:lstStyle/>
                    <a:p>
                      <a:pPr marR="19050" algn="ct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0,25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0,75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0,55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marR="19050"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1300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R="19050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0,65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0,25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0,75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0,55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1300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1700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173"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1900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0,25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0,65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2300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0,75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0,55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2500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0,60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081836" y="4250562"/>
            <a:ext cx="6033770" cy="5408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1025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Times New Roman"/>
                <a:cs typeface="Times New Roman"/>
              </a:rPr>
              <a:t>5. </a:t>
            </a:r>
            <a:r>
              <a:rPr sz="1400" b="1" i="1" spc="-5" dirty="0">
                <a:latin typeface="Times New Roman"/>
                <a:cs typeface="Times New Roman"/>
              </a:rPr>
              <a:t>Пример </a:t>
            </a:r>
            <a:r>
              <a:rPr sz="1400" b="1" i="1" dirty="0">
                <a:latin typeface="Times New Roman"/>
                <a:cs typeface="Times New Roman"/>
              </a:rPr>
              <a:t>расчёта.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88900" marR="81280" indent="487045" algn="just">
              <a:lnSpc>
                <a:spcPct val="110300"/>
              </a:lnSpc>
            </a:pPr>
            <a:r>
              <a:rPr sz="1400" spc="-5" dirty="0">
                <a:latin typeface="Times New Roman"/>
                <a:cs typeface="Times New Roman"/>
              </a:rPr>
              <a:t>На ремонтно-механическом заводе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численностью ППП </a:t>
            </a:r>
            <a:r>
              <a:rPr sz="1400" dirty="0">
                <a:latin typeface="Times New Roman"/>
                <a:cs typeface="Times New Roman"/>
              </a:rPr>
              <a:t>(производ-  ственно </a:t>
            </a:r>
            <a:r>
              <a:rPr sz="1400" spc="-5" dirty="0">
                <a:latin typeface="Times New Roman"/>
                <a:cs typeface="Times New Roman"/>
              </a:rPr>
              <a:t>промышленный персонал) N</a:t>
            </a:r>
            <a:r>
              <a:rPr sz="1350" spc="-7" baseline="-12345" dirty="0">
                <a:latin typeface="Times New Roman"/>
                <a:cs typeface="Times New Roman"/>
              </a:rPr>
              <a:t>общ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2000 </a:t>
            </a:r>
            <a:r>
              <a:rPr sz="1400" dirty="0">
                <a:latin typeface="Times New Roman"/>
                <a:cs typeface="Times New Roman"/>
              </a:rPr>
              <a:t>чел. </a:t>
            </a:r>
            <a:r>
              <a:rPr sz="1400" spc="-5" dirty="0">
                <a:latin typeface="Times New Roman"/>
                <a:cs typeface="Times New Roman"/>
              </a:rPr>
              <a:t>директором завода, </a:t>
            </a:r>
            <a:r>
              <a:rPr sz="1400" dirty="0">
                <a:latin typeface="Times New Roman"/>
                <a:cs typeface="Times New Roman"/>
              </a:rPr>
              <a:t>в  связи с </a:t>
            </a:r>
            <a:r>
              <a:rPr sz="1400" spc="-5" dirty="0">
                <a:latin typeface="Times New Roman"/>
                <a:cs typeface="Times New Roman"/>
              </a:rPr>
              <a:t>организацией новых производств, выдано распоряжение </a:t>
            </a:r>
            <a:r>
              <a:rPr sz="1400" dirty="0">
                <a:latin typeface="Times New Roman"/>
                <a:cs typeface="Times New Roman"/>
              </a:rPr>
              <a:t>о реоргани-  зации </a:t>
            </a:r>
            <a:r>
              <a:rPr sz="1400" spc="-5" dirty="0">
                <a:latin typeface="Times New Roman"/>
                <a:cs typeface="Times New Roman"/>
              </a:rPr>
              <a:t>службы ОТ (охрана труда) </a:t>
            </a:r>
            <a:r>
              <a:rPr sz="1400" dirty="0">
                <a:latin typeface="Times New Roman"/>
                <a:cs typeface="Times New Roman"/>
              </a:rPr>
              <a:t>в службу </a:t>
            </a:r>
            <a:r>
              <a:rPr sz="1400" spc="-5" dirty="0">
                <a:latin typeface="Times New Roman"/>
                <a:cs typeface="Times New Roman"/>
              </a:rPr>
              <a:t>ПБОТ (промышленная </a:t>
            </a:r>
            <a:r>
              <a:rPr sz="1400" dirty="0">
                <a:latin typeface="Times New Roman"/>
                <a:cs typeface="Times New Roman"/>
              </a:rPr>
              <a:t>безопас-  ность и </a:t>
            </a:r>
            <a:r>
              <a:rPr sz="1400" spc="-5" dirty="0">
                <a:latin typeface="Times New Roman"/>
                <a:cs typeface="Times New Roman"/>
              </a:rPr>
              <a:t>охрана труда). Организация новых производств проводится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10" dirty="0">
                <a:latin typeface="Times New Roman"/>
                <a:cs typeface="Times New Roman"/>
              </a:rPr>
              <a:t>пре-  </a:t>
            </a:r>
            <a:r>
              <a:rPr sz="1400" spc="-5" dirty="0">
                <a:latin typeface="Times New Roman"/>
                <a:cs typeface="Times New Roman"/>
              </a:rPr>
              <a:t>делах установленной </a:t>
            </a:r>
            <a:r>
              <a:rPr sz="1400" dirty="0">
                <a:latin typeface="Times New Roman"/>
                <a:cs typeface="Times New Roman"/>
              </a:rPr>
              <a:t>численности </a:t>
            </a:r>
            <a:r>
              <a:rPr sz="1400" spc="-10" dirty="0">
                <a:latin typeface="Times New Roman"/>
                <a:cs typeface="Times New Roman"/>
              </a:rPr>
              <a:t>ППП. </a:t>
            </a:r>
            <a:r>
              <a:rPr sz="1400" spc="-5" dirty="0">
                <a:latin typeface="Times New Roman"/>
                <a:cs typeface="Times New Roman"/>
              </a:rPr>
              <a:t>Рассчитать оптимальный вариант  численности службы ПБОТ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учётом того, что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заводе появятся </a:t>
            </a:r>
            <a:r>
              <a:rPr sz="1400" dirty="0">
                <a:latin typeface="Times New Roman"/>
                <a:cs typeface="Times New Roman"/>
              </a:rPr>
              <a:t>подразде-  ления, </a:t>
            </a:r>
            <a:r>
              <a:rPr sz="1400" spc="-5" dirty="0">
                <a:latin typeface="Times New Roman"/>
                <a:cs typeface="Times New Roman"/>
              </a:rPr>
              <a:t>работа которых </a:t>
            </a:r>
            <a:r>
              <a:rPr sz="1400" dirty="0">
                <a:latin typeface="Times New Roman"/>
                <a:cs typeface="Times New Roman"/>
              </a:rPr>
              <a:t>не </a:t>
            </a:r>
            <a:r>
              <a:rPr sz="1400" spc="-5" dirty="0">
                <a:latin typeface="Times New Roman"/>
                <a:cs typeface="Times New Roman"/>
              </a:rPr>
              <a:t>связана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опасными (ОПФ)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вредными (ВПФ)  факторами, подразделения, работающие </a:t>
            </a:r>
            <a:r>
              <a:rPr sz="1400" dirty="0">
                <a:latin typeface="Times New Roman"/>
                <a:cs typeface="Times New Roman"/>
              </a:rPr>
              <a:t>в условиях </a:t>
            </a:r>
            <a:r>
              <a:rPr sz="1400" spc="-5" dirty="0">
                <a:latin typeface="Times New Roman"/>
                <a:cs typeface="Times New Roman"/>
              </a:rPr>
              <a:t>действия этих </a:t>
            </a:r>
            <a:r>
              <a:rPr sz="1400" spc="5" dirty="0">
                <a:latin typeface="Times New Roman"/>
                <a:cs typeface="Times New Roman"/>
              </a:rPr>
              <a:t>факто-  </a:t>
            </a:r>
            <a:r>
              <a:rPr sz="1400" dirty="0">
                <a:latin typeface="Times New Roman"/>
                <a:cs typeface="Times New Roman"/>
              </a:rPr>
              <a:t>ров, а </a:t>
            </a:r>
            <a:r>
              <a:rPr sz="1400" spc="-5" dirty="0">
                <a:latin typeface="Times New Roman"/>
                <a:cs typeface="Times New Roman"/>
              </a:rPr>
              <a:t>также ОПО (опасные производственные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объекты).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448309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Решение.</a:t>
            </a:r>
            <a:endParaRPr sz="1400">
              <a:latin typeface="Times New Roman"/>
              <a:cs typeface="Times New Roman"/>
            </a:endParaRPr>
          </a:p>
          <a:p>
            <a:pPr marL="88900" marR="88900" indent="359410">
              <a:lnSpc>
                <a:spcPts val="1850"/>
              </a:lnSpc>
              <a:spcBef>
                <a:spcPts val="65"/>
              </a:spcBef>
              <a:buAutoNum type="arabicPeriod"/>
              <a:tabLst>
                <a:tab pos="649605" algn="l"/>
                <a:tab pos="3727450" algn="l"/>
              </a:tabLst>
            </a:pPr>
            <a:r>
              <a:rPr sz="1400" spc="-5" dirty="0">
                <a:latin typeface="Times New Roman"/>
                <a:cs typeface="Times New Roman"/>
              </a:rPr>
              <a:t>Сбалансировать  численность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ППП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	трём условиям </a:t>
            </a:r>
            <a:r>
              <a:rPr sz="1400" spc="-5" dirty="0">
                <a:latin typeface="Times New Roman"/>
                <a:cs typeface="Times New Roman"/>
              </a:rPr>
              <a:t>труда: </a:t>
            </a:r>
            <a:r>
              <a:rPr sz="1400" dirty="0">
                <a:latin typeface="Times New Roman"/>
                <a:cs typeface="Times New Roman"/>
              </a:rPr>
              <a:t>1) </a:t>
            </a:r>
            <a:r>
              <a:rPr sz="1400" spc="-5" dirty="0">
                <a:latin typeface="Times New Roman"/>
                <a:cs typeface="Times New Roman"/>
              </a:rPr>
              <a:t>без  ОПФ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ВПФ; </a:t>
            </a:r>
            <a:r>
              <a:rPr sz="1400" dirty="0">
                <a:latin typeface="Times New Roman"/>
                <a:cs typeface="Times New Roman"/>
              </a:rPr>
              <a:t>2) с </a:t>
            </a:r>
            <a:r>
              <a:rPr sz="1400" spc="-5" dirty="0">
                <a:latin typeface="Times New Roman"/>
                <a:cs typeface="Times New Roman"/>
              </a:rPr>
              <a:t>ОПФ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ВПФ; </a:t>
            </a:r>
            <a:r>
              <a:rPr sz="1400" dirty="0">
                <a:latin typeface="Times New Roman"/>
                <a:cs typeface="Times New Roman"/>
              </a:rPr>
              <a:t>3) на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ОПО.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757555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350" baseline="-12345" dirty="0">
                <a:latin typeface="Times New Roman"/>
                <a:cs typeface="Times New Roman"/>
              </a:rPr>
              <a:t>оф(≤501)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501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чел.</a:t>
            </a:r>
            <a:endParaRPr sz="1400">
              <a:latin typeface="Times New Roman"/>
              <a:cs typeface="Times New Roman"/>
            </a:endParaRPr>
          </a:p>
          <a:p>
            <a:pPr marL="757555">
              <a:lnSpc>
                <a:spcPct val="100000"/>
              </a:lnSpc>
              <a:spcBef>
                <a:spcPts val="165"/>
              </a:spcBef>
            </a:pP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350" baseline="-12345" dirty="0">
                <a:latin typeface="Times New Roman"/>
                <a:cs typeface="Times New Roman"/>
              </a:rPr>
              <a:t>нф(˃501) </a:t>
            </a:r>
            <a:r>
              <a:rPr sz="1400" dirty="0">
                <a:latin typeface="Times New Roman"/>
                <a:cs typeface="Times New Roman"/>
              </a:rPr>
              <a:t>+ 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ОПО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общ </a:t>
            </a:r>
            <a:r>
              <a:rPr sz="1400" dirty="0">
                <a:latin typeface="Times New Roman"/>
                <a:cs typeface="Times New Roman"/>
              </a:rPr>
              <a:t>- N</a:t>
            </a:r>
            <a:r>
              <a:rPr sz="1350" baseline="-12345" dirty="0">
                <a:latin typeface="Times New Roman"/>
                <a:cs typeface="Times New Roman"/>
              </a:rPr>
              <a:t>оф(≤501)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2000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501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1500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чел.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88900" marR="82550" indent="359410" algn="just">
              <a:lnSpc>
                <a:spcPct val="110400"/>
              </a:lnSpc>
              <a:buAutoNum type="arabicPeriod" startAt="2"/>
              <a:tabLst>
                <a:tab pos="634365" algn="l"/>
              </a:tabLst>
            </a:pPr>
            <a:r>
              <a:rPr sz="1400" spc="-5" dirty="0">
                <a:latin typeface="Times New Roman"/>
                <a:cs typeface="Times New Roman"/>
              </a:rPr>
              <a:t>Определяем коэффициенты дифференциации </a:t>
            </a:r>
            <a:r>
              <a:rPr sz="1400" dirty="0">
                <a:latin typeface="Times New Roman"/>
                <a:cs typeface="Times New Roman"/>
              </a:rPr>
              <a:t>количества </a:t>
            </a:r>
            <a:r>
              <a:rPr sz="1400" spc="-5" dirty="0">
                <a:latin typeface="Times New Roman"/>
                <a:cs typeface="Times New Roman"/>
              </a:rPr>
              <a:t>работников  </a:t>
            </a:r>
            <a:r>
              <a:rPr sz="1400" dirty="0">
                <a:latin typeface="Times New Roman"/>
                <a:cs typeface="Times New Roman"/>
              </a:rPr>
              <a:t>по 2-м и 3-им </a:t>
            </a:r>
            <a:r>
              <a:rPr sz="1400" spc="-5" dirty="0">
                <a:latin typeface="Times New Roman"/>
                <a:cs typeface="Times New Roman"/>
              </a:rPr>
              <a:t>условиям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использованием средних значений </a:t>
            </a:r>
            <a:r>
              <a:rPr sz="1400" dirty="0">
                <a:latin typeface="Times New Roman"/>
                <a:cs typeface="Times New Roman"/>
              </a:rPr>
              <a:t>коэффициен-  </a:t>
            </a:r>
            <a:r>
              <a:rPr sz="1400" spc="-5" dirty="0">
                <a:latin typeface="Times New Roman"/>
                <a:cs typeface="Times New Roman"/>
              </a:rPr>
              <a:t>тов: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831583" y="9825847"/>
            <a:ext cx="2057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spc="5" dirty="0"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66110" y="667359"/>
            <a:ext cx="1736089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315" marR="30480" indent="-196850">
              <a:lnSpc>
                <a:spcPct val="1108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1350" baseline="-12345" dirty="0">
                <a:latin typeface="Times New Roman"/>
                <a:cs typeface="Times New Roman"/>
              </a:rPr>
              <a:t>нф(˃500)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0,10 </a:t>
            </a:r>
            <a:r>
              <a:rPr sz="1400" dirty="0">
                <a:latin typeface="Times New Roman"/>
                <a:cs typeface="Times New Roman"/>
              </a:rPr>
              <a:t>…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0,25;  K</a:t>
            </a:r>
            <a:r>
              <a:rPr sz="1350" spc="-7" baseline="-12345" dirty="0">
                <a:latin typeface="Times New Roman"/>
                <a:cs typeface="Times New Roman"/>
              </a:rPr>
              <a:t>опо</a:t>
            </a:r>
            <a:r>
              <a:rPr sz="1400" spc="-5" dirty="0">
                <a:latin typeface="Times New Roman"/>
                <a:cs typeface="Times New Roman"/>
              </a:rPr>
              <a:t>=0,30…0,70;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4309" y="715771"/>
            <a:ext cx="1383030" cy="450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70"/>
              </a:lnSpc>
              <a:spcBef>
                <a:spcPts val="100"/>
              </a:spcBef>
            </a:pPr>
            <a:r>
              <a:rPr sz="2100" spc="-7" baseline="7936" dirty="0">
                <a:latin typeface="Times New Roman"/>
                <a:cs typeface="Times New Roman"/>
              </a:rPr>
              <a:t>K</a:t>
            </a:r>
            <a:r>
              <a:rPr sz="900" spc="-5" dirty="0">
                <a:latin typeface="Times New Roman"/>
                <a:cs typeface="Times New Roman"/>
              </a:rPr>
              <a:t>нф(˃500)ср </a:t>
            </a:r>
            <a:r>
              <a:rPr sz="2100" baseline="7936" dirty="0">
                <a:latin typeface="Times New Roman"/>
                <a:cs typeface="Times New Roman"/>
              </a:rPr>
              <a:t>=</a:t>
            </a:r>
            <a:r>
              <a:rPr sz="2100" spc="-37" baseline="7936" dirty="0">
                <a:latin typeface="Times New Roman"/>
                <a:cs typeface="Times New Roman"/>
              </a:rPr>
              <a:t> </a:t>
            </a:r>
            <a:r>
              <a:rPr sz="2100" spc="-7" baseline="7936" dirty="0">
                <a:latin typeface="Times New Roman"/>
                <a:cs typeface="Times New Roman"/>
              </a:rPr>
              <a:t>0,175;</a:t>
            </a:r>
            <a:endParaRPr sz="2100" baseline="7936">
              <a:latin typeface="Times New Roman"/>
              <a:cs typeface="Times New Roman"/>
            </a:endParaRPr>
          </a:p>
          <a:p>
            <a:pPr marR="1270" algn="ctr">
              <a:lnSpc>
                <a:spcPts val="1670"/>
              </a:lnSpc>
            </a:pP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1350" baseline="-12345" dirty="0">
                <a:latin typeface="Times New Roman"/>
                <a:cs typeface="Times New Roman"/>
              </a:rPr>
              <a:t>опоср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0,50;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0236" y="1161033"/>
            <a:ext cx="6228080" cy="847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K</a:t>
            </a:r>
            <a:r>
              <a:rPr sz="1350" spc="-7" baseline="-12345" dirty="0">
                <a:latin typeface="Times New Roman"/>
                <a:cs typeface="Times New Roman"/>
              </a:rPr>
              <a:t>нф(˃500)ср </a:t>
            </a:r>
            <a:r>
              <a:rPr sz="1400" dirty="0">
                <a:latin typeface="Times New Roman"/>
                <a:cs typeface="Times New Roman"/>
              </a:rPr>
              <a:t>+ </a:t>
            </a:r>
            <a:r>
              <a:rPr sz="1400" spc="-5" dirty="0">
                <a:latin typeface="Times New Roman"/>
                <a:cs typeface="Times New Roman"/>
              </a:rPr>
              <a:t>K</a:t>
            </a:r>
            <a:r>
              <a:rPr sz="1350" spc="-7" baseline="-12345" dirty="0">
                <a:latin typeface="Times New Roman"/>
                <a:cs typeface="Times New Roman"/>
              </a:rPr>
              <a:t>опо. </a:t>
            </a:r>
            <a:r>
              <a:rPr sz="1350" spc="-15" baseline="-12345" dirty="0">
                <a:latin typeface="Times New Roman"/>
                <a:cs typeface="Times New Roman"/>
              </a:rPr>
              <a:t>ср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0,175 </a:t>
            </a:r>
            <a:r>
              <a:rPr sz="1400" dirty="0">
                <a:latin typeface="Times New Roman"/>
                <a:cs typeface="Times New Roman"/>
              </a:rPr>
              <a:t>+ </a:t>
            </a:r>
            <a:r>
              <a:rPr sz="1400" spc="-5" dirty="0">
                <a:latin typeface="Times New Roman"/>
                <a:cs typeface="Times New Roman"/>
              </a:rPr>
              <a:t>0,50=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0,675.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190500" marR="182880" indent="359410" algn="just">
              <a:lnSpc>
                <a:spcPct val="122100"/>
              </a:lnSpc>
              <a:buAutoNum type="arabicPeriod" startAt="3"/>
              <a:tabLst>
                <a:tab pos="763270" algn="l"/>
              </a:tabLst>
            </a:pPr>
            <a:r>
              <a:rPr sz="1400" spc="-5" dirty="0">
                <a:latin typeface="Times New Roman"/>
                <a:cs typeface="Times New Roman"/>
              </a:rPr>
              <a:t>Определяем количество работников, занятых на работах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ОПФ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2100" baseline="7936" dirty="0">
                <a:latin typeface="Times New Roman"/>
                <a:cs typeface="Times New Roman"/>
              </a:rPr>
              <a:t> </a:t>
            </a:r>
            <a:r>
              <a:rPr sz="2100" spc="-7" baseline="7936" dirty="0">
                <a:latin typeface="Times New Roman"/>
                <a:cs typeface="Times New Roman"/>
              </a:rPr>
              <a:t>ВПФ</a:t>
            </a:r>
            <a:r>
              <a:rPr sz="2100" spc="-15" baseline="7936" dirty="0">
                <a:latin typeface="Times New Roman"/>
                <a:cs typeface="Times New Roman"/>
              </a:rPr>
              <a:t> </a:t>
            </a:r>
            <a:r>
              <a:rPr sz="2100" baseline="7936" dirty="0">
                <a:latin typeface="Times New Roman"/>
                <a:cs typeface="Times New Roman"/>
              </a:rPr>
              <a:t>(N</a:t>
            </a:r>
            <a:r>
              <a:rPr sz="900" dirty="0">
                <a:latin typeface="Times New Roman"/>
                <a:cs typeface="Times New Roman"/>
              </a:rPr>
              <a:t>нф(˃500)</a:t>
            </a:r>
            <a:r>
              <a:rPr sz="2100" baseline="7936" dirty="0">
                <a:latin typeface="Times New Roman"/>
                <a:cs typeface="Times New Roman"/>
              </a:rPr>
              <a:t>)</a:t>
            </a:r>
            <a:endParaRPr sz="2100" baseline="7936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 startAt="3"/>
            </a:pPr>
            <a:endParaRPr sz="1750">
              <a:latin typeface="Times New Roman"/>
              <a:cs typeface="Times New Roman"/>
            </a:endParaRPr>
          </a:p>
          <a:p>
            <a:pPr marL="364490" algn="ctr">
              <a:lnSpc>
                <a:spcPts val="1670"/>
              </a:lnSpc>
              <a:spcBef>
                <a:spcPts val="5"/>
              </a:spcBef>
              <a:tabLst>
                <a:tab pos="3594735" algn="l"/>
              </a:tabLst>
            </a:pPr>
            <a:r>
              <a:rPr sz="2100" baseline="7936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нф(˃500)   </a:t>
            </a:r>
            <a:r>
              <a:rPr sz="2100" baseline="7936" dirty="0">
                <a:latin typeface="Times New Roman"/>
                <a:cs typeface="Times New Roman"/>
              </a:rPr>
              <a:t>= </a:t>
            </a:r>
            <a:r>
              <a:rPr sz="2100" spc="-7" baseline="7936" dirty="0">
                <a:latin typeface="Times New Roman"/>
                <a:cs typeface="Times New Roman"/>
              </a:rPr>
              <a:t>{N</a:t>
            </a:r>
            <a:r>
              <a:rPr sz="900" spc="-5" dirty="0">
                <a:latin typeface="Times New Roman"/>
                <a:cs typeface="Times New Roman"/>
              </a:rPr>
              <a:t>нф (&gt;501)  </a:t>
            </a:r>
            <a:r>
              <a:rPr sz="2100" baseline="7936" dirty="0">
                <a:latin typeface="Times New Roman"/>
                <a:cs typeface="Times New Roman"/>
              </a:rPr>
              <a:t>/ </a:t>
            </a:r>
            <a:r>
              <a:rPr sz="2100" spc="-7" baseline="7936" dirty="0">
                <a:latin typeface="Times New Roman"/>
                <a:cs typeface="Times New Roman"/>
              </a:rPr>
              <a:t>(К</a:t>
            </a:r>
            <a:r>
              <a:rPr sz="900" spc="-5" dirty="0">
                <a:latin typeface="Times New Roman"/>
                <a:cs typeface="Times New Roman"/>
              </a:rPr>
              <a:t>нф(&gt;500)ср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2100" baseline="7936" dirty="0">
                <a:latin typeface="Times New Roman"/>
                <a:cs typeface="Times New Roman"/>
              </a:rPr>
              <a:t>+</a:t>
            </a:r>
            <a:r>
              <a:rPr sz="2100" spc="7" baseline="7936" dirty="0">
                <a:latin typeface="Times New Roman"/>
                <a:cs typeface="Times New Roman"/>
              </a:rPr>
              <a:t> </a:t>
            </a:r>
            <a:r>
              <a:rPr sz="2100" spc="-7" baseline="7936" dirty="0">
                <a:latin typeface="Times New Roman"/>
                <a:cs typeface="Times New Roman"/>
              </a:rPr>
              <a:t>К</a:t>
            </a:r>
            <a:r>
              <a:rPr sz="900" spc="-5" dirty="0">
                <a:latin typeface="Times New Roman"/>
                <a:cs typeface="Times New Roman"/>
              </a:rPr>
              <a:t>опо.ср)</a:t>
            </a:r>
            <a:r>
              <a:rPr sz="2100" spc="-7" baseline="7936" dirty="0">
                <a:latin typeface="Times New Roman"/>
                <a:cs typeface="Times New Roman"/>
              </a:rPr>
              <a:t>}	</a:t>
            </a:r>
            <a:r>
              <a:rPr sz="2100" baseline="7936" dirty="0">
                <a:latin typeface="Times New Roman"/>
                <a:cs typeface="Times New Roman"/>
              </a:rPr>
              <a:t>x </a:t>
            </a:r>
            <a:r>
              <a:rPr sz="2100" spc="-7" baseline="7936" dirty="0">
                <a:latin typeface="Times New Roman"/>
                <a:cs typeface="Times New Roman"/>
              </a:rPr>
              <a:t>K</a:t>
            </a:r>
            <a:r>
              <a:rPr sz="900" spc="-5" dirty="0">
                <a:latin typeface="Times New Roman"/>
                <a:cs typeface="Times New Roman"/>
              </a:rPr>
              <a:t>нф(˃500)ср</a:t>
            </a:r>
            <a:r>
              <a:rPr sz="900" spc="125" dirty="0">
                <a:latin typeface="Times New Roman"/>
                <a:cs typeface="Times New Roman"/>
              </a:rPr>
              <a:t> </a:t>
            </a:r>
            <a:r>
              <a:rPr sz="2100" baseline="7936" dirty="0">
                <a:latin typeface="Times New Roman"/>
                <a:cs typeface="Times New Roman"/>
              </a:rPr>
              <a:t>=</a:t>
            </a:r>
            <a:endParaRPr sz="2100" baseline="7936">
              <a:latin typeface="Times New Roman"/>
              <a:cs typeface="Times New Roman"/>
            </a:endParaRPr>
          </a:p>
          <a:p>
            <a:pPr marL="364490" algn="ctr">
              <a:lnSpc>
                <a:spcPts val="1670"/>
              </a:lnSpc>
              <a:tabLst>
                <a:tab pos="598170" algn="l"/>
              </a:tabLst>
            </a:pPr>
            <a:r>
              <a:rPr sz="1400" dirty="0">
                <a:latin typeface="Times New Roman"/>
                <a:cs typeface="Times New Roman"/>
              </a:rPr>
              <a:t>=	</a:t>
            </a:r>
            <a:r>
              <a:rPr sz="1400" spc="-5" dirty="0">
                <a:latin typeface="Times New Roman"/>
                <a:cs typeface="Times New Roman"/>
              </a:rPr>
              <a:t>1500/0,675 </a:t>
            </a:r>
            <a:r>
              <a:rPr sz="1400" dirty="0">
                <a:latin typeface="Times New Roman"/>
                <a:cs typeface="Times New Roman"/>
              </a:rPr>
              <a:t>* </a:t>
            </a:r>
            <a:r>
              <a:rPr sz="1400" spc="-10" dirty="0">
                <a:latin typeface="Times New Roman"/>
                <a:cs typeface="Times New Roman"/>
              </a:rPr>
              <a:t>0,175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388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чел.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727710" indent="-178435">
              <a:lnSpc>
                <a:spcPct val="100000"/>
              </a:lnSpc>
              <a:buAutoNum type="arabicPeriod" startAt="4"/>
              <a:tabLst>
                <a:tab pos="728345" algn="l"/>
              </a:tabLst>
            </a:pPr>
            <a:r>
              <a:rPr sz="1400" spc="-5" dirty="0">
                <a:latin typeface="Times New Roman"/>
                <a:cs typeface="Times New Roman"/>
              </a:rPr>
              <a:t>Определяем количество работников, </a:t>
            </a:r>
            <a:r>
              <a:rPr sz="1400" dirty="0">
                <a:latin typeface="Times New Roman"/>
                <a:cs typeface="Times New Roman"/>
              </a:rPr>
              <a:t>занятых на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rabicPeriod" startAt="4"/>
            </a:pPr>
            <a:endParaRPr sz="2000">
              <a:latin typeface="Times New Roman"/>
              <a:cs typeface="Times New Roman"/>
            </a:endParaRPr>
          </a:p>
          <a:p>
            <a:pPr marL="1236980" marR="864235" algn="ctr">
              <a:lnSpc>
                <a:spcPts val="1639"/>
              </a:lnSpc>
            </a:pPr>
            <a:r>
              <a:rPr sz="2100" spc="-7" baseline="7936" dirty="0">
                <a:latin typeface="Times New Roman"/>
                <a:cs typeface="Times New Roman"/>
              </a:rPr>
              <a:t>Nопо </a:t>
            </a:r>
            <a:r>
              <a:rPr sz="2100" baseline="7936" dirty="0">
                <a:latin typeface="Times New Roman"/>
                <a:cs typeface="Times New Roman"/>
              </a:rPr>
              <a:t>= </a:t>
            </a:r>
            <a:r>
              <a:rPr sz="2100" spc="-7" baseline="7936" dirty="0">
                <a:latin typeface="Times New Roman"/>
                <a:cs typeface="Times New Roman"/>
              </a:rPr>
              <a:t>{N</a:t>
            </a:r>
            <a:r>
              <a:rPr sz="900" spc="-5" dirty="0">
                <a:latin typeface="Times New Roman"/>
                <a:cs typeface="Times New Roman"/>
              </a:rPr>
              <a:t>нф(&gt;501</a:t>
            </a:r>
            <a:r>
              <a:rPr sz="2100" spc="-7" baseline="7936" dirty="0">
                <a:latin typeface="Times New Roman"/>
                <a:cs typeface="Times New Roman"/>
              </a:rPr>
              <a:t>) </a:t>
            </a:r>
            <a:r>
              <a:rPr sz="2100" baseline="7936" dirty="0">
                <a:latin typeface="Times New Roman"/>
                <a:cs typeface="Times New Roman"/>
              </a:rPr>
              <a:t>+ </a:t>
            </a:r>
            <a:r>
              <a:rPr sz="2100" spc="-7" baseline="7936" dirty="0">
                <a:latin typeface="Times New Roman"/>
                <a:cs typeface="Times New Roman"/>
              </a:rPr>
              <a:t>N</a:t>
            </a:r>
            <a:r>
              <a:rPr sz="900" spc="-5" dirty="0">
                <a:latin typeface="Times New Roman"/>
                <a:cs typeface="Times New Roman"/>
              </a:rPr>
              <a:t>опо </a:t>
            </a:r>
            <a:r>
              <a:rPr sz="2100" baseline="7936" dirty="0">
                <a:latin typeface="Times New Roman"/>
                <a:cs typeface="Times New Roman"/>
              </a:rPr>
              <a:t>/ </a:t>
            </a:r>
            <a:r>
              <a:rPr sz="2100" spc="-7" baseline="7936" dirty="0">
                <a:latin typeface="Times New Roman"/>
                <a:cs typeface="Times New Roman"/>
              </a:rPr>
              <a:t>(K</a:t>
            </a:r>
            <a:r>
              <a:rPr sz="900" spc="-5" dirty="0">
                <a:latin typeface="Times New Roman"/>
                <a:cs typeface="Times New Roman"/>
              </a:rPr>
              <a:t>нф(˃500)ср </a:t>
            </a:r>
            <a:r>
              <a:rPr sz="2100" baseline="7936" dirty="0">
                <a:latin typeface="Times New Roman"/>
                <a:cs typeface="Times New Roman"/>
              </a:rPr>
              <a:t>+ </a:t>
            </a:r>
            <a:r>
              <a:rPr sz="2100" spc="-7" baseline="7936" dirty="0">
                <a:latin typeface="Times New Roman"/>
                <a:cs typeface="Times New Roman"/>
              </a:rPr>
              <a:t>K</a:t>
            </a:r>
            <a:r>
              <a:rPr sz="900" spc="-5" dirty="0">
                <a:latin typeface="Times New Roman"/>
                <a:cs typeface="Times New Roman"/>
              </a:rPr>
              <a:t>опо. </a:t>
            </a:r>
            <a:r>
              <a:rPr sz="900" dirty="0">
                <a:latin typeface="Times New Roman"/>
                <a:cs typeface="Times New Roman"/>
              </a:rPr>
              <a:t>ср</a:t>
            </a:r>
            <a:r>
              <a:rPr sz="2100" baseline="7936" dirty="0">
                <a:latin typeface="Times New Roman"/>
                <a:cs typeface="Times New Roman"/>
              </a:rPr>
              <a:t>)} х </a:t>
            </a:r>
            <a:r>
              <a:rPr sz="2100" spc="-7" baseline="7936" dirty="0">
                <a:latin typeface="Times New Roman"/>
                <a:cs typeface="Times New Roman"/>
              </a:rPr>
              <a:t>К</a:t>
            </a:r>
            <a:r>
              <a:rPr sz="900" spc="-5" dirty="0">
                <a:latin typeface="Times New Roman"/>
                <a:cs typeface="Times New Roman"/>
              </a:rPr>
              <a:t>опо. </a:t>
            </a:r>
            <a:r>
              <a:rPr sz="900" dirty="0">
                <a:latin typeface="Times New Roman"/>
                <a:cs typeface="Times New Roman"/>
              </a:rPr>
              <a:t>ср</a:t>
            </a:r>
            <a:r>
              <a:rPr sz="2100" baseline="7936" dirty="0">
                <a:latin typeface="Times New Roman"/>
                <a:cs typeface="Times New Roman"/>
              </a:rPr>
              <a:t>,  </a:t>
            </a:r>
            <a:r>
              <a:rPr sz="1400" spc="-5" dirty="0">
                <a:latin typeface="Times New Roman"/>
                <a:cs typeface="Times New Roman"/>
              </a:rPr>
              <a:t>Nопо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1500/0,675 </a:t>
            </a:r>
            <a:r>
              <a:rPr sz="1400" dirty="0">
                <a:latin typeface="Times New Roman"/>
                <a:cs typeface="Times New Roman"/>
              </a:rPr>
              <a:t>х </a:t>
            </a:r>
            <a:r>
              <a:rPr sz="1400" spc="-5" dirty="0">
                <a:latin typeface="Times New Roman"/>
                <a:cs typeface="Times New Roman"/>
              </a:rPr>
              <a:t>0,50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1112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чел.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549910" marR="1199515">
              <a:lnSpc>
                <a:spcPct val="110000"/>
              </a:lnSpc>
              <a:buAutoNum type="arabicPeriod" startAt="5"/>
              <a:tabLst>
                <a:tab pos="728345" algn="l"/>
              </a:tabLst>
            </a:pPr>
            <a:r>
              <a:rPr sz="1400" spc="-5" dirty="0">
                <a:latin typeface="Times New Roman"/>
                <a:cs typeface="Times New Roman"/>
              </a:rPr>
              <a:t>Определяем среднее значение коэффициента опасности  </a:t>
            </a:r>
            <a:r>
              <a:rPr sz="1400" dirty="0">
                <a:latin typeface="Times New Roman"/>
                <a:cs typeface="Times New Roman"/>
              </a:rPr>
              <a:t>(k</a:t>
            </a:r>
            <a:r>
              <a:rPr sz="1350" baseline="-12345" dirty="0">
                <a:latin typeface="Times New Roman"/>
                <a:cs typeface="Times New Roman"/>
              </a:rPr>
              <a:t>оп </a:t>
            </a:r>
            <a:r>
              <a:rPr sz="1350" spc="-7" baseline="-12345" dirty="0">
                <a:latin typeface="Times New Roman"/>
                <a:cs typeface="Times New Roman"/>
              </a:rPr>
              <a:t>(нФ) ср</a:t>
            </a:r>
            <a:r>
              <a:rPr sz="1400" spc="-5" dirty="0">
                <a:latin typeface="Times New Roman"/>
                <a:cs typeface="Times New Roman"/>
              </a:rPr>
              <a:t>) на работах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условиях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ППФ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ВПФ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AutoNum type="arabicPeriod" startAt="5"/>
            </a:pPr>
            <a:endParaRPr sz="1750">
              <a:latin typeface="Times New Roman"/>
              <a:cs typeface="Times New Roman"/>
            </a:endParaRPr>
          </a:p>
          <a:p>
            <a:pPr marL="54991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k</a:t>
            </a:r>
            <a:r>
              <a:rPr sz="1350" spc="-7" baseline="-12345" dirty="0">
                <a:latin typeface="Times New Roman"/>
                <a:cs typeface="Times New Roman"/>
              </a:rPr>
              <a:t>оп(нф) ср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(0,6 </a:t>
            </a:r>
            <a:r>
              <a:rPr sz="1400" dirty="0">
                <a:latin typeface="Times New Roman"/>
                <a:cs typeface="Times New Roman"/>
              </a:rPr>
              <a:t>+ </a:t>
            </a:r>
            <a:r>
              <a:rPr sz="1400" spc="-5" dirty="0">
                <a:latin typeface="Times New Roman"/>
                <a:cs typeface="Times New Roman"/>
              </a:rPr>
              <a:t>0,8) </a:t>
            </a:r>
            <a:r>
              <a:rPr sz="1400" dirty="0">
                <a:latin typeface="Times New Roman"/>
                <a:cs typeface="Times New Roman"/>
              </a:rPr>
              <a:t>/ 2 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0,7.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727710" indent="-178435">
              <a:lnSpc>
                <a:spcPct val="100000"/>
              </a:lnSpc>
              <a:buAutoNum type="arabicPeriod" startAt="6"/>
              <a:tabLst>
                <a:tab pos="728345" algn="l"/>
              </a:tabLst>
            </a:pPr>
            <a:r>
              <a:rPr sz="1400" spc="-5" dirty="0">
                <a:latin typeface="Times New Roman"/>
                <a:cs typeface="Times New Roman"/>
              </a:rPr>
              <a:t>Определяем среднее значение критерия численности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работников</a:t>
            </a:r>
            <a:endParaRPr sz="1400">
              <a:latin typeface="Times New Roman"/>
              <a:cs typeface="Times New Roman"/>
            </a:endParaRPr>
          </a:p>
          <a:p>
            <a:pPr marL="593725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(n</a:t>
            </a:r>
            <a:r>
              <a:rPr sz="1350" spc="-7" baseline="-12345" dirty="0">
                <a:latin typeface="Times New Roman"/>
                <a:cs typeface="Times New Roman"/>
              </a:rPr>
              <a:t>кр</a:t>
            </a:r>
            <a:r>
              <a:rPr sz="1350" spc="240" baseline="-12345" dirty="0">
                <a:latin typeface="Times New Roman"/>
                <a:cs typeface="Times New Roman"/>
              </a:rPr>
              <a:t> </a:t>
            </a:r>
            <a:r>
              <a:rPr sz="1350" spc="-7" baseline="-12345" dirty="0">
                <a:latin typeface="Times New Roman"/>
                <a:cs typeface="Times New Roman"/>
              </a:rPr>
              <a:t>ср(˃501)</a:t>
            </a:r>
            <a:r>
              <a:rPr sz="1400" spc="-5" dirty="0">
                <a:latin typeface="Times New Roman"/>
                <a:cs typeface="Times New Roman"/>
              </a:rPr>
              <a:t>),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обслуживаемых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одним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специалистом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работах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ОПФ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  <a:spcBef>
                <a:spcPts val="180"/>
              </a:spcBef>
            </a:pPr>
            <a:r>
              <a:rPr sz="1400" spc="-5" dirty="0">
                <a:latin typeface="Times New Roman"/>
                <a:cs typeface="Times New Roman"/>
              </a:rPr>
              <a:t>ВПФ</a:t>
            </a:r>
            <a:endParaRPr sz="1400">
              <a:latin typeface="Times New Roman"/>
              <a:cs typeface="Times New Roman"/>
            </a:endParaRPr>
          </a:p>
          <a:p>
            <a:pPr marL="363220" algn="ctr">
              <a:lnSpc>
                <a:spcPct val="1000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кр ср(˃501)</a:t>
            </a:r>
            <a:r>
              <a:rPr sz="1400" spc="-5" dirty="0">
                <a:latin typeface="Times New Roman"/>
                <a:cs typeface="Times New Roman"/>
              </a:rPr>
              <a:t>= k</a:t>
            </a:r>
            <a:r>
              <a:rPr sz="1350" spc="-7" baseline="-12345" dirty="0">
                <a:latin typeface="Times New Roman"/>
                <a:cs typeface="Times New Roman"/>
              </a:rPr>
              <a:t>оп(нф) ср </a:t>
            </a:r>
            <a:r>
              <a:rPr sz="1400" dirty="0">
                <a:latin typeface="Times New Roman"/>
                <a:cs typeface="Times New Roman"/>
              </a:rPr>
              <a:t>* n</a:t>
            </a:r>
            <a:r>
              <a:rPr sz="1350" baseline="-12345" dirty="0">
                <a:latin typeface="Times New Roman"/>
                <a:cs typeface="Times New Roman"/>
              </a:rPr>
              <a:t>кр(≤501)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0,7 *500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350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чел./спец.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549910" marR="1195705">
              <a:lnSpc>
                <a:spcPct val="110900"/>
              </a:lnSpc>
              <a:buAutoNum type="arabicPeriod" startAt="7"/>
              <a:tabLst>
                <a:tab pos="728345" algn="l"/>
              </a:tabLst>
            </a:pPr>
            <a:r>
              <a:rPr sz="1400" spc="-5" dirty="0">
                <a:latin typeface="Times New Roman"/>
                <a:cs typeface="Times New Roman"/>
              </a:rPr>
              <a:t>Определяем среднее значение коэффициента </a:t>
            </a:r>
            <a:r>
              <a:rPr sz="1400" dirty="0">
                <a:latin typeface="Times New Roman"/>
                <a:cs typeface="Times New Roman"/>
              </a:rPr>
              <a:t>опасности  (k</a:t>
            </a:r>
            <a:r>
              <a:rPr sz="1350" baseline="-12345" dirty="0">
                <a:latin typeface="Times New Roman"/>
                <a:cs typeface="Times New Roman"/>
              </a:rPr>
              <a:t>оп </a:t>
            </a:r>
            <a:r>
              <a:rPr sz="1350" spc="-7" baseline="-12345" dirty="0">
                <a:latin typeface="Times New Roman"/>
                <a:cs typeface="Times New Roman"/>
              </a:rPr>
              <a:t>ОПО ср</a:t>
            </a:r>
            <a:r>
              <a:rPr sz="1400" spc="-5" dirty="0">
                <a:latin typeface="Times New Roman"/>
                <a:cs typeface="Times New Roman"/>
              </a:rPr>
              <a:t>)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работах на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7"/>
            </a:pPr>
            <a:endParaRPr sz="1750">
              <a:latin typeface="Times New Roman"/>
              <a:cs typeface="Times New Roman"/>
            </a:endParaRPr>
          </a:p>
          <a:p>
            <a:pPr marL="365125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k</a:t>
            </a:r>
            <a:r>
              <a:rPr sz="1350" spc="-7" baseline="-12345" dirty="0">
                <a:latin typeface="Times New Roman"/>
                <a:cs typeface="Times New Roman"/>
              </a:rPr>
              <a:t>оп(нф) ср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(0,4 </a:t>
            </a:r>
            <a:r>
              <a:rPr sz="1400" dirty="0">
                <a:latin typeface="Times New Roman"/>
                <a:cs typeface="Times New Roman"/>
              </a:rPr>
              <a:t>+ </a:t>
            </a:r>
            <a:r>
              <a:rPr sz="1400" spc="-5" dirty="0">
                <a:latin typeface="Times New Roman"/>
                <a:cs typeface="Times New Roman"/>
              </a:rPr>
              <a:t>0,6) </a:t>
            </a:r>
            <a:r>
              <a:rPr sz="1400" dirty="0">
                <a:latin typeface="Times New Roman"/>
                <a:cs typeface="Times New Roman"/>
              </a:rPr>
              <a:t>/ 2 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0,5.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90500" marR="238125" indent="359410" algn="just">
              <a:lnSpc>
                <a:spcPct val="110000"/>
              </a:lnSpc>
              <a:buAutoNum type="arabicPeriod" startAt="8"/>
              <a:tabLst>
                <a:tab pos="728345" algn="l"/>
              </a:tabLst>
            </a:pPr>
            <a:r>
              <a:rPr sz="1400" spc="-5" dirty="0">
                <a:latin typeface="Times New Roman"/>
                <a:cs typeface="Times New Roman"/>
              </a:rPr>
              <a:t>Определяем среднее значение критерия численности работников </a:t>
            </a:r>
            <a:r>
              <a:rPr sz="1400" dirty="0">
                <a:latin typeface="Times New Roman"/>
                <a:cs typeface="Times New Roman"/>
              </a:rPr>
              <a:t>(n</a:t>
            </a:r>
            <a:r>
              <a:rPr sz="1350" baseline="-12345" dirty="0">
                <a:latin typeface="Times New Roman"/>
                <a:cs typeface="Times New Roman"/>
              </a:rPr>
              <a:t>кр  </a:t>
            </a:r>
            <a:r>
              <a:rPr sz="1350" spc="-7" baseline="-12345" dirty="0">
                <a:latin typeface="Times New Roman"/>
                <a:cs typeface="Times New Roman"/>
              </a:rPr>
              <a:t>ср(ОПО)</a:t>
            </a:r>
            <a:r>
              <a:rPr sz="1400" spc="-5" dirty="0">
                <a:latin typeface="Times New Roman"/>
                <a:cs typeface="Times New Roman"/>
              </a:rPr>
              <a:t>), обслуживаемых одним специалистом 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AutoNum type="arabicPeriod" startAt="8"/>
            </a:pPr>
            <a:endParaRPr sz="1750">
              <a:latin typeface="Times New Roman"/>
              <a:cs typeface="Times New Roman"/>
            </a:endParaRPr>
          </a:p>
          <a:p>
            <a:pPr marL="365125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кр(ОПО)</a:t>
            </a:r>
            <a:r>
              <a:rPr sz="1400" spc="-5" dirty="0">
                <a:latin typeface="Times New Roman"/>
                <a:cs typeface="Times New Roman"/>
              </a:rPr>
              <a:t>= k</a:t>
            </a:r>
            <a:r>
              <a:rPr sz="1350" spc="-7" baseline="-12345" dirty="0">
                <a:latin typeface="Times New Roman"/>
                <a:cs typeface="Times New Roman"/>
              </a:rPr>
              <a:t>оп(ОПО) </a:t>
            </a:r>
            <a:r>
              <a:rPr sz="1350" baseline="-12345" dirty="0">
                <a:latin typeface="Times New Roman"/>
                <a:cs typeface="Times New Roman"/>
              </a:rPr>
              <a:t>ср* 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350" baseline="-12345" dirty="0">
                <a:latin typeface="Times New Roman"/>
                <a:cs typeface="Times New Roman"/>
              </a:rPr>
              <a:t>кр(≤501)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0,5 </a:t>
            </a:r>
            <a:r>
              <a:rPr sz="1400" dirty="0">
                <a:latin typeface="Times New Roman"/>
                <a:cs typeface="Times New Roman"/>
              </a:rPr>
              <a:t>* </a:t>
            </a:r>
            <a:r>
              <a:rPr sz="1400" spc="-5" dirty="0">
                <a:latin typeface="Times New Roman"/>
                <a:cs typeface="Times New Roman"/>
              </a:rPr>
              <a:t>500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250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чел./спец.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90500" marR="180340" indent="359410" algn="just">
              <a:lnSpc>
                <a:spcPct val="110400"/>
              </a:lnSpc>
              <a:buAutoNum type="arabicPeriod" startAt="9"/>
              <a:tabLst>
                <a:tab pos="757555" algn="l"/>
              </a:tabLst>
            </a:pPr>
            <a:r>
              <a:rPr sz="1400" spc="-5" dirty="0">
                <a:latin typeface="Times New Roman"/>
                <a:cs typeface="Times New Roman"/>
              </a:rPr>
              <a:t>Полная оптимальная сбалансированная численность службы ПБОТ  определяется по формуле </a:t>
            </a:r>
            <a:r>
              <a:rPr sz="1400" dirty="0">
                <a:latin typeface="Times New Roman"/>
                <a:cs typeface="Times New Roman"/>
              </a:rPr>
              <a:t>(.1.1) с </a:t>
            </a:r>
            <a:r>
              <a:rPr sz="1400" spc="-5" dirty="0">
                <a:latin typeface="Times New Roman"/>
                <a:cs typeface="Times New Roman"/>
              </a:rPr>
              <a:t>подстановкой, полученных значений всех  расчётных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компонентов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069136" y="715771"/>
            <a:ext cx="6057900" cy="52940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algn="ctr">
              <a:lnSpc>
                <a:spcPct val="100000"/>
              </a:lnSpc>
              <a:spcBef>
                <a:spcPts val="100"/>
              </a:spcBef>
            </a:pPr>
            <a:r>
              <a:rPr sz="2100" spc="-7" baseline="7936" dirty="0">
                <a:latin typeface="Times New Roman"/>
                <a:cs typeface="Times New Roman"/>
              </a:rPr>
              <a:t>М</a:t>
            </a:r>
            <a:r>
              <a:rPr sz="900" spc="-5" dirty="0">
                <a:latin typeface="Times New Roman"/>
                <a:cs typeface="Times New Roman"/>
              </a:rPr>
              <a:t>ПБОТ </a:t>
            </a:r>
            <a:r>
              <a:rPr sz="2100" baseline="7936" dirty="0">
                <a:latin typeface="Times New Roman"/>
                <a:cs typeface="Times New Roman"/>
              </a:rPr>
              <a:t>= М</a:t>
            </a:r>
            <a:r>
              <a:rPr sz="900" dirty="0">
                <a:latin typeface="Times New Roman"/>
                <a:cs typeface="Times New Roman"/>
              </a:rPr>
              <a:t>оф(≤501) </a:t>
            </a:r>
            <a:r>
              <a:rPr sz="2100" baseline="7936" dirty="0">
                <a:latin typeface="Times New Roman"/>
                <a:cs typeface="Times New Roman"/>
              </a:rPr>
              <a:t>+ </a:t>
            </a:r>
            <a:r>
              <a:rPr sz="2100" spc="-7" baseline="7936" dirty="0">
                <a:latin typeface="Times New Roman"/>
                <a:cs typeface="Times New Roman"/>
              </a:rPr>
              <a:t>М</a:t>
            </a:r>
            <a:r>
              <a:rPr sz="900" spc="-5" dirty="0">
                <a:latin typeface="Times New Roman"/>
                <a:cs typeface="Times New Roman"/>
              </a:rPr>
              <a:t>нф(˃501) </a:t>
            </a:r>
            <a:r>
              <a:rPr sz="2100" baseline="7936" dirty="0">
                <a:latin typeface="Times New Roman"/>
                <a:cs typeface="Times New Roman"/>
              </a:rPr>
              <a:t>+ </a:t>
            </a:r>
            <a:r>
              <a:rPr sz="2100" spc="-7" baseline="7936" dirty="0">
                <a:latin typeface="Times New Roman"/>
                <a:cs typeface="Times New Roman"/>
              </a:rPr>
              <a:t>М</a:t>
            </a:r>
            <a:r>
              <a:rPr sz="900" spc="-5" dirty="0">
                <a:latin typeface="Times New Roman"/>
                <a:cs typeface="Times New Roman"/>
              </a:rPr>
              <a:t>ОПО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2100" baseline="7936" dirty="0">
                <a:latin typeface="Times New Roman"/>
                <a:cs typeface="Times New Roman"/>
              </a:rPr>
              <a:t>=</a:t>
            </a:r>
          </a:p>
          <a:p>
            <a:pPr marL="356870" algn="ctr">
              <a:lnSpc>
                <a:spcPct val="100000"/>
              </a:lnSpc>
              <a:spcBef>
                <a:spcPts val="5"/>
              </a:spcBef>
              <a:tabLst>
                <a:tab pos="913130" algn="l"/>
              </a:tabLst>
            </a:pP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  +	</a:t>
            </a:r>
            <a:r>
              <a:rPr sz="1400" spc="-5" dirty="0">
                <a:latin typeface="Times New Roman"/>
                <a:cs typeface="Times New Roman"/>
              </a:rPr>
              <a:t>388/350 </a:t>
            </a:r>
            <a:r>
              <a:rPr sz="1400" dirty="0">
                <a:latin typeface="Times New Roman"/>
                <a:cs typeface="Times New Roman"/>
              </a:rPr>
              <a:t>+ </a:t>
            </a:r>
            <a:r>
              <a:rPr sz="1400" spc="-5" dirty="0">
                <a:latin typeface="Times New Roman"/>
                <a:cs typeface="Times New Roman"/>
              </a:rPr>
              <a:t>1112/250 </a:t>
            </a:r>
            <a:r>
              <a:rPr sz="1400" dirty="0">
                <a:latin typeface="Times New Roman"/>
                <a:cs typeface="Times New Roman"/>
              </a:rPr>
              <a:t>= 4 + </a:t>
            </a:r>
            <a:r>
              <a:rPr sz="1400" spc="-5" dirty="0">
                <a:latin typeface="Times New Roman"/>
                <a:cs typeface="Times New Roman"/>
              </a:rPr>
              <a:t>1,11 </a:t>
            </a:r>
            <a:r>
              <a:rPr sz="1400" dirty="0">
                <a:latin typeface="Times New Roman"/>
                <a:cs typeface="Times New Roman"/>
              </a:rPr>
              <a:t>+ </a:t>
            </a:r>
            <a:r>
              <a:rPr sz="1400" spc="-5" dirty="0">
                <a:latin typeface="Times New Roman"/>
                <a:cs typeface="Times New Roman"/>
              </a:rPr>
              <a:t>4,45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9,56 10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спец.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01600" marR="93980" indent="359410">
              <a:lnSpc>
                <a:spcPct val="1107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Оптимальный сбалансированный штат службы ПБОТ предприятия </a:t>
            </a:r>
            <a:r>
              <a:rPr sz="1400" spc="15" dirty="0">
                <a:latin typeface="Times New Roman"/>
                <a:cs typeface="Times New Roman"/>
              </a:rPr>
              <a:t>со-  </a:t>
            </a:r>
            <a:r>
              <a:rPr sz="1400" dirty="0">
                <a:latin typeface="Times New Roman"/>
                <a:cs typeface="Times New Roman"/>
              </a:rPr>
              <a:t>ставил </a:t>
            </a:r>
            <a:r>
              <a:rPr sz="1400" spc="-5" dirty="0">
                <a:latin typeface="Times New Roman"/>
                <a:cs typeface="Times New Roman"/>
              </a:rPr>
              <a:t>10 специалистов.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461009">
              <a:lnSpc>
                <a:spcPct val="100000"/>
              </a:lnSpc>
              <a:spcBef>
                <a:spcPts val="5"/>
              </a:spcBef>
            </a:pPr>
            <a:r>
              <a:rPr sz="1400" b="1" i="1" dirty="0">
                <a:latin typeface="Times New Roman"/>
                <a:cs typeface="Times New Roman"/>
              </a:rPr>
              <a:t>6. </a:t>
            </a:r>
            <a:r>
              <a:rPr sz="1400" b="1" i="1" spc="-5" dirty="0">
                <a:latin typeface="Times New Roman"/>
                <a:cs typeface="Times New Roman"/>
              </a:rPr>
              <a:t>Контрольные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вопросы.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01600" marR="99060" indent="359410">
              <a:lnSpc>
                <a:spcPct val="110200"/>
              </a:lnSpc>
              <a:buAutoNum type="arabicPeriod"/>
              <a:tabLst>
                <a:tab pos="645795" algn="l"/>
              </a:tabLst>
            </a:pP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какой </a:t>
            </a:r>
            <a:r>
              <a:rPr sz="1400" dirty="0">
                <a:latin typeface="Times New Roman"/>
                <a:cs typeface="Times New Roman"/>
              </a:rPr>
              <a:t>целью </a:t>
            </a:r>
            <a:r>
              <a:rPr sz="1400" spc="-5" dirty="0">
                <a:latin typeface="Times New Roman"/>
                <a:cs typeface="Times New Roman"/>
              </a:rPr>
              <a:t>выполняется </a:t>
            </a:r>
            <a:r>
              <a:rPr sz="1400" dirty="0">
                <a:latin typeface="Times New Roman"/>
                <a:cs typeface="Times New Roman"/>
              </a:rPr>
              <a:t>расчёт </a:t>
            </a:r>
            <a:r>
              <a:rPr sz="1400" spc="-5" dirty="0">
                <a:latin typeface="Times New Roman"/>
                <a:cs typeface="Times New Roman"/>
              </a:rPr>
              <a:t>численности служб охраны </a:t>
            </a:r>
            <a:r>
              <a:rPr sz="1400" spc="-10" dirty="0">
                <a:latin typeface="Times New Roman"/>
                <a:cs typeface="Times New Roman"/>
              </a:rPr>
              <a:t>труда 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промышленной безопасности на предприятии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?</a:t>
            </a:r>
          </a:p>
          <a:p>
            <a:pPr marL="101600" marR="95885" indent="359410">
              <a:lnSpc>
                <a:spcPts val="1860"/>
              </a:lnSpc>
              <a:spcBef>
                <a:spcPts val="80"/>
              </a:spcBef>
              <a:buAutoNum type="arabicPeriod"/>
              <a:tabLst>
                <a:tab pos="680720" algn="l"/>
              </a:tabLst>
            </a:pPr>
            <a:r>
              <a:rPr sz="1400" dirty="0">
                <a:latin typeface="Times New Roman"/>
                <a:cs typeface="Times New Roman"/>
              </a:rPr>
              <a:t>Какие </a:t>
            </a:r>
            <a:r>
              <a:rPr sz="1400" spc="-5" dirty="0">
                <a:latin typeface="Times New Roman"/>
                <a:cs typeface="Times New Roman"/>
              </a:rPr>
              <a:t>показатели используются при расчёте численности службы  ПБОТ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?</a:t>
            </a:r>
          </a:p>
          <a:p>
            <a:pPr marL="654050" indent="-193675">
              <a:lnSpc>
                <a:spcPct val="100000"/>
              </a:lnSpc>
              <a:spcBef>
                <a:spcPts val="75"/>
              </a:spcBef>
              <a:buAutoNum type="arabicPeriod"/>
              <a:tabLst>
                <a:tab pos="654685" algn="l"/>
              </a:tabLst>
            </a:pPr>
            <a:r>
              <a:rPr sz="1400" dirty="0">
                <a:latin typeface="Times New Roman"/>
                <a:cs typeface="Times New Roman"/>
              </a:rPr>
              <a:t>Какими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нормативными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документами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обоснован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критерий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численно-</a:t>
            </a:r>
          </a:p>
          <a:p>
            <a:pPr marL="1016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Times New Roman"/>
                <a:cs typeface="Times New Roman"/>
              </a:rPr>
              <a:t>сти </a:t>
            </a:r>
            <a:r>
              <a:rPr sz="1400" spc="-5" dirty="0">
                <a:latin typeface="Times New Roman"/>
                <a:cs typeface="Times New Roman"/>
              </a:rPr>
              <a:t>работников, обслуживаемых одним специалистом службы ПБОТ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?</a:t>
            </a:r>
          </a:p>
          <a:p>
            <a:pPr marL="101600" marR="93980" indent="359410">
              <a:lnSpc>
                <a:spcPts val="1860"/>
              </a:lnSpc>
              <a:spcBef>
                <a:spcPts val="80"/>
              </a:spcBef>
              <a:buAutoNum type="arabicPeriod" startAt="4"/>
              <a:tabLst>
                <a:tab pos="643890" algn="l"/>
              </a:tabLst>
            </a:pPr>
            <a:r>
              <a:rPr sz="1400" dirty="0">
                <a:latin typeface="Times New Roman"/>
                <a:cs typeface="Times New Roman"/>
              </a:rPr>
              <a:t>Чем </a:t>
            </a:r>
            <a:r>
              <a:rPr sz="1400" spc="-5" dirty="0">
                <a:latin typeface="Times New Roman"/>
                <a:cs typeface="Times New Roman"/>
              </a:rPr>
              <a:t>объясняется </a:t>
            </a:r>
            <a:r>
              <a:rPr sz="1400" dirty="0">
                <a:latin typeface="Times New Roman"/>
                <a:cs typeface="Times New Roman"/>
              </a:rPr>
              <a:t>снижение </a:t>
            </a:r>
            <a:r>
              <a:rPr sz="1400" spc="-5" dirty="0">
                <a:latin typeface="Times New Roman"/>
                <a:cs typeface="Times New Roman"/>
              </a:rPr>
              <a:t>величины показатели критерия </a:t>
            </a:r>
            <a:r>
              <a:rPr sz="1400" dirty="0">
                <a:latin typeface="Times New Roman"/>
                <a:cs typeface="Times New Roman"/>
              </a:rPr>
              <a:t>численно-  сти </a:t>
            </a:r>
            <a:r>
              <a:rPr sz="1400" spc="-5" dirty="0">
                <a:latin typeface="Times New Roman"/>
                <a:cs typeface="Times New Roman"/>
              </a:rPr>
              <a:t>работников, обслуживаемым одним специалистом на </a:t>
            </a:r>
            <a:r>
              <a:rPr sz="1400" spc="-10" dirty="0">
                <a:latin typeface="Times New Roman"/>
                <a:cs typeface="Times New Roman"/>
              </a:rPr>
              <a:t>ОПО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?</a:t>
            </a:r>
          </a:p>
          <a:p>
            <a:pPr marL="658495" indent="-198120">
              <a:lnSpc>
                <a:spcPct val="100000"/>
              </a:lnSpc>
              <a:spcBef>
                <a:spcPts val="75"/>
              </a:spcBef>
              <a:buAutoNum type="arabicPeriod" startAt="4"/>
              <a:tabLst>
                <a:tab pos="659130" algn="l"/>
              </a:tabLst>
            </a:pPr>
            <a:r>
              <a:rPr sz="1400" dirty="0">
                <a:latin typeface="Times New Roman"/>
                <a:cs typeface="Times New Roman"/>
              </a:rPr>
              <a:t>Какие </a:t>
            </a:r>
            <a:r>
              <a:rPr sz="1400" spc="-5" dirty="0">
                <a:latin typeface="Times New Roman"/>
                <a:cs typeface="Times New Roman"/>
              </a:rPr>
              <a:t>коэффициенты используются при расчёте численности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служ-</a:t>
            </a:r>
            <a:endParaRPr sz="1400" dirty="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Times New Roman"/>
                <a:cs typeface="Times New Roman"/>
              </a:rPr>
              <a:t>бы </a:t>
            </a:r>
            <a:r>
              <a:rPr sz="1400" spc="-5" dirty="0">
                <a:latin typeface="Times New Roman"/>
                <a:cs typeface="Times New Roman"/>
              </a:rPr>
              <a:t>ПБОТ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предприятия?</a:t>
            </a:r>
            <a:endParaRPr sz="1400" dirty="0">
              <a:latin typeface="Times New Roman"/>
              <a:cs typeface="Times New Roman"/>
            </a:endParaRPr>
          </a:p>
          <a:p>
            <a:pPr marL="101600" marR="94615" indent="359410">
              <a:lnSpc>
                <a:spcPct val="110000"/>
              </a:lnSpc>
              <a:spcBef>
                <a:spcPts val="15"/>
              </a:spcBef>
              <a:buAutoNum type="arabicPeriod" startAt="6"/>
              <a:tabLst>
                <a:tab pos="665480" algn="l"/>
              </a:tabLst>
            </a:pPr>
            <a:r>
              <a:rPr sz="1400" dirty="0">
                <a:latin typeface="Times New Roman"/>
                <a:cs typeface="Times New Roman"/>
              </a:rPr>
              <a:t>Какие </a:t>
            </a:r>
            <a:r>
              <a:rPr sz="1400" spc="-5" dirty="0">
                <a:latin typeface="Times New Roman"/>
                <a:cs typeface="Times New Roman"/>
              </a:rPr>
              <a:t>уточнения,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Ваш взгляд, необходимо внести </a:t>
            </a:r>
            <a:r>
              <a:rPr sz="1400" dirty="0">
                <a:latin typeface="Times New Roman"/>
                <a:cs typeface="Times New Roman"/>
              </a:rPr>
              <a:t>в расчет </a:t>
            </a:r>
            <a:r>
              <a:rPr sz="1400" spc="10" dirty="0">
                <a:latin typeface="Times New Roman"/>
                <a:cs typeface="Times New Roman"/>
              </a:rPr>
              <a:t>чис-  </a:t>
            </a:r>
            <a:r>
              <a:rPr sz="1400" spc="-5" dirty="0">
                <a:latin typeface="Times New Roman"/>
                <a:cs typeface="Times New Roman"/>
              </a:rPr>
              <a:t>ленности службы ПБОТ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предприятия?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18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1978</Words>
  <Application>Microsoft Office PowerPoint</Application>
  <PresentationFormat>Произвольный</PresentationFormat>
  <Paragraphs>261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Symbol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Егоров</dc:creator>
  <cp:lastModifiedBy>Павел</cp:lastModifiedBy>
  <cp:revision>7</cp:revision>
  <dcterms:created xsi:type="dcterms:W3CDTF">2019-11-27T20:19:03Z</dcterms:created>
  <dcterms:modified xsi:type="dcterms:W3CDTF">2022-01-10T07:45:01Z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2017-12-16T00:00:00Z</vt:filetime>
  </property>
  <property fmtid="{D5CDD505-2E9C-101B-9397-08002B2CF9AE}" pid="3" name="LastSaved">
    <vt:filetime>2019-11-27T00:00:00Z</vt:filetime>
  </property>
</Properties>
</file>