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443" y="1269508"/>
            <a:ext cx="8924170" cy="3507874"/>
          </a:xfrm>
        </p:spPr>
        <p:txBody>
          <a:bodyPr/>
          <a:lstStyle/>
          <a:p>
            <a:r>
              <a:rPr lang="ru-RU" sz="4000" dirty="0" smtClean="0"/>
              <a:t>Лекция №3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/>
              <a:t>Макет страницы</a:t>
            </a:r>
            <a:endParaRPr lang="ru-RU" sz="66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7022" y="4875038"/>
            <a:ext cx="8825658" cy="861420"/>
          </a:xfrm>
        </p:spPr>
        <p:txBody>
          <a:bodyPr/>
          <a:lstStyle/>
          <a:p>
            <a:pPr algn="r"/>
            <a:r>
              <a:rPr lang="ru-RU" dirty="0"/>
              <a:t>Дистанционный курс повышения квалификации учителей «</a:t>
            </a:r>
            <a:r>
              <a:rPr lang="en-US" dirty="0"/>
              <a:t>Web-</a:t>
            </a:r>
            <a:r>
              <a:rPr lang="ru-RU" dirty="0"/>
              <a:t>дизайн в школьном курсе информатики и икт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43848" y="63031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2016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32" y="1271683"/>
            <a:ext cx="11520735" cy="5042111"/>
          </a:xfrm>
        </p:spPr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2100" dirty="0"/>
              <a:t>Макет – предварительный образец веб-страницы до верстки. Именно по макету веб-разработчик верстает (создает) веб-страницу, поэтому важно, чтобы учитывался каждый пиксель между элементами</a:t>
            </a:r>
            <a:r>
              <a:rPr lang="ru-RU" sz="2100" dirty="0" smtClean="0"/>
              <a:t>.</a:t>
            </a:r>
          </a:p>
          <a:p>
            <a:pPr marL="0" indent="177800">
              <a:buNone/>
            </a:pPr>
            <a:r>
              <a:rPr lang="ru-RU" sz="2100" dirty="0" smtClean="0"/>
              <a:t>Макет веб-страницы содержит компоненты:</a:t>
            </a:r>
          </a:p>
          <a:p>
            <a:r>
              <a:rPr lang="ru-RU" sz="2100" dirty="0" smtClean="0"/>
              <a:t>Содержащий блок (</a:t>
            </a:r>
            <a:r>
              <a:rPr lang="en-US" sz="2100" dirty="0" smtClean="0"/>
              <a:t>Container)</a:t>
            </a:r>
          </a:p>
          <a:p>
            <a:r>
              <a:rPr lang="ru-RU" sz="2100" dirty="0" smtClean="0"/>
              <a:t>Шапка </a:t>
            </a:r>
            <a:r>
              <a:rPr lang="en-US" sz="2100" dirty="0" smtClean="0"/>
              <a:t>(Header)</a:t>
            </a:r>
            <a:endParaRPr lang="ru-RU" sz="2100" dirty="0"/>
          </a:p>
          <a:p>
            <a:pPr marL="719138" indent="-363538"/>
            <a:r>
              <a:rPr lang="ru-RU" sz="2100" dirty="0" smtClean="0"/>
              <a:t>Логотип (</a:t>
            </a:r>
            <a:r>
              <a:rPr lang="en-US" sz="2100" dirty="0" smtClean="0"/>
              <a:t>Logo)</a:t>
            </a:r>
          </a:p>
          <a:p>
            <a:pPr marL="719138" indent="-363538"/>
            <a:r>
              <a:rPr lang="ru-RU" sz="2100" dirty="0" smtClean="0"/>
              <a:t>Навигация (</a:t>
            </a:r>
            <a:r>
              <a:rPr lang="en-US" sz="2100" dirty="0" smtClean="0"/>
              <a:t>Navigation)</a:t>
            </a:r>
          </a:p>
          <a:p>
            <a:r>
              <a:rPr lang="ru-RU" sz="2100" dirty="0" smtClean="0"/>
              <a:t>Контент (</a:t>
            </a:r>
            <a:r>
              <a:rPr lang="en-US" sz="2100" dirty="0" smtClean="0"/>
              <a:t>Content)</a:t>
            </a:r>
          </a:p>
          <a:p>
            <a:r>
              <a:rPr lang="ru-RU" sz="2100" dirty="0" smtClean="0"/>
              <a:t>Подвал (</a:t>
            </a:r>
            <a:r>
              <a:rPr lang="en-US" sz="2100" dirty="0" smtClean="0"/>
              <a:t>Footer)</a:t>
            </a:r>
            <a:endParaRPr lang="ru-RU" sz="2100" dirty="0" smtClean="0"/>
          </a:p>
          <a:p>
            <a:r>
              <a:rPr lang="ru-RU" sz="2100" dirty="0" smtClean="0"/>
              <a:t>Свободное место (</a:t>
            </a:r>
            <a:r>
              <a:rPr lang="en-US" sz="2100" dirty="0" smtClean="0"/>
              <a:t>Whitespace)</a:t>
            </a:r>
            <a:endParaRPr lang="ru-RU" sz="21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68" y="2969346"/>
            <a:ext cx="4572000" cy="334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1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51" y="550416"/>
            <a:ext cx="9713483" cy="719091"/>
          </a:xfrm>
        </p:spPr>
        <p:txBody>
          <a:bodyPr/>
          <a:lstStyle/>
          <a:p>
            <a:r>
              <a:rPr lang="ru-RU" sz="3800" dirty="0" smtClean="0"/>
              <a:t>Содержащий блок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51" y="1269507"/>
            <a:ext cx="11523215" cy="5051393"/>
          </a:xfrm>
        </p:spPr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2100" dirty="0"/>
              <a:t>На каждой </a:t>
            </a:r>
            <a:r>
              <a:rPr lang="en-US" sz="2100" dirty="0"/>
              <a:t>web</a:t>
            </a:r>
            <a:r>
              <a:rPr lang="ru-RU" sz="2100" dirty="0"/>
              <a:t>-странице имеется содержащий блок. На рисунке </a:t>
            </a:r>
            <a:r>
              <a:rPr lang="ru-RU" sz="2100" dirty="0" smtClean="0"/>
              <a:t>(слайд 2) </a:t>
            </a:r>
            <a:r>
              <a:rPr lang="ru-RU" sz="2100" dirty="0"/>
              <a:t>содержащий блок – внешний, синий, сплошной контур. Роль такого блока может выполнять тег </a:t>
            </a:r>
            <a:r>
              <a:rPr lang="en-US" sz="2100" dirty="0"/>
              <a:t>body</a:t>
            </a:r>
            <a:r>
              <a:rPr lang="ru-RU" sz="2100" dirty="0"/>
              <a:t> конкретной страницы либо тег </a:t>
            </a:r>
            <a:r>
              <a:rPr lang="en-US" sz="2100" dirty="0"/>
              <a:t>div</a:t>
            </a:r>
            <a:r>
              <a:rPr lang="ru-RU" sz="2100" dirty="0"/>
              <a:t>. Без содержащего блока элементы в окне браузера будут не фиксированы. Выбирая тип верстки, приведенные выше, учащиеся выбирают ширину содержательного блока: резиновая или фиксированная.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13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29" y="541538"/>
            <a:ext cx="9704605" cy="745724"/>
          </a:xfrm>
        </p:spPr>
        <p:txBody>
          <a:bodyPr/>
          <a:lstStyle/>
          <a:p>
            <a:r>
              <a:rPr lang="ru-RU" sz="3800" dirty="0" smtClean="0"/>
              <a:t>Шапка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29" y="1287262"/>
            <a:ext cx="11505459" cy="5033639"/>
          </a:xfrm>
        </p:spPr>
        <p:txBody>
          <a:bodyPr>
            <a:noAutofit/>
          </a:bodyPr>
          <a:lstStyle/>
          <a:p>
            <a:pPr marL="0" indent="177800">
              <a:buNone/>
            </a:pPr>
            <a:r>
              <a:rPr lang="en-US" sz="2100" dirty="0"/>
              <a:t>Header</a:t>
            </a:r>
            <a:r>
              <a:rPr lang="ru-RU" sz="2100" dirty="0"/>
              <a:t> - это компонент в верхней части страницы сайта, в котором, как правило, размещается логотип и слоган сайта, краткая контактная информация, основное горизонтальное меню и другие элементы, которые считаются наиболее важными в зависимости от специфики ресурса.</a:t>
            </a:r>
          </a:p>
          <a:p>
            <a:pPr marL="0" indent="177800">
              <a:buNone/>
            </a:pPr>
            <a:r>
              <a:rPr lang="ru-RU" sz="2100" dirty="0"/>
              <a:t>На изображении </a:t>
            </a:r>
            <a:r>
              <a:rPr lang="en-US" sz="2100" dirty="0"/>
              <a:t>header</a:t>
            </a:r>
            <a:r>
              <a:rPr lang="ru-RU" sz="2100" dirty="0"/>
              <a:t> изображен в виде лого, названия сайта и горизонтальной навигации </a:t>
            </a:r>
            <a:r>
              <a:rPr lang="ru-RU" sz="2100" dirty="0" smtClean="0"/>
              <a:t>(слайд 2). </a:t>
            </a:r>
            <a:endParaRPr lang="ru-RU" sz="2100" dirty="0"/>
          </a:p>
          <a:p>
            <a:pPr marL="0" indent="177800">
              <a:buNone/>
            </a:pPr>
            <a:r>
              <a:rPr lang="ru-RU" sz="2100" dirty="0"/>
              <a:t>Навигация (</a:t>
            </a:r>
            <a:r>
              <a:rPr lang="en-US" sz="2100" dirty="0"/>
              <a:t>Navigation</a:t>
            </a:r>
            <a:r>
              <a:rPr lang="ru-RU" sz="2100" dirty="0"/>
              <a:t>).</a:t>
            </a:r>
          </a:p>
          <a:p>
            <a:pPr marL="0" indent="177800">
              <a:buNone/>
            </a:pPr>
            <a:r>
              <a:rPr lang="ru-RU" sz="2100" dirty="0"/>
              <a:t>Очень важно, чтобы навигационную систему сайта было легко находить и просто использовать. Обычно пользователь ожидает увидеть навигационную панель в верхней части страницы, поэтому важно расположить все навигационные элементы «выше линии сгиба» (</a:t>
            </a:r>
            <a:r>
              <a:rPr lang="en-US" sz="2100" dirty="0"/>
              <a:t>Above the Fold </a:t>
            </a:r>
            <a:r>
              <a:rPr lang="ru-RU" sz="2100" dirty="0"/>
              <a:t>– та часть веб-страницы, которую пользователь может увидеть, не пользуясь полосой прокрутки). Навигационные панели на веб-странице могут отличать друг от друга цветом, формой, анимацией и т.д. Например, обычное горизонтальное меню и иконка, при нажатии которой открывается другое меню.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7779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51" y="541538"/>
            <a:ext cx="9713483" cy="736846"/>
          </a:xfrm>
        </p:spPr>
        <p:txBody>
          <a:bodyPr/>
          <a:lstStyle/>
          <a:p>
            <a:r>
              <a:rPr lang="ru-RU" sz="3800" dirty="0" smtClean="0"/>
              <a:t>Контент и подвал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51" y="1278384"/>
            <a:ext cx="11514337" cy="5024762"/>
          </a:xfrm>
        </p:spPr>
        <p:txBody>
          <a:bodyPr/>
          <a:lstStyle/>
          <a:p>
            <a:pPr marL="0" indent="177800">
              <a:buNone/>
            </a:pPr>
            <a:r>
              <a:rPr lang="ru-RU" sz="2100" dirty="0"/>
              <a:t>Содержимое компонента контент - самое важное на сайте. </a:t>
            </a:r>
            <a:r>
              <a:rPr lang="ru-RU" sz="2100" dirty="0" smtClean="0"/>
              <a:t>Основные информационные блоки </a:t>
            </a:r>
            <a:r>
              <a:rPr lang="ru-RU" sz="2100" dirty="0"/>
              <a:t>следует располагать в центре элемента, упрощая зрительный поиск</a:t>
            </a:r>
            <a:r>
              <a:rPr lang="ru-RU" sz="2100" dirty="0" smtClean="0"/>
              <a:t>.</a:t>
            </a:r>
          </a:p>
          <a:p>
            <a:pPr marL="0" indent="177800">
              <a:buNone/>
            </a:pPr>
            <a:endParaRPr lang="ru-RU" sz="2100" dirty="0" smtClean="0"/>
          </a:p>
          <a:p>
            <a:pPr marL="0" indent="177800">
              <a:buNone/>
            </a:pPr>
            <a:r>
              <a:rPr lang="ru-RU" sz="2100" dirty="0" smtClean="0"/>
              <a:t>Подвал располагается </a:t>
            </a:r>
            <a:r>
              <a:rPr lang="ru-RU" sz="2100" dirty="0"/>
              <a:t>в нижней части страницы и обычно содержит информацию о правообладателях, контактные и юридические данные, а также несколько ссылок на основные разделы сайта. Достигая подвала сайта, пользователь понимает, что достиг конца страницы.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1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51" y="532660"/>
            <a:ext cx="9596762" cy="736847"/>
          </a:xfrm>
        </p:spPr>
        <p:txBody>
          <a:bodyPr/>
          <a:lstStyle/>
          <a:p>
            <a:r>
              <a:rPr lang="ru-RU" sz="3800" dirty="0" smtClean="0"/>
              <a:t>Свободное место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51" y="1269508"/>
            <a:ext cx="11523215" cy="5024760"/>
          </a:xfrm>
        </p:spPr>
        <p:txBody>
          <a:bodyPr/>
          <a:lstStyle/>
          <a:p>
            <a:pPr marL="0" indent="177800">
              <a:buNone/>
            </a:pPr>
            <a:r>
              <a:rPr lang="ru-RU" dirty="0"/>
              <a:t>Графический термин «свободное пространство» относится к любой части страницы, на которой нет текста или иллюстраций. Рекомендуется сильно не загружать свободное пространство, чтобы оно обеспечивало сбалансированность и единство композиции.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51" y="550416"/>
            <a:ext cx="9713483" cy="719091"/>
          </a:xfrm>
        </p:spPr>
        <p:txBody>
          <a:bodyPr/>
          <a:lstStyle/>
          <a:p>
            <a:r>
              <a:rPr lang="ru-RU" sz="3800" dirty="0" smtClean="0"/>
              <a:t>Популярные макет веб-страниц</a:t>
            </a:r>
            <a:endParaRPr lang="ru-RU" sz="3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351" y="1589103"/>
            <a:ext cx="4740676" cy="47406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Навигация в левом столбце</a:t>
            </a:r>
          </a:p>
          <a:p>
            <a:endParaRPr lang="ru-RU" sz="2100" dirty="0" smtClean="0"/>
          </a:p>
          <a:p>
            <a:pPr algn="just"/>
            <a:r>
              <a:rPr lang="ru-RU" sz="2100" dirty="0"/>
              <a:t>Формат, проверенный временем. Макет разделен на 2 столбца: левый – навигация (треть страницы или уже), правый – контент. На многих сайтах, сделанный по такому образцу, левый столбец не обязательно содержит основную навигационную панель.</a:t>
            </a:r>
            <a:endParaRPr lang="ru-RU" sz="21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6"/>
          <a:stretch/>
        </p:blipFill>
        <p:spPr>
          <a:xfrm>
            <a:off x="6095109" y="1513263"/>
            <a:ext cx="3600000" cy="23184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9" t="51"/>
          <a:stretch/>
        </p:blipFill>
        <p:spPr>
          <a:xfrm>
            <a:off x="6095109" y="3954052"/>
            <a:ext cx="3600000" cy="235516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37351" y="1589103"/>
            <a:ext cx="4740676" cy="47406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Навигация в правом столбце</a:t>
            </a:r>
          </a:p>
          <a:p>
            <a:endParaRPr lang="ru-RU" sz="2100" dirty="0" smtClean="0"/>
          </a:p>
          <a:p>
            <a:pPr algn="just"/>
            <a:r>
              <a:rPr lang="ru-RU" sz="2100" dirty="0"/>
              <a:t>Макет разделен на 2 столбца: правый – контент, левый – навигация. Данная архитектура очень часто встречается на новостных сайтах, в социальных сетях. Главное – контент, а не навигация.</a:t>
            </a:r>
            <a:endParaRPr lang="ru-RU" sz="21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986" b="228"/>
          <a:stretch/>
        </p:blipFill>
        <p:spPr>
          <a:xfrm>
            <a:off x="6095109" y="1513263"/>
            <a:ext cx="3600000" cy="231849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6" t="475" b="-1"/>
          <a:stretch/>
        </p:blipFill>
        <p:spPr>
          <a:xfrm>
            <a:off x="6095109" y="3946686"/>
            <a:ext cx="3600000" cy="238309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7351" y="1589103"/>
            <a:ext cx="4740676" cy="47406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Навигация в двух столбцах</a:t>
            </a:r>
          </a:p>
          <a:p>
            <a:endParaRPr lang="ru-RU" sz="2100" dirty="0" smtClean="0"/>
          </a:p>
          <a:p>
            <a:pPr algn="just"/>
            <a:r>
              <a:rPr lang="ru-RU" dirty="0"/>
              <a:t>Макет имеет широкий центральный столбец (контент), по бокам которого расположены два более узких столбца. Если сайт обладает обширной навигацией, информационными блоками, баннерами, рекламой, то данная архитектура просто необходима. Главное помнить о свободном пространстве (</a:t>
            </a:r>
            <a:r>
              <a:rPr lang="en-US" dirty="0"/>
              <a:t>Whitespace</a:t>
            </a:r>
            <a:r>
              <a:rPr lang="ru-RU" dirty="0"/>
              <a:t>), чтобы информация не казалась скученной.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7" b="-349"/>
          <a:stretch/>
        </p:blipFill>
        <p:spPr>
          <a:xfrm>
            <a:off x="6095109" y="1502889"/>
            <a:ext cx="3600000" cy="232887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0" t="-94"/>
          <a:stretch/>
        </p:blipFill>
        <p:spPr>
          <a:xfrm>
            <a:off x="6095109" y="3954052"/>
            <a:ext cx="3600000" cy="23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395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Лекция №3 Макет страницы</vt:lpstr>
      <vt:lpstr>Презентация PowerPoint</vt:lpstr>
      <vt:lpstr>Содержащий блок</vt:lpstr>
      <vt:lpstr>Шапка</vt:lpstr>
      <vt:lpstr>Контент и подвал</vt:lpstr>
      <vt:lpstr>Свободное место</vt:lpstr>
      <vt:lpstr>Популярные макет веб-страниц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 Макет страницы</dc:title>
  <dc:creator>Александра Сысоева</dc:creator>
  <cp:lastModifiedBy>Александра Сысоева</cp:lastModifiedBy>
  <cp:revision>4</cp:revision>
  <dcterms:created xsi:type="dcterms:W3CDTF">2016-05-25T08:13:04Z</dcterms:created>
  <dcterms:modified xsi:type="dcterms:W3CDTF">2016-05-25T08:41:23Z</dcterms:modified>
</cp:coreProperties>
</file>