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8" r:id="rId5"/>
    <p:sldId id="27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8" r:id="rId23"/>
    <p:sldId id="275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4" y="-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3656D-EC74-4254-8CA4-A650945775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C777C-3349-4C28-B79D-3F6751C417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1F0A-8F8B-47A6-9446-086EA7EE45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1C5AFA5-5011-4EBC-812F-54728B2D8D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F38F0E1-226C-446C-BF83-81ED5A36B5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1803C-354A-4779-9CB3-D694918D53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538FE7-30CE-4AB2-B31B-6D35E8AEDD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6FDDE-93DB-45C0-91C1-A64E967638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26D93-3C03-4BBF-866C-616F614FDA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1779E-94AA-4DFA-8D06-9AF8624B1F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719DB-C453-4496-BA14-E2617BFF59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19B55-7303-4E26-B1A8-23E27CC5A7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30DCE-DECF-404D-B12A-FB1756EFD9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9479E9-FD20-420C-8AA8-08FA302C16C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ru-RU" sz="1600" b="1"/>
              <a:t>Тема:</a:t>
            </a:r>
            <a:r>
              <a:rPr lang="ru-RU" sz="1800" b="1"/>
              <a:t>    Производственный шум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09600" y="762000"/>
            <a:ext cx="807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Борьба со все возрастающей интенсивностью воздействия шума</a:t>
            </a:r>
          </a:p>
          <a:p>
            <a:pPr algn="ctr"/>
            <a:r>
              <a:rPr lang="ru-RU"/>
              <a:t> на людей становится одной из актуальнейших проблем нашего времени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762000" y="1600200"/>
            <a:ext cx="777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Действуя на центральную нервную систему, шум вызывает: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85800" y="2286000"/>
            <a:ext cx="2133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усталость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3429000" y="2286000"/>
            <a:ext cx="2133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бессонницу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6248400" y="2286000"/>
            <a:ext cx="2133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Неспособность </a:t>
            </a:r>
          </a:p>
          <a:p>
            <a:pPr algn="ctr"/>
            <a:r>
              <a:rPr lang="ru-RU" sz="1600"/>
              <a:t>сосредоточиться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429000" y="2819400"/>
            <a:ext cx="2133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Которые ведут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5562600" y="3200400"/>
            <a:ext cx="3200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К несчастным случаям </a:t>
            </a:r>
          </a:p>
          <a:p>
            <a:pPr algn="ctr"/>
            <a:r>
              <a:rPr lang="ru-RU"/>
              <a:t>на производстве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304800" y="3276600"/>
            <a:ext cx="3124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К снижению </a:t>
            </a:r>
          </a:p>
          <a:p>
            <a:pPr algn="ctr"/>
            <a:r>
              <a:rPr lang="ru-RU"/>
              <a:t>производительности труда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2209800" y="4038600"/>
            <a:ext cx="5181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Образованию профессиональных заболеваний</a:t>
            </a: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 rot="16200000">
            <a:off x="7581900" y="5372100"/>
            <a:ext cx="1676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Тугоухость </a:t>
            </a: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 rot="16200000">
            <a:off x="6705600" y="5334000"/>
            <a:ext cx="1676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Язвенная</a:t>
            </a:r>
          </a:p>
          <a:p>
            <a:pPr algn="ctr"/>
            <a:r>
              <a:rPr lang="ru-RU"/>
              <a:t> болезнь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 rot="16200000">
            <a:off x="5562600" y="5181600"/>
            <a:ext cx="1676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Сердечно-</a:t>
            </a:r>
          </a:p>
          <a:p>
            <a:pPr algn="ctr"/>
            <a:r>
              <a:rPr lang="ru-RU"/>
              <a:t>сосудистые </a:t>
            </a:r>
          </a:p>
          <a:p>
            <a:pPr algn="ctr"/>
            <a:r>
              <a:rPr lang="ru-RU"/>
              <a:t>заболевания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 rot="16200000">
            <a:off x="4381500" y="5295900"/>
            <a:ext cx="1676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Психические </a:t>
            </a:r>
          </a:p>
          <a:p>
            <a:pPr algn="ctr"/>
            <a:r>
              <a:rPr lang="ru-RU"/>
              <a:t>нарушения</a:t>
            </a: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381000" y="4648200"/>
            <a:ext cx="36576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Например, исследования показали, </a:t>
            </a:r>
          </a:p>
          <a:p>
            <a:pPr algn="ctr"/>
            <a:r>
              <a:rPr lang="ru-RU" sz="1400"/>
              <a:t>что при выполнении сложных работ</a:t>
            </a:r>
          </a:p>
          <a:p>
            <a:pPr algn="ctr"/>
            <a:r>
              <a:rPr lang="ru-RU" sz="1400"/>
              <a:t> в помещении с уровнем шума 80-90 дБА </a:t>
            </a:r>
          </a:p>
          <a:p>
            <a:pPr algn="ctr"/>
            <a:r>
              <a:rPr lang="ru-RU" sz="1400"/>
              <a:t>рабочий в среднем должен затратить</a:t>
            </a:r>
          </a:p>
          <a:p>
            <a:pPr algn="ctr"/>
            <a:r>
              <a:rPr lang="ru-RU" sz="1400"/>
              <a:t> на 20% больше физических</a:t>
            </a:r>
          </a:p>
          <a:p>
            <a:pPr algn="ctr"/>
            <a:r>
              <a:rPr lang="ru-RU" sz="1400"/>
              <a:t> и нервных усилий, чтобы иметь</a:t>
            </a:r>
          </a:p>
          <a:p>
            <a:pPr algn="ctr"/>
            <a:r>
              <a:rPr lang="ru-RU" sz="1400"/>
              <a:t> производительность труда, </a:t>
            </a:r>
          </a:p>
          <a:p>
            <a:pPr algn="ctr"/>
            <a:r>
              <a:rPr lang="ru-RU" sz="1400"/>
              <a:t>достигаемую при шуме 70 дБА</a:t>
            </a:r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4648200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1752600" y="2133600"/>
            <a:ext cx="556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>
            <a:off x="1752600" y="213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>
            <a:off x="7315200" y="213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1752600" y="2590800"/>
            <a:ext cx="1905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>
            <a:off x="4648200" y="2590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 flipH="1">
            <a:off x="5181600" y="2667000"/>
            <a:ext cx="1066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flipH="1">
            <a:off x="3429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>
            <a:off x="5105400" y="31242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5" name="Line 29"/>
          <p:cNvSpPr>
            <a:spLocks noChangeShapeType="1"/>
          </p:cNvSpPr>
          <p:nvPr/>
        </p:nvSpPr>
        <p:spPr bwMode="auto">
          <a:xfrm>
            <a:off x="4495800" y="3124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>
            <a:off x="914400" y="3810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>
            <a:off x="51816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8" name="Line 32"/>
          <p:cNvSpPr>
            <a:spLocks noChangeShapeType="1"/>
          </p:cNvSpPr>
          <p:nvPr/>
        </p:nvSpPr>
        <p:spPr bwMode="auto">
          <a:xfrm>
            <a:off x="6248400" y="4419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9" name="Line 33"/>
          <p:cNvSpPr>
            <a:spLocks noChangeShapeType="1"/>
          </p:cNvSpPr>
          <p:nvPr/>
        </p:nvSpPr>
        <p:spPr bwMode="auto">
          <a:xfrm>
            <a:off x="7010400" y="44196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30" name="Line 34"/>
          <p:cNvSpPr>
            <a:spLocks noChangeShapeType="1"/>
          </p:cNvSpPr>
          <p:nvPr/>
        </p:nvSpPr>
        <p:spPr bwMode="auto">
          <a:xfrm>
            <a:off x="7391400" y="42672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143000" y="609600"/>
            <a:ext cx="6781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В зависимости от того, на какой частоте находится максимум </a:t>
            </a:r>
          </a:p>
          <a:p>
            <a:pPr algn="ctr"/>
            <a:r>
              <a:rPr lang="ru-RU"/>
              <a:t>звукового давления, характер спектра может быть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943600" y="2286000"/>
            <a:ext cx="28194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Высокочастотным</a:t>
            </a:r>
          </a:p>
          <a:p>
            <a:pPr algn="ctr"/>
            <a:r>
              <a:rPr lang="ru-RU"/>
              <a:t> (максимум </a:t>
            </a:r>
          </a:p>
          <a:p>
            <a:pPr algn="ctr"/>
            <a:r>
              <a:rPr lang="ru-RU"/>
              <a:t>выше 800 Гц)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971800" y="2286000"/>
            <a:ext cx="26670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Среднечастотным</a:t>
            </a:r>
          </a:p>
          <a:p>
            <a:pPr algn="ctr"/>
            <a:r>
              <a:rPr lang="ru-RU"/>
              <a:t> (максимум </a:t>
            </a:r>
          </a:p>
          <a:p>
            <a:pPr algn="ctr"/>
            <a:r>
              <a:rPr lang="ru-RU"/>
              <a:t>в области 300-800 Гц)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81000" y="2286000"/>
            <a:ext cx="2209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Низкочастотным </a:t>
            </a:r>
          </a:p>
          <a:p>
            <a:pPr algn="ctr"/>
            <a:r>
              <a:rPr lang="ru-RU"/>
              <a:t>(максимум </a:t>
            </a:r>
          </a:p>
          <a:p>
            <a:pPr algn="ctr"/>
            <a:r>
              <a:rPr lang="ru-RU"/>
              <a:t>ниже 300 Гц)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4267200" y="1295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1524000" y="17526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1524000" y="1752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7239000" y="1752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8" descr="picture"/>
          <p:cNvPicPr preferRelativeResize="0">
            <a:picLocks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09800" y="990600"/>
            <a:ext cx="4572000" cy="3733800"/>
          </a:xfrm>
          <a:solidFill>
            <a:srgbClr val="FFFFFF"/>
          </a:solidFill>
          <a:ln>
            <a:solidFill>
              <a:srgbClr val="000000"/>
            </a:solidFill>
            <a:round/>
          </a:ln>
        </p:spPr>
      </p:pic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1295400" y="5181600"/>
            <a:ext cx="71628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ts val="1050"/>
              </a:lnSpc>
              <a:spcBef>
                <a:spcPts val="50"/>
              </a:spcBef>
            </a:pPr>
            <a:r>
              <a:rPr lang="ru-RU" sz="1600"/>
              <a:t>На рис. а - г приведены графики звуковых колебаний в координатах</a:t>
            </a:r>
          </a:p>
          <a:p>
            <a:pPr algn="ctr" eaLnBrk="0" hangingPunct="0">
              <a:lnSpc>
                <a:spcPts val="1050"/>
              </a:lnSpc>
              <a:spcBef>
                <a:spcPts val="50"/>
              </a:spcBef>
            </a:pPr>
            <a:endParaRPr lang="ru-RU" sz="1600"/>
          </a:p>
          <a:p>
            <a:pPr algn="ctr" eaLnBrk="0" hangingPunct="0">
              <a:lnSpc>
                <a:spcPts val="1050"/>
              </a:lnSpc>
              <a:spcBef>
                <a:spcPts val="50"/>
              </a:spcBef>
            </a:pPr>
            <a:r>
              <a:rPr lang="ru-RU" sz="1600"/>
              <a:t> (уровень звукового давления — время). На рис. д – з изображены </a:t>
            </a:r>
          </a:p>
          <a:p>
            <a:pPr algn="ctr" eaLnBrk="0" hangingPunct="0">
              <a:lnSpc>
                <a:spcPts val="1050"/>
              </a:lnSpc>
              <a:spcBef>
                <a:spcPts val="50"/>
              </a:spcBef>
            </a:pPr>
            <a:endParaRPr lang="ru-RU" sz="1600"/>
          </a:p>
          <a:p>
            <a:pPr algn="ctr" eaLnBrk="0" hangingPunct="0">
              <a:lnSpc>
                <a:spcPts val="1050"/>
              </a:lnSpc>
              <a:spcBef>
                <a:spcPts val="50"/>
              </a:spcBef>
            </a:pPr>
            <a:r>
              <a:rPr lang="ru-RU" sz="1600"/>
              <a:t>соответственно спектры звука в координатах</a:t>
            </a:r>
          </a:p>
          <a:p>
            <a:pPr algn="ctr" eaLnBrk="0" hangingPunct="0">
              <a:lnSpc>
                <a:spcPts val="1050"/>
              </a:lnSpc>
              <a:spcBef>
                <a:spcPts val="50"/>
              </a:spcBef>
            </a:pPr>
            <a:endParaRPr lang="ru-RU" sz="1600"/>
          </a:p>
          <a:p>
            <a:pPr algn="ctr" eaLnBrk="0" hangingPunct="0">
              <a:lnSpc>
                <a:spcPts val="1050"/>
              </a:lnSpc>
              <a:spcBef>
                <a:spcPts val="50"/>
              </a:spcBef>
            </a:pPr>
            <a:r>
              <a:rPr lang="ru-RU" sz="1600"/>
              <a:t> (уровень звукового давления — частота). 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838200" y="457200"/>
            <a:ext cx="792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Рис. Графики звуковых колебаний и соответствующие им спектры звука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63563"/>
          </a:xfrm>
        </p:spPr>
        <p:txBody>
          <a:bodyPr/>
          <a:lstStyle/>
          <a:p>
            <a:r>
              <a:rPr lang="ru-RU" sz="1600" b="1"/>
              <a:t>Тема:</a:t>
            </a:r>
            <a:r>
              <a:rPr lang="ru-RU" sz="1800" b="1"/>
              <a:t>    Нормирование шума по  СН 2.2.412.1.8.562-96</a:t>
            </a:r>
          </a:p>
        </p:txBody>
      </p:sp>
      <p:sp>
        <p:nvSpPr>
          <p:cNvPr id="17766" name="Rectangle 358"/>
          <p:cNvSpPr>
            <a:spLocks noChangeArrowheads="1"/>
          </p:cNvSpPr>
          <p:nvPr/>
        </p:nvSpPr>
        <p:spPr bwMode="auto">
          <a:xfrm>
            <a:off x="1271588" y="6132513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1000">
                <a:cs typeface="Times New Roman" pitchFamily="18" charset="0"/>
              </a:rPr>
              <a:t/>
            </a:r>
            <a:br>
              <a:rPr lang="ru-RU" sz="1000">
                <a:cs typeface="Times New Roman" pitchFamily="18" charset="0"/>
              </a:rPr>
            </a:br>
            <a:endParaRPr lang="ru-RU"/>
          </a:p>
        </p:txBody>
      </p:sp>
      <p:sp>
        <p:nvSpPr>
          <p:cNvPr id="17769" name="Rectangle 361"/>
          <p:cNvSpPr>
            <a:spLocks noChangeArrowheads="1"/>
          </p:cNvSpPr>
          <p:nvPr/>
        </p:nvSpPr>
        <p:spPr bwMode="auto">
          <a:xfrm>
            <a:off x="609600" y="762000"/>
            <a:ext cx="7848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/>
              <a:t>Предельно допустимые уровни звукового давления,</a:t>
            </a:r>
          </a:p>
          <a:p>
            <a:pPr algn="ctr"/>
            <a:r>
              <a:rPr lang="ru-RU" sz="1600"/>
              <a:t>уровни звука и эквивалентные уровни звука для основных наиболее</a:t>
            </a:r>
          </a:p>
          <a:p>
            <a:pPr algn="ctr"/>
            <a:r>
              <a:rPr lang="ru-RU" sz="1600"/>
              <a:t>типичных видов трудовой деятельности и рабочих мест</a:t>
            </a:r>
          </a:p>
        </p:txBody>
      </p:sp>
      <p:graphicFrame>
        <p:nvGraphicFramePr>
          <p:cNvPr id="18075" name="Group 667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86800" cy="4953001"/>
        </p:xfrm>
        <a:graphic>
          <a:graphicData uri="http://schemas.openxmlformats.org/drawingml/2006/table">
            <a:tbl>
              <a:tblPr/>
              <a:tblGrid>
                <a:gridCol w="322263"/>
                <a:gridCol w="3216275"/>
                <a:gridCol w="482600"/>
                <a:gridCol w="403225"/>
                <a:gridCol w="401637"/>
                <a:gridCol w="401638"/>
                <a:gridCol w="403225"/>
                <a:gridCol w="561975"/>
                <a:gridCol w="563562"/>
                <a:gridCol w="563563"/>
                <a:gridCol w="561975"/>
                <a:gridCol w="804862"/>
              </a:tblGrid>
              <a:tr h="7302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38"/>
                        </a:lnSpc>
                        <a:spcBef>
                          <a:spcPts val="4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№ п/п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38"/>
                        </a:lnSpc>
                        <a:spcBef>
                          <a:spcPts val="4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38"/>
                        </a:lnSpc>
                        <a:spcBef>
                          <a:spcPts val="4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Вид трудовой деятельности, рабочее место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75"/>
                        </a:lnSpc>
                        <a:spcBef>
                          <a:spcPts val="10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Уровни звукового давления, дБ, в октавных полосах со среднегеометрическими частотами, Гц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5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Уровни звука 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5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эквивалентные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уровни звука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(в дБА)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0953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8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8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8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8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Творческая деятельность, руководящая работа с повышенными требованиями, научная деятельность, конструирование и проектирование, программирование, преподавание и обучение, врачебная деятельность. Рабочие места в помещениях дирекции, проектно-конструкторских бюро, расчетчиков, программистов вычислительных машин, в лабораториях для теоретических работ и обработки данных, приема больных в здравпунктах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41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Высококвалифицированная работа, требующая сосредоточенности, административно-управленческая деятельность, измерительные и аналитические работы в лаборатории; рабочие места в помещениях цехового управленческого аппарата, в рабочих комнатах конторских помещений, в лабораториях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8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664" name="Group 208"/>
          <p:cNvGraphicFramePr>
            <a:graphicFrameLocks noGrp="1"/>
          </p:cNvGraphicFramePr>
          <p:nvPr/>
        </p:nvGraphicFramePr>
        <p:xfrm>
          <a:off x="685800" y="838200"/>
          <a:ext cx="8001000" cy="3997325"/>
        </p:xfrm>
        <a:graphic>
          <a:graphicData uri="http://schemas.openxmlformats.org/drawingml/2006/table">
            <a:tbl>
              <a:tblPr/>
              <a:tblGrid>
                <a:gridCol w="381000"/>
                <a:gridCol w="3276600"/>
                <a:gridCol w="533400"/>
                <a:gridCol w="381000"/>
                <a:gridCol w="381000"/>
                <a:gridCol w="381000"/>
                <a:gridCol w="381000"/>
                <a:gridCol w="381000"/>
                <a:gridCol w="457200"/>
                <a:gridCol w="465138"/>
                <a:gridCol w="452437"/>
                <a:gridCol w="530225"/>
              </a:tblGrid>
              <a:tr h="135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Работа, выполняемая с часто получаемыми указаниями и акустическими сигналами; работа, требующая постоянного слухового контроля; операторская работа по точному графику с инструкцией; диспетчерская работа. Рабочие места в помещениях диспетчерской службы, кабинетах и помещениях наблюдения и дистанционного управления с речевой связью по телефону; машинописные бюро на участках точной сборки, на телефонных и телеграфных станциях, в помещениях мастеров, в залах обработки информации на вычислительных машинах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54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Работа, требующая сосредоточенности; работа с повышенными требованиями к процессам наблюдения и дистанционного управления производственными циклами. Рабочие места за пультами в кабинетах наблюдения и дистанционного управления без речевой связи по телефону, в помещениях лабораторий с шумным оборудованием, в помещениях для размещения шумных агрегатов вычислительных машин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Выполнение всех видов работ (за исключением перечисленных в п.п. 1-4 и аналогичных им) на постоянных рабочих местах в производственных помещениях и на территории предприятий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9665" name="Rectangle 209"/>
          <p:cNvSpPr>
            <a:spLocks noChangeArrowheads="1"/>
          </p:cNvSpPr>
          <p:nvPr/>
        </p:nvSpPr>
        <p:spPr bwMode="auto">
          <a:xfrm>
            <a:off x="6248400" y="457200"/>
            <a:ext cx="2438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200"/>
              <a:t>п</a:t>
            </a:r>
            <a:r>
              <a:rPr lang="ru-RU" sz="1200" u="sng"/>
              <a:t>родолж</a:t>
            </a:r>
            <a:r>
              <a:rPr lang="ru-RU" sz="1200"/>
              <a:t>ение </a:t>
            </a:r>
            <a:r>
              <a:rPr lang="ru-RU" sz="1200" u="sng"/>
              <a:t>таблицы</a:t>
            </a:r>
          </a:p>
        </p:txBody>
      </p:sp>
      <p:sp>
        <p:nvSpPr>
          <p:cNvPr id="19666" name="Rectangle 210"/>
          <p:cNvSpPr>
            <a:spLocks noChangeArrowheads="1"/>
          </p:cNvSpPr>
          <p:nvPr/>
        </p:nvSpPr>
        <p:spPr bwMode="auto">
          <a:xfrm>
            <a:off x="762000" y="4953000"/>
            <a:ext cx="75438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ru-RU" sz="1400" i="1"/>
              <a:t>Примечания: </a:t>
            </a:r>
            <a:r>
              <a:rPr lang="ru-RU" sz="1400"/>
              <a:t>1. Допускается в отраслевой документации устанавливать более жесткие нормы для отдельных видов трудовой деятельности с учетом напряженности и тяжести труда в соответствии с табл. 3.1.</a:t>
            </a:r>
          </a:p>
          <a:p>
            <a:r>
              <a:rPr lang="ru-RU" sz="1400"/>
              <a:t>2. Запрещается даже кратковременное пребывание в зонах с уровнями звукового давления свыше 135 дБ в любой октавной полосе.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7924800" y="228600"/>
            <a:ext cx="7953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/>
              <a:t>Таблица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762000" y="228600"/>
            <a:ext cx="7848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/>
              <a:t>Предельно допустимые уровни звукового давления, уровни</a:t>
            </a:r>
          </a:p>
          <a:p>
            <a:pPr algn="ctr"/>
            <a:r>
              <a:rPr lang="ru-RU" sz="1600"/>
              <a:t>звука эквивалентные и максимальные уровни звука проникающего</a:t>
            </a:r>
          </a:p>
          <a:p>
            <a:pPr algn="ctr"/>
            <a:r>
              <a:rPr lang="ru-RU" sz="1600"/>
              <a:t>шума в помещениях жилых и общественных зданий</a:t>
            </a:r>
          </a:p>
        </p:txBody>
      </p:sp>
      <p:graphicFrame>
        <p:nvGraphicFramePr>
          <p:cNvPr id="21042" name="Group 562"/>
          <p:cNvGraphicFramePr>
            <a:graphicFrameLocks noGrp="1"/>
          </p:cNvGraphicFramePr>
          <p:nvPr/>
        </p:nvGraphicFramePr>
        <p:xfrm>
          <a:off x="381000" y="1219200"/>
          <a:ext cx="8534400" cy="4276725"/>
        </p:xfrm>
        <a:graphic>
          <a:graphicData uri="http://schemas.openxmlformats.org/drawingml/2006/table">
            <a:tbl>
              <a:tblPr/>
              <a:tblGrid>
                <a:gridCol w="208280"/>
                <a:gridCol w="1874837"/>
                <a:gridCol w="609600"/>
                <a:gridCol w="457200"/>
                <a:gridCol w="457200"/>
                <a:gridCol w="457200"/>
                <a:gridCol w="457200"/>
                <a:gridCol w="457200"/>
                <a:gridCol w="533400"/>
                <a:gridCol w="563563"/>
                <a:gridCol w="503237"/>
                <a:gridCol w="533400"/>
                <a:gridCol w="609600"/>
                <a:gridCol w="838200"/>
              </a:tblGrid>
              <a:tr h="3317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9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№ п/п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50"/>
                        </a:lnSpc>
                        <a:spcBef>
                          <a:spcPts val="10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Вид трудовой деятельности, рабочее место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Время суток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Уровни звукового давления, дБ,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 октавных полосах со среднегеометрическими</a:t>
                      </a:r>
                    </a:p>
                    <a:p>
                      <a:pPr marL="914400" marR="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частотами, Гц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863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Уровни звука и эквивалентные уровни звука (в дБА)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888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Максимальные уровни звука La™, дБА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8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00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Палаты больниц и санаториев, операционные больниц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1" indent="0" algn="l" defTabSz="914400" rtl="0" eaLnBrk="1" fontAlgn="base" latinLnBrk="0" hangingPunct="1">
                        <a:lnSpc>
                          <a:spcPts val="10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 7 до </a:t>
                      </a:r>
                    </a:p>
                    <a:p>
                      <a:pPr marL="179388" marR="0" lvl="1" indent="0" algn="l" defTabSz="914400" rtl="0" eaLnBrk="1" fontAlgn="base" latinLnBrk="0" hangingPunct="1">
                        <a:lnSpc>
                          <a:spcPts val="10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179388" marR="0" lvl="1" indent="0" algn="l" defTabSz="914400" rtl="0" eaLnBrk="1" fontAlgn="base" latinLnBrk="0" hangingPunct="1">
                        <a:lnSpc>
                          <a:spcPts val="10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23ч</a:t>
                      </a:r>
                    </a:p>
                    <a:p>
                      <a:pPr marL="179388" marR="0" lvl="1" indent="0" algn="l" defTabSz="914400" rtl="0" eaLnBrk="1" fontAlgn="base" latinLnBrk="0" hangingPunct="1">
                        <a:lnSpc>
                          <a:spcPts val="10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 23 до 7ч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179388" marR="0" lvl="1" indent="0" algn="ctr" defTabSz="914400" rtl="0" eaLnBrk="1" fontAlgn="base" latinLnBrk="0" hangingPunct="1">
                        <a:lnSpc>
                          <a:spcPts val="10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4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76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4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41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59 51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4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4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4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40 31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4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4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4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4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4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4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4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Кабинеты врачей поликлиник, амбулаторий, диспансеров, больниц, санаториев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Классные помещения, учебные кабинеты, учительские комнаты, аудитории школ и других учебных заведений, конференц-залы, читальные залы библиотек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67" name="Group 63"/>
          <p:cNvGraphicFramePr>
            <a:graphicFrameLocks noGrp="1"/>
          </p:cNvGraphicFramePr>
          <p:nvPr/>
        </p:nvGraphicFramePr>
        <p:xfrm>
          <a:off x="381000" y="457200"/>
          <a:ext cx="84582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1951037"/>
                <a:gridCol w="533400"/>
                <a:gridCol w="457200"/>
                <a:gridCol w="457200"/>
                <a:gridCol w="457200"/>
                <a:gridCol w="457200"/>
                <a:gridCol w="457200"/>
                <a:gridCol w="533400"/>
                <a:gridCol w="563563"/>
                <a:gridCol w="503237"/>
                <a:gridCol w="533400"/>
                <a:gridCol w="398463"/>
                <a:gridCol w="973137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Жилые комнаты квартир, жилые помещения домов отдыха, пансионатов, домов-интернатов для престарелых и инвалидов, спальные помещения в детских дошкольных учреждениях и школах интернатах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1" indent="0" algn="l" defTabSz="914400" rtl="0" eaLnBrk="1" fontAlgn="base" latinLnBrk="0" hangingPunct="1">
                        <a:lnSpc>
                          <a:spcPts val="10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7 до 23 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ts val="10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 23 до 7ч</a:t>
                      </a:r>
                    </a:p>
                    <a:p>
                      <a:pPr marL="179388" marR="0" lvl="1" indent="0" algn="l" defTabSz="914400" rtl="0" eaLnBrk="1" fontAlgn="base" latinLnBrk="0" hangingPunct="1">
                        <a:lnSpc>
                          <a:spcPts val="10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13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113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113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3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39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163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163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38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38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38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38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38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38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138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138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138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38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38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38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3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3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3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38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38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38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812" name="Group 308"/>
          <p:cNvGraphicFramePr>
            <a:graphicFrameLocks noGrp="1"/>
          </p:cNvGraphicFramePr>
          <p:nvPr/>
        </p:nvGraphicFramePr>
        <p:xfrm>
          <a:off x="381000" y="1828800"/>
          <a:ext cx="8458200" cy="2387600"/>
        </p:xfrm>
        <a:graphic>
          <a:graphicData uri="http://schemas.openxmlformats.org/drawingml/2006/table">
            <a:tbl>
              <a:tblPr/>
              <a:tblGrid>
                <a:gridCol w="208280"/>
                <a:gridCol w="1951037"/>
                <a:gridCol w="533400"/>
                <a:gridCol w="457200"/>
                <a:gridCol w="457200"/>
                <a:gridCol w="457200"/>
                <a:gridCol w="457200"/>
                <a:gridCol w="457200"/>
                <a:gridCol w="533400"/>
                <a:gridCol w="533400"/>
                <a:gridCol w="533400"/>
                <a:gridCol w="533400"/>
                <a:gridCol w="381000"/>
                <a:gridCol w="9906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Номера гостиниц и жилые комнаты общежитий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 7 до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38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 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38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38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 23 до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1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57 48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44 34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1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2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Залы кафе, ресторанов, столовых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Торговые залы магазинов, пассажирские залы аэропортов и вокзалов, приемные пункты предприятий бытового обслуживания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1811" name="Rectangle 307"/>
          <p:cNvSpPr>
            <a:spLocks noChangeArrowheads="1"/>
          </p:cNvSpPr>
          <p:nvPr/>
        </p:nvSpPr>
        <p:spPr bwMode="auto">
          <a:xfrm>
            <a:off x="381000" y="4572000"/>
            <a:ext cx="87630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 i="1"/>
              <a:t>Примечания: </a:t>
            </a:r>
            <a:r>
              <a:rPr lang="ru-RU" sz="1400"/>
              <a:t>1. Допустимые уровни шума от внешних источников в помещениях устанавливаются при условии обеспечения нормативной вентиляции помещений (для жилых помещений, палат, классов - при открытых форточках, фрамугах, узких створках окон).</a:t>
            </a:r>
          </a:p>
          <a:p>
            <a:pPr lvl="1"/>
            <a:r>
              <a:rPr lang="ru-RU" sz="1400"/>
              <a:t>2.      Уровни звукового давления в октавных полосах частот в дБ, уровни звука и эквивалентные уровни звука в дБА для шума, создаваемого в помещениях системами кондиционирования воздуха, воздушного отопления и вентиляции и другим инженерно-технологическим оборудованием, следует принимать на 5 дБА ниже (поправка </a:t>
            </a:r>
            <a:r>
              <a:rPr lang="ru-RU" sz="1400">
                <a:cs typeface="Arial" charset="0"/>
              </a:rPr>
              <a:t>∆</a:t>
            </a:r>
            <a:r>
              <a:rPr lang="ru-RU" sz="1400"/>
              <a:t> = -5 дБА), указанных в табл.3.3 (поправку для тонального и импульсного шума в этом случае принимать не следует).</a:t>
            </a:r>
          </a:p>
          <a:p>
            <a:pPr lvl="2"/>
            <a:r>
              <a:rPr lang="ru-RU" sz="1400"/>
              <a:t>3.      Для тонального и импульсного шума следует принимать поправку - 5 дБА.</a:t>
            </a:r>
          </a:p>
        </p:txBody>
      </p:sp>
      <p:sp>
        <p:nvSpPr>
          <p:cNvPr id="21813" name="Text Box 309"/>
          <p:cNvSpPr txBox="1">
            <a:spLocks noChangeArrowheads="1"/>
          </p:cNvSpPr>
          <p:nvPr/>
        </p:nvSpPr>
        <p:spPr bwMode="auto">
          <a:xfrm>
            <a:off x="6934200" y="228600"/>
            <a:ext cx="1819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/>
              <a:t>Продолжение таблицы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438400" y="304800"/>
            <a:ext cx="456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Методы защиты от воздействия шума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447800" y="914400"/>
            <a:ext cx="6629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Защита от шума осуществляется различными способами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5791200" y="1676400"/>
            <a:ext cx="2743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Применением средств</a:t>
            </a:r>
          </a:p>
          <a:p>
            <a:pPr algn="ctr"/>
            <a:r>
              <a:rPr lang="ru-RU" sz="1400"/>
              <a:t> индивидуальной защиты </a:t>
            </a:r>
          </a:p>
          <a:p>
            <a:pPr algn="ctr"/>
            <a:r>
              <a:rPr lang="ru-RU" sz="1400"/>
              <a:t>по ГОСТ 12.4.051-78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124200" y="1676400"/>
            <a:ext cx="2514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Применением средств</a:t>
            </a:r>
          </a:p>
          <a:p>
            <a:pPr algn="ctr"/>
            <a:r>
              <a:rPr lang="ru-RU" sz="1400"/>
              <a:t> и методов </a:t>
            </a:r>
          </a:p>
          <a:p>
            <a:pPr algn="ctr"/>
            <a:r>
              <a:rPr lang="ru-RU" sz="1400"/>
              <a:t>коллективной защиты </a:t>
            </a:r>
          </a:p>
          <a:p>
            <a:pPr algn="ctr"/>
            <a:r>
              <a:rPr lang="ru-RU" sz="1400"/>
              <a:t>по ГОСТ 12.1.029-80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533400" y="1676400"/>
            <a:ext cx="2362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Разработкой и выпуском</a:t>
            </a:r>
          </a:p>
          <a:p>
            <a:pPr algn="ctr"/>
            <a:r>
              <a:rPr lang="ru-RU" sz="1400"/>
              <a:t> шумозащитной техники </a:t>
            </a:r>
          </a:p>
          <a:p>
            <a:pPr algn="ctr"/>
            <a:r>
              <a:rPr lang="ru-RU" sz="1400"/>
              <a:t>в соответствии </a:t>
            </a:r>
          </a:p>
          <a:p>
            <a:pPr algn="ctr"/>
            <a:r>
              <a:rPr lang="ru-RU" sz="1400"/>
              <a:t>с ГОСТ 12.1.003-83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3124200" y="2743200"/>
            <a:ext cx="2590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подразделяют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5105400" y="3352800"/>
            <a:ext cx="3505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На средства, снижающие шум</a:t>
            </a:r>
          </a:p>
          <a:p>
            <a:pPr algn="ctr"/>
            <a:r>
              <a:rPr lang="ru-RU" sz="1600"/>
              <a:t> на пути его распространения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533400" y="3352800"/>
            <a:ext cx="3657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На средства, снижающие шум</a:t>
            </a:r>
          </a:p>
          <a:p>
            <a:pPr algn="ctr"/>
            <a:r>
              <a:rPr lang="ru-RU" sz="1600"/>
              <a:t> в источнике его возникновения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533400" y="4114800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Они наиболее рациональны и эффективны и достигаются</a:t>
            </a: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 rot="16200000">
            <a:off x="4838700" y="5219700"/>
            <a:ext cx="1714500" cy="1028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Использованием</a:t>
            </a:r>
          </a:p>
          <a:p>
            <a:pPr algn="ctr"/>
            <a:r>
              <a:rPr lang="ru-RU" sz="1600"/>
              <a:t> смазок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 rot="16200000">
            <a:off x="152400" y="5257800"/>
            <a:ext cx="1676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Улучшением</a:t>
            </a:r>
          </a:p>
          <a:p>
            <a:pPr algn="ctr"/>
            <a:r>
              <a:rPr lang="ru-RU" sz="1600"/>
              <a:t> конструкции</a:t>
            </a:r>
          </a:p>
          <a:p>
            <a:pPr algn="ctr"/>
            <a:r>
              <a:rPr lang="ru-RU" sz="1600"/>
              <a:t> машин</a:t>
            </a: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 rot="16200000">
            <a:off x="1714500" y="5143500"/>
            <a:ext cx="1676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Использованием </a:t>
            </a:r>
          </a:p>
          <a:p>
            <a:pPr algn="ctr"/>
            <a:r>
              <a:rPr lang="ru-RU" sz="1600"/>
              <a:t>деталей, </a:t>
            </a:r>
          </a:p>
          <a:p>
            <a:pPr algn="ctr"/>
            <a:r>
              <a:rPr lang="ru-RU" sz="1600"/>
              <a:t>издающих </a:t>
            </a:r>
          </a:p>
          <a:p>
            <a:pPr algn="ctr"/>
            <a:r>
              <a:rPr lang="ru-RU" sz="1600"/>
              <a:t>меньше звуков</a:t>
            </a:r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 rot="16200000">
            <a:off x="3276600" y="5181600"/>
            <a:ext cx="16764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Обеспечением</a:t>
            </a:r>
          </a:p>
          <a:p>
            <a:pPr algn="ctr"/>
            <a:r>
              <a:rPr lang="ru-RU" sz="1600"/>
              <a:t> минимальных</a:t>
            </a:r>
          </a:p>
          <a:p>
            <a:pPr algn="ctr"/>
            <a:r>
              <a:rPr lang="ru-RU" sz="1600"/>
              <a:t> допусков</a:t>
            </a:r>
          </a:p>
          <a:p>
            <a:pPr algn="ctr"/>
            <a:r>
              <a:rPr lang="ru-RU" sz="1600"/>
              <a:t> (регулировкой)</a:t>
            </a:r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H="1">
            <a:off x="1905000" y="1447800"/>
            <a:ext cx="2057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4572000" y="144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5257800" y="1447800"/>
            <a:ext cx="1905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4419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 flipH="1">
            <a:off x="2362200" y="31242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4572000" y="3124200"/>
            <a:ext cx="1905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2286000" y="3886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9906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25146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41148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>
            <a:off x="56388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4572000" cy="411163"/>
          </a:xfrm>
        </p:spPr>
        <p:txBody>
          <a:bodyPr/>
          <a:lstStyle/>
          <a:p>
            <a:r>
              <a:rPr lang="ru-RU" sz="1800" b="1"/>
              <a:t>Эффективность таких мероприятий</a:t>
            </a:r>
          </a:p>
        </p:txBody>
      </p:sp>
      <p:graphicFrame>
        <p:nvGraphicFramePr>
          <p:cNvPr id="23606" name="Group 54"/>
          <p:cNvGraphicFramePr>
            <a:graphicFrameLocks noGrp="1"/>
          </p:cNvGraphicFramePr>
          <p:nvPr>
            <p:ph type="tbl" idx="1"/>
          </p:nvPr>
        </p:nvGraphicFramePr>
        <p:xfrm>
          <a:off x="533400" y="838200"/>
          <a:ext cx="8229600" cy="5211763"/>
        </p:xfrm>
        <a:graphic>
          <a:graphicData uri="http://schemas.openxmlformats.org/drawingml/2006/table">
            <a:tbl>
              <a:tblPr/>
              <a:tblGrid>
                <a:gridCol w="4572000"/>
                <a:gridCol w="3657600"/>
              </a:tblGrid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Мероприятия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Снижение уровня шума, дБ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Ликвидация погрешностей в зацеплении шестерен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Замена прямозубых шестерен шевронными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Замена зубчатой передачи на клиномерную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– 15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Замена одной из стальных шестерен на текстолитовую или капронную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– 12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3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Замена металлических корпусов на пластмассовую: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Для высоких частот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средних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– 15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– 6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Ликвидация перекоса внутреннего кольца подшипника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239000" y="57150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И др.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905000" y="381000"/>
            <a:ext cx="5486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Средства коллективной защиты, </a:t>
            </a:r>
          </a:p>
          <a:p>
            <a:pPr algn="ctr"/>
            <a:r>
              <a:rPr lang="ru-RU"/>
              <a:t>снижающие шум на пути его распространения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09600" y="1295400"/>
            <a:ext cx="2286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Акустические 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3124200" y="1295400"/>
            <a:ext cx="2667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Архитектурно-</a:t>
            </a:r>
          </a:p>
          <a:p>
            <a:pPr algn="ctr"/>
            <a:r>
              <a:rPr lang="ru-RU"/>
              <a:t>планировочные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019800" y="1295400"/>
            <a:ext cx="2438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Организационно-</a:t>
            </a:r>
          </a:p>
          <a:p>
            <a:pPr algn="ctr"/>
            <a:r>
              <a:rPr lang="ru-RU"/>
              <a:t>технические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724400" y="2971800"/>
            <a:ext cx="3733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Применение звукопоглощающих</a:t>
            </a:r>
          </a:p>
          <a:p>
            <a:pPr algn="ctr"/>
            <a:r>
              <a:rPr lang="ru-RU" sz="1600"/>
              <a:t> материалов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4724400" y="2209800"/>
            <a:ext cx="3733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Ограждение зданий и помещений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609600" y="2209800"/>
            <a:ext cx="3733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Устройство звукоизолирующих кабин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609600" y="2971800"/>
            <a:ext cx="3733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Установка акустических экранов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609600" y="3810000"/>
            <a:ext cx="3733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Применение глушителей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609600" y="4572000"/>
            <a:ext cx="8001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Звукоизолирующая способность конструкции тем выше, </a:t>
            </a:r>
          </a:p>
          <a:p>
            <a:pPr algn="ctr"/>
            <a:r>
              <a:rPr lang="ru-RU"/>
              <a:t>чем больше ее поверхностная плотность, поэтому эффективны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4191000" y="5715000"/>
            <a:ext cx="2819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Плотные пластмассы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2209800" y="5715000"/>
            <a:ext cx="1600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дерево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609600" y="57150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бетон</a:t>
            </a:r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1752600" y="990600"/>
            <a:ext cx="1600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4495800" y="99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5410200" y="990600"/>
            <a:ext cx="1676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17526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2133600" y="1981200"/>
            <a:ext cx="388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2362200" y="2743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3622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>
            <a:off x="6400800" y="2743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 flipH="1">
            <a:off x="1219200" y="5257800"/>
            <a:ext cx="1905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 flipH="1">
            <a:off x="3124200" y="52578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5181600" y="5257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605" name="Line 29"/>
          <p:cNvSpPr>
            <a:spLocks noChangeShapeType="1"/>
          </p:cNvSpPr>
          <p:nvPr/>
        </p:nvSpPr>
        <p:spPr bwMode="auto">
          <a:xfrm>
            <a:off x="6400800" y="5257800"/>
            <a:ext cx="1600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762000" y="457200"/>
            <a:ext cx="7543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Звукопоглощающими считаются материалы, у которых </a:t>
            </a:r>
            <a:r>
              <a:rPr lang="el-GR">
                <a:cs typeface="Arial" charset="0"/>
              </a:rPr>
              <a:t>α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&gt;</a:t>
            </a:r>
            <a:r>
              <a:rPr lang="ru-RU">
                <a:cs typeface="Arial" charset="0"/>
              </a:rPr>
              <a:t> 0,2,</a:t>
            </a:r>
            <a:endParaRPr lang="en-US">
              <a:cs typeface="Arial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828800" y="1447800"/>
            <a:ext cx="5715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где </a:t>
            </a:r>
            <a:r>
              <a:rPr lang="el-GR">
                <a:cs typeface="Arial" charset="0"/>
              </a:rPr>
              <a:t>α</a:t>
            </a:r>
            <a:r>
              <a:rPr lang="ru-RU">
                <a:cs typeface="Arial" charset="0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cs typeface="Arial" charset="0"/>
              </a:rPr>
              <a:t>E</a:t>
            </a:r>
            <a:r>
              <a:rPr lang="ru-RU" baseline="-25000">
                <a:cs typeface="Arial" charset="0"/>
              </a:rPr>
              <a:t>поглощс</a:t>
            </a:r>
            <a:r>
              <a:rPr lang="ru-RU">
                <a:cs typeface="Arial" charset="0"/>
              </a:rPr>
              <a:t>.</a:t>
            </a:r>
            <a:r>
              <a:rPr lang="en-US">
                <a:cs typeface="Arial" charset="0"/>
              </a:rPr>
              <a:t>∕</a:t>
            </a:r>
            <a:r>
              <a:rPr lang="ru-RU">
                <a:cs typeface="Arial" charset="0"/>
              </a:rPr>
              <a:t>с</a:t>
            </a:r>
            <a:r>
              <a:rPr lang="en-US">
                <a:cs typeface="Arial" charset="0"/>
              </a:rPr>
              <a:t>E</a:t>
            </a:r>
            <a:r>
              <a:rPr lang="ru-RU" baseline="-25000">
                <a:cs typeface="Arial" charset="0"/>
              </a:rPr>
              <a:t>пад.</a:t>
            </a:r>
            <a:r>
              <a:rPr lang="ru-RU">
                <a:cs typeface="Arial" charset="0"/>
              </a:rPr>
              <a:t> – коэффициент поглощения</a:t>
            </a:r>
            <a:endParaRPr lang="en-US">
              <a:cs typeface="Arial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828800" y="2362200"/>
            <a:ext cx="5715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Бывают звукопоглотители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5715000" y="3352800"/>
            <a:ext cx="2819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штучные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124200" y="33528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резонансные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85800" y="3352800"/>
            <a:ext cx="2209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пористые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5715000" y="4343400"/>
            <a:ext cx="2819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Подвешиваются </a:t>
            </a:r>
          </a:p>
          <a:p>
            <a:pPr algn="ctr"/>
            <a:r>
              <a:rPr lang="ru-RU"/>
              <a:t>к потолку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5181600" y="5486400"/>
            <a:ext cx="3352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параллелепипеды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3048000" y="5486400"/>
            <a:ext cx="1981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призмы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685800" y="5486400"/>
            <a:ext cx="2209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конусы</a:t>
            </a:r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4495800" y="1143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1752600" y="30480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4419600" y="3048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715000" y="3048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7086600" y="4038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1676400" y="5181600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16764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41148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7086600" y="502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8" name="Object 4"/>
          <p:cNvGraphicFramePr>
            <a:graphicFrameLocks noChangeAspect="1"/>
          </p:cNvGraphicFramePr>
          <p:nvPr>
            <p:ph/>
          </p:nvPr>
        </p:nvGraphicFramePr>
        <p:xfrm>
          <a:off x="533400" y="1447800"/>
          <a:ext cx="8153400" cy="4953000"/>
        </p:xfrm>
        <a:graphic>
          <a:graphicData uri="http://schemas.openxmlformats.org/presentationml/2006/ole">
            <p:oleObj spid="_x0000_s31748" r:id="rId3" imgW="12723810" imgH="14085714" progId="">
              <p:embed/>
            </p:oleObj>
          </a:graphicData>
        </a:graphic>
      </p:graphicFrame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914400" y="533400"/>
            <a:ext cx="7486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/>
              <a:t>Отрасли экономики, в которых более 20% работников работают под</a:t>
            </a:r>
          </a:p>
          <a:p>
            <a:pPr algn="ctr"/>
            <a:r>
              <a:rPr lang="ru-RU"/>
              <a:t>воздействием повышенного уровня шума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219200" y="381000"/>
            <a:ext cx="6934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Архитектурно-планировочные методы включают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495800" y="1524000"/>
            <a:ext cx="4038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Рациональную акустическую </a:t>
            </a:r>
          </a:p>
          <a:p>
            <a:pPr algn="ctr"/>
            <a:r>
              <a:rPr lang="ru-RU"/>
              <a:t>планировку генеральных планов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533400" y="1524000"/>
            <a:ext cx="3657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Рациональную акустическую</a:t>
            </a:r>
          </a:p>
          <a:p>
            <a:pPr algn="ctr"/>
            <a:r>
              <a:rPr lang="ru-RU"/>
              <a:t> планировку зданий</a:t>
            </a:r>
          </a:p>
        </p:txBody>
      </p:sp>
      <p:pic>
        <p:nvPicPr>
          <p:cNvPr id="26631" name="Picture 7" descr="picture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14600"/>
            <a:ext cx="4648200" cy="403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</p:pic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257800" y="2971800"/>
            <a:ext cx="343535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1013"/>
              </a:lnSpc>
            </a:pPr>
            <a:r>
              <a:rPr lang="ru-RU" sz="1400"/>
              <a:t>Рис. Защита от транспортного шума жилой застройки: </a:t>
            </a:r>
          </a:p>
          <a:p>
            <a:pPr eaLnBrk="0" hangingPunct="0">
              <a:lnSpc>
                <a:spcPts val="1013"/>
              </a:lnSpc>
            </a:pPr>
            <a:endParaRPr lang="ru-RU" sz="1400"/>
          </a:p>
          <a:p>
            <a:pPr eaLnBrk="0" hangingPunct="0">
              <a:lnSpc>
                <a:spcPts val="1013"/>
              </a:lnSpc>
            </a:pPr>
            <a:r>
              <a:rPr lang="ru-RU" sz="1400"/>
              <a:t>1 - шумозащитные жилые дома; </a:t>
            </a:r>
          </a:p>
          <a:p>
            <a:pPr eaLnBrk="0" hangingPunct="0">
              <a:lnSpc>
                <a:spcPts val="1013"/>
              </a:lnSpc>
            </a:pPr>
            <a:endParaRPr lang="ru-RU" sz="1400"/>
          </a:p>
          <a:p>
            <a:pPr eaLnBrk="0" hangingPunct="0">
              <a:lnSpc>
                <a:spcPts val="1013"/>
              </a:lnSpc>
            </a:pPr>
            <a:r>
              <a:rPr lang="ru-RU" sz="1400"/>
              <a:t>2 - здания торгового назначения, выполняющие роль </a:t>
            </a:r>
          </a:p>
          <a:p>
            <a:pPr eaLnBrk="0" hangingPunct="0">
              <a:lnSpc>
                <a:spcPts val="1013"/>
              </a:lnSpc>
            </a:pPr>
            <a:r>
              <a:rPr lang="ru-RU" sz="1400"/>
              <a:t>шумозащитного экрана; </a:t>
            </a:r>
          </a:p>
          <a:p>
            <a:pPr eaLnBrk="0" hangingPunct="0">
              <a:lnSpc>
                <a:spcPts val="1013"/>
              </a:lnSpc>
            </a:pPr>
            <a:endParaRPr lang="ru-RU" sz="1400"/>
          </a:p>
          <a:p>
            <a:pPr eaLnBrk="0" hangingPunct="0">
              <a:lnSpc>
                <a:spcPts val="1013"/>
              </a:lnSpc>
            </a:pPr>
            <a:r>
              <a:rPr lang="ru-RU" sz="1400"/>
              <a:t>3 - жилые дома массовой застройки; </a:t>
            </a:r>
          </a:p>
          <a:p>
            <a:pPr eaLnBrk="0" hangingPunct="0">
              <a:lnSpc>
                <a:spcPts val="1013"/>
              </a:lnSpc>
            </a:pPr>
            <a:endParaRPr lang="ru-RU" sz="1400"/>
          </a:p>
          <a:p>
            <a:pPr eaLnBrk="0" hangingPunct="0">
              <a:lnSpc>
                <a:spcPts val="1013"/>
              </a:lnSpc>
            </a:pPr>
            <a:r>
              <a:rPr lang="ru-RU" sz="1400"/>
              <a:t>4 - гаражи индивидуальных машин;</a:t>
            </a:r>
          </a:p>
          <a:p>
            <a:pPr eaLnBrk="0" hangingPunct="0">
              <a:lnSpc>
                <a:spcPts val="1013"/>
              </a:lnSpc>
            </a:pPr>
            <a:endParaRPr lang="ru-RU" sz="1400"/>
          </a:p>
          <a:p>
            <a:pPr eaLnBrk="0" hangingPunct="0">
              <a:lnSpc>
                <a:spcPts val="1013"/>
              </a:lnSpc>
            </a:pPr>
            <a:r>
              <a:rPr lang="ru-RU" sz="1400"/>
              <a:t>5 - широтная магистраль</a:t>
            </a: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2133600" y="10668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5562600" y="10668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picture"/>
          <p:cNvPicPr preferRelativeResize="0">
            <a:picLocks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685800"/>
            <a:ext cx="5715000" cy="5257800"/>
          </a:xfrm>
          <a:solidFill>
            <a:srgbClr val="FFFFFF"/>
          </a:solidFill>
          <a:ln>
            <a:solidFill>
              <a:srgbClr val="000000"/>
            </a:solidFill>
            <a:round/>
          </a:ln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175375" y="2667000"/>
            <a:ext cx="2740025" cy="285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1038"/>
              </a:lnSpc>
            </a:pPr>
            <a:r>
              <a:rPr lang="ru-RU" sz="1200"/>
              <a:t>Рис. Типы экранов: </a:t>
            </a:r>
          </a:p>
          <a:p>
            <a:pPr eaLnBrk="0" hangingPunct="0">
              <a:lnSpc>
                <a:spcPts val="1038"/>
              </a:lnSpc>
            </a:pPr>
            <a:endParaRPr lang="ru-RU" sz="1200"/>
          </a:p>
          <a:p>
            <a:pPr eaLnBrk="0" hangingPunct="0">
              <a:lnSpc>
                <a:spcPts val="1038"/>
              </a:lnSpc>
            </a:pPr>
            <a:r>
              <a:rPr lang="ru-RU" sz="1200"/>
              <a:t>1 - экран стенка; </a:t>
            </a:r>
          </a:p>
          <a:p>
            <a:pPr eaLnBrk="0" hangingPunct="0">
              <a:lnSpc>
                <a:spcPts val="1038"/>
              </a:lnSpc>
            </a:pPr>
            <a:endParaRPr lang="ru-RU" sz="1200"/>
          </a:p>
          <a:p>
            <a:pPr eaLnBrk="0" hangingPunct="0">
              <a:lnSpc>
                <a:spcPts val="1038"/>
              </a:lnSpc>
            </a:pPr>
            <a:r>
              <a:rPr lang="ru-RU" sz="1200"/>
              <a:t>2 - экран-насыпь; </a:t>
            </a:r>
          </a:p>
          <a:p>
            <a:pPr eaLnBrk="0" hangingPunct="0">
              <a:lnSpc>
                <a:spcPts val="1038"/>
              </a:lnSpc>
            </a:pPr>
            <a:endParaRPr lang="ru-RU" sz="1200"/>
          </a:p>
          <a:p>
            <a:pPr eaLnBrk="0" hangingPunct="0">
              <a:lnSpc>
                <a:spcPts val="1038"/>
              </a:lnSpc>
            </a:pPr>
            <a:r>
              <a:rPr lang="ru-RU" sz="1200"/>
              <a:t>3 - экран-выемка; </a:t>
            </a:r>
          </a:p>
          <a:p>
            <a:pPr eaLnBrk="0" hangingPunct="0">
              <a:lnSpc>
                <a:spcPts val="1038"/>
              </a:lnSpc>
            </a:pPr>
            <a:endParaRPr lang="ru-RU" sz="1200"/>
          </a:p>
          <a:p>
            <a:pPr eaLnBrk="0" hangingPunct="0">
              <a:lnSpc>
                <a:spcPts val="1038"/>
              </a:lnSpc>
            </a:pPr>
            <a:r>
              <a:rPr lang="ru-RU" sz="1200"/>
              <a:t>4 - экран-терраса; </a:t>
            </a:r>
          </a:p>
          <a:p>
            <a:pPr eaLnBrk="0" hangingPunct="0">
              <a:lnSpc>
                <a:spcPts val="1038"/>
              </a:lnSpc>
            </a:pPr>
            <a:endParaRPr lang="ru-RU" sz="1200"/>
          </a:p>
          <a:p>
            <a:pPr eaLnBrk="0" hangingPunct="0">
              <a:lnSpc>
                <a:spcPts val="1038"/>
              </a:lnSpc>
            </a:pPr>
            <a:r>
              <a:rPr lang="ru-RU" sz="1200"/>
              <a:t>5,6 - комбинированные экраны; </a:t>
            </a:r>
          </a:p>
          <a:p>
            <a:pPr eaLnBrk="0" hangingPunct="0">
              <a:lnSpc>
                <a:spcPts val="1038"/>
              </a:lnSpc>
            </a:pPr>
            <a:endParaRPr lang="ru-RU" sz="1200"/>
          </a:p>
          <a:p>
            <a:pPr eaLnBrk="0" hangingPunct="0">
              <a:lnSpc>
                <a:spcPts val="1038"/>
              </a:lnSpc>
            </a:pPr>
            <a:r>
              <a:rPr lang="ru-RU" sz="1200"/>
              <a:t>5 - выемка с насыпью или стенкой; </a:t>
            </a:r>
          </a:p>
          <a:p>
            <a:pPr eaLnBrk="0" hangingPunct="0">
              <a:lnSpc>
                <a:spcPts val="1038"/>
              </a:lnSpc>
            </a:pPr>
            <a:endParaRPr lang="ru-RU" sz="1200"/>
          </a:p>
          <a:p>
            <a:pPr eaLnBrk="0" hangingPunct="0">
              <a:lnSpc>
                <a:spcPts val="1038"/>
              </a:lnSpc>
            </a:pPr>
            <a:r>
              <a:rPr lang="ru-RU" sz="1200"/>
              <a:t>6 -насыпь со стенкой; </a:t>
            </a:r>
          </a:p>
          <a:p>
            <a:pPr eaLnBrk="0" hangingPunct="0">
              <a:lnSpc>
                <a:spcPts val="1038"/>
              </a:lnSpc>
            </a:pPr>
            <a:endParaRPr lang="ru-RU" sz="1200"/>
          </a:p>
          <a:p>
            <a:pPr eaLnBrk="0" hangingPunct="0">
              <a:lnSpc>
                <a:spcPts val="1038"/>
              </a:lnSpc>
            </a:pPr>
            <a:r>
              <a:rPr lang="ru-RU" sz="1200"/>
              <a:t>7 - экран-здание нежилого назначения;</a:t>
            </a:r>
          </a:p>
          <a:p>
            <a:pPr eaLnBrk="0" hangingPunct="0">
              <a:lnSpc>
                <a:spcPts val="1038"/>
              </a:lnSpc>
            </a:pPr>
            <a:endParaRPr lang="ru-RU" sz="1200"/>
          </a:p>
          <a:p>
            <a:pPr eaLnBrk="0" hangingPunct="0">
              <a:lnSpc>
                <a:spcPts val="1038"/>
              </a:lnSpc>
            </a:pPr>
            <a:r>
              <a:rPr lang="ru-RU" sz="1200"/>
              <a:t>8 - экран-шумозащитный жилой дом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914400" y="1371600"/>
          <a:ext cx="7467600" cy="5133975"/>
        </p:xfrm>
        <a:graphic>
          <a:graphicData uri="http://schemas.openxmlformats.org/presentationml/2006/ole">
            <p:oleObj spid="_x0000_s33796" r:id="rId3" imgW="43057143" imgH="49152381" progId="MSPhotoEd.3">
              <p:embed/>
            </p:oleObj>
          </a:graphicData>
        </a:graphic>
      </p:graphicFrame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2133600" y="533400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Конструктивные решения экранов - стенок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447800" y="457200"/>
            <a:ext cx="6324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Организационно-технические меры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4724400" y="1600200"/>
            <a:ext cx="3657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2. Устройство дистанционного</a:t>
            </a:r>
          </a:p>
          <a:p>
            <a:pPr algn="ctr"/>
            <a:r>
              <a:rPr lang="ru-RU"/>
              <a:t> управления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685800" y="1600200"/>
            <a:ext cx="3657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1. Изменение технологических </a:t>
            </a:r>
          </a:p>
          <a:p>
            <a:pPr algn="ctr"/>
            <a:r>
              <a:rPr lang="ru-RU"/>
              <a:t>процессов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438400" y="2819400"/>
            <a:ext cx="4343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3. Автоматизация производственных </a:t>
            </a:r>
          </a:p>
          <a:p>
            <a:pPr algn="ctr"/>
            <a:r>
              <a:rPr lang="ru-RU"/>
              <a:t>процессов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4724400" y="3962400"/>
            <a:ext cx="3505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5. Внедрение рациональных </a:t>
            </a:r>
          </a:p>
          <a:p>
            <a:pPr algn="ctr"/>
            <a:r>
              <a:rPr lang="ru-RU"/>
              <a:t>режимов труда и отдыха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762000" y="3962400"/>
            <a:ext cx="3505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4. Своевременное проведение </a:t>
            </a:r>
          </a:p>
          <a:p>
            <a:pPr algn="ctr"/>
            <a:r>
              <a:rPr lang="ru-RU"/>
              <a:t>ППР оборудования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438400" y="5257800"/>
            <a:ext cx="4343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6. Использование индивидуальных </a:t>
            </a:r>
          </a:p>
          <a:p>
            <a:pPr algn="ctr"/>
            <a:r>
              <a:rPr lang="ru-RU"/>
              <a:t>средств защиты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743200" y="13716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495800" y="114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2743200" y="1371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6400800" y="1371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1905000" y="2286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1905000" y="3124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7239000" y="2286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4267200" y="4419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5791200" y="4800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362200" y="304800"/>
            <a:ext cx="44958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/>
            <a:endParaRPr lang="en-US" sz="2000">
              <a:cs typeface="Times New Roman" pitchFamily="18" charset="0"/>
            </a:endParaRPr>
          </a:p>
          <a:p>
            <a:pPr indent="450850"/>
            <a:r>
              <a:rPr lang="ru-RU" sz="2000">
                <a:cs typeface="Times New Roman" pitchFamily="18" charset="0"/>
              </a:rPr>
              <a:t>Характеристика противошумов</a:t>
            </a:r>
            <a:endParaRPr lang="ru-RU" sz="2000"/>
          </a:p>
          <a:p>
            <a:pPr indent="450850" eaLnBrk="0" hangingPunct="0"/>
            <a:endParaRPr lang="ru-RU"/>
          </a:p>
        </p:txBody>
      </p:sp>
      <p:graphicFrame>
        <p:nvGraphicFramePr>
          <p:cNvPr id="34966" name="Group 150"/>
          <p:cNvGraphicFramePr>
            <a:graphicFrameLocks noGrp="1"/>
          </p:cNvGraphicFramePr>
          <p:nvPr/>
        </p:nvGraphicFramePr>
        <p:xfrm>
          <a:off x="685800" y="1752600"/>
          <a:ext cx="7772400" cy="4419600"/>
        </p:xfrm>
        <a:graphic>
          <a:graphicData uri="http://schemas.openxmlformats.org/drawingml/2006/table">
            <a:tbl>
              <a:tblPr/>
              <a:tblGrid>
                <a:gridCol w="2065338"/>
                <a:gridCol w="2317750"/>
                <a:gridCol w="1654175"/>
                <a:gridCol w="1735137"/>
              </a:tblGrid>
              <a:tr h="479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Противошумы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Защита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Масса, кг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шума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уровне шума, дБ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8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Наушники противошумные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ВЦНИИОТ-2М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ВЦНИИОТ-4А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ВЦНИИОТ-А1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ВЦНИИОТ-1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Средне - и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высокочастотного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Высокочастотного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110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до 115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до 110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66" name="Group 26"/>
          <p:cNvGraphicFramePr>
            <a:graphicFrameLocks noGrp="1"/>
          </p:cNvGraphicFramePr>
          <p:nvPr>
            <p:ph/>
          </p:nvPr>
        </p:nvGraphicFramePr>
        <p:xfrm>
          <a:off x="457200" y="1752600"/>
          <a:ext cx="8229600" cy="4759325"/>
        </p:xfrm>
        <a:graphic>
          <a:graphicData uri="http://schemas.openxmlformats.org/drawingml/2006/table">
            <a:tbl>
              <a:tblPr/>
              <a:tblGrid>
                <a:gridCol w="2185988"/>
                <a:gridCol w="2454275"/>
                <a:gridCol w="1751012"/>
                <a:gridCol w="1838325"/>
              </a:tblGrid>
              <a:tr h="437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ВЦНИИОТ-7И (имеют устройство для регулировки заглушающей способности)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ПШ-ОО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Каска противошумная ВЦНИИОТ-2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Заглушки противошумные (вкладыши) “Антифоны”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Заглушки противошумные “Беруши”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Средне- и высокочастотного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Высокочастотного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до 115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до 120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105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0,002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0,0004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5394325" y="265113"/>
            <a:ext cx="263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Продолжение таблицы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304800"/>
          </a:xfrm>
        </p:spPr>
        <p:txBody>
          <a:bodyPr/>
          <a:lstStyle/>
          <a:p>
            <a:r>
              <a:rPr lang="ru-RU" sz="1600" b="1"/>
              <a:t>ХАРАКТЕРИСТИКА ШУМА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667000" y="685800"/>
            <a:ext cx="3733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ШУМ ПРЕДСТАВЛЯЕТ СОБОЙ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57200" y="1371600"/>
            <a:ext cx="3962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С физической точки зрения –</a:t>
            </a:r>
          </a:p>
          <a:p>
            <a:pPr algn="ctr"/>
            <a:r>
              <a:rPr lang="ru-RU" sz="1600"/>
              <a:t> беспорядочное сочетание различных </a:t>
            </a:r>
          </a:p>
          <a:p>
            <a:pPr algn="ctr"/>
            <a:r>
              <a:rPr lang="ru-RU" sz="1600"/>
              <a:t>по частоте и силе звуков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572000" y="1371600"/>
            <a:ext cx="4114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С физиологической точки зрения – </a:t>
            </a:r>
          </a:p>
          <a:p>
            <a:pPr algn="ctr"/>
            <a:r>
              <a:rPr lang="ru-RU" sz="1600"/>
              <a:t>звуковой процесс, который в большей или</a:t>
            </a:r>
          </a:p>
          <a:p>
            <a:pPr algn="ctr"/>
            <a:r>
              <a:rPr lang="ru-RU" sz="1600"/>
              <a:t> меньшей степени неприятен человеку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990600" y="2362200"/>
            <a:ext cx="304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Звук представляет собой </a:t>
            </a:r>
          </a:p>
          <a:p>
            <a:pPr algn="ctr"/>
            <a:r>
              <a:rPr lang="ru-RU" sz="1600"/>
              <a:t>колебание среды: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3429000" y="3124200"/>
            <a:ext cx="525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Твердой, например, передающийся по строительным </a:t>
            </a:r>
          </a:p>
          <a:p>
            <a:pPr algn="ctr"/>
            <a:r>
              <a:rPr lang="ru-RU" sz="1600"/>
              <a:t>конструкциям – называется структурным звуком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457200" y="3124200"/>
            <a:ext cx="2667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Воздушной – называется </a:t>
            </a:r>
          </a:p>
          <a:p>
            <a:pPr algn="ctr"/>
            <a:r>
              <a:rPr lang="ru-RU" sz="1600"/>
              <a:t>воздушным звуком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2667000" y="3886200"/>
            <a:ext cx="3886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Звуковая волна характеризуется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3810000" y="4724400"/>
            <a:ext cx="1752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Скоростью </a:t>
            </a:r>
          </a:p>
          <a:p>
            <a:pPr algn="ctr"/>
            <a:r>
              <a:rPr lang="ru-RU" sz="1600"/>
              <a:t>распространения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7239000" y="47244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Периодом </a:t>
            </a:r>
          </a:p>
          <a:p>
            <a:pPr algn="ctr"/>
            <a:r>
              <a:rPr lang="ru-RU" sz="1600"/>
              <a:t>колебания (Т)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5638800" y="47244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Амплитудой </a:t>
            </a:r>
          </a:p>
          <a:p>
            <a:pPr algn="ctr"/>
            <a:r>
              <a:rPr lang="ru-RU" sz="1600"/>
              <a:t>колебания (А)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2209800" y="47244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Частотой </a:t>
            </a:r>
          </a:p>
          <a:p>
            <a:pPr algn="ctr"/>
            <a:r>
              <a:rPr lang="ru-RU" sz="1600"/>
              <a:t>колебания (</a:t>
            </a:r>
            <a:r>
              <a:rPr lang="en-US" sz="1600">
                <a:cs typeface="Arial" charset="0"/>
              </a:rPr>
              <a:t>f</a:t>
            </a:r>
            <a:r>
              <a:rPr lang="ru-RU" sz="1600">
                <a:cs typeface="Arial" charset="0"/>
              </a:rPr>
              <a:t>)</a:t>
            </a:r>
            <a:endParaRPr lang="en-US" sz="1600">
              <a:cs typeface="Arial" charset="0"/>
            </a:endParaRP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381000" y="4724400"/>
            <a:ext cx="1676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Длиной звуковой </a:t>
            </a:r>
          </a:p>
          <a:p>
            <a:pPr algn="ctr"/>
            <a:r>
              <a:rPr lang="ru-RU" sz="1600"/>
              <a:t>волны (</a:t>
            </a:r>
            <a:r>
              <a:rPr lang="el-GR" sz="1600">
                <a:cs typeface="Arial" charset="0"/>
              </a:rPr>
              <a:t>λ</a:t>
            </a:r>
            <a:r>
              <a:rPr lang="ru-RU" sz="1600">
                <a:cs typeface="Arial" charset="0"/>
              </a:rPr>
              <a:t>)</a:t>
            </a:r>
            <a:endParaRPr lang="el-GR" sz="1600">
              <a:cs typeface="Arial" charset="0"/>
            </a:endParaRP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381000" y="5486400"/>
            <a:ext cx="26670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Расстояние между соседними </a:t>
            </a:r>
          </a:p>
          <a:p>
            <a:pPr algn="ctr"/>
            <a:r>
              <a:rPr lang="ru-RU" sz="1400"/>
              <a:t>участками воздуха, имеющими</a:t>
            </a:r>
          </a:p>
          <a:p>
            <a:pPr algn="ctr"/>
            <a:r>
              <a:rPr lang="ru-RU" sz="1400"/>
              <a:t> в одно и то же время </a:t>
            </a:r>
          </a:p>
          <a:p>
            <a:pPr algn="ctr"/>
            <a:r>
              <a:rPr lang="ru-RU" sz="1400"/>
              <a:t>одинаковое</a:t>
            </a:r>
          </a:p>
          <a:p>
            <a:pPr algn="ctr"/>
            <a:r>
              <a:rPr lang="ru-RU" sz="1400"/>
              <a:t> звуковое давление</a:t>
            </a: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3200400" y="5486400"/>
            <a:ext cx="32004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Амплитуда колебания определяет</a:t>
            </a:r>
          </a:p>
          <a:p>
            <a:pPr algn="ctr"/>
            <a:r>
              <a:rPr lang="ru-RU" sz="1400"/>
              <a:t> звуковое давление: чем </a:t>
            </a:r>
            <a:r>
              <a:rPr lang="en-US" sz="1400">
                <a:cs typeface="Arial" charset="0"/>
              </a:rPr>
              <a:t>&gt;</a:t>
            </a:r>
            <a:r>
              <a:rPr lang="ru-RU" sz="1400">
                <a:cs typeface="Arial" charset="0"/>
              </a:rPr>
              <a:t>амплитуда, </a:t>
            </a:r>
          </a:p>
          <a:p>
            <a:pPr algn="ctr"/>
            <a:r>
              <a:rPr lang="ru-RU" sz="1400">
                <a:cs typeface="Arial" charset="0"/>
              </a:rPr>
              <a:t>тем </a:t>
            </a:r>
            <a:r>
              <a:rPr lang="en-US" sz="1400">
                <a:cs typeface="Arial" charset="0"/>
              </a:rPr>
              <a:t>&gt;</a:t>
            </a:r>
            <a:r>
              <a:rPr lang="ru-RU" sz="1400">
                <a:cs typeface="Arial" charset="0"/>
              </a:rPr>
              <a:t> звуковое давление и</a:t>
            </a:r>
          </a:p>
          <a:p>
            <a:pPr algn="ctr"/>
            <a:r>
              <a:rPr lang="ru-RU" sz="1400">
                <a:cs typeface="Arial" charset="0"/>
              </a:rPr>
              <a:t>громче звук</a:t>
            </a:r>
            <a:endParaRPr lang="en-US" sz="1400">
              <a:cs typeface="Arial" charset="0"/>
            </a:endParaRP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6629400" y="5638800"/>
            <a:ext cx="1066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Время </a:t>
            </a:r>
          </a:p>
          <a:p>
            <a:pPr algn="ctr"/>
            <a:r>
              <a:rPr lang="ru-RU" sz="1400"/>
              <a:t>одного </a:t>
            </a:r>
          </a:p>
          <a:p>
            <a:pPr algn="ctr"/>
            <a:r>
              <a:rPr lang="ru-RU" sz="1400"/>
              <a:t>колебания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8001000" y="5791200"/>
            <a:ext cx="838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T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>
                <a:cs typeface="Arial" charset="0"/>
              </a:rPr>
              <a:t>1/f</a:t>
            </a:r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>
            <a:off x="23622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H="1">
            <a:off x="2133600" y="2895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2819400" y="2895600"/>
            <a:ext cx="2209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 flipH="1">
            <a:off x="1447800" y="4343400"/>
            <a:ext cx="1600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 flipH="1">
            <a:off x="3276600" y="4343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46482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>
            <a:off x="5410200" y="43434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>
            <a:off x="6248400" y="43434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73" name="Line 29"/>
          <p:cNvSpPr>
            <a:spLocks noChangeShapeType="1"/>
          </p:cNvSpPr>
          <p:nvPr/>
        </p:nvSpPr>
        <p:spPr bwMode="auto">
          <a:xfrm>
            <a:off x="13716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 flipH="1">
            <a:off x="5029200" y="5257800"/>
            <a:ext cx="1219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 flipH="1">
            <a:off x="7239000" y="52578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>
            <a:off x="7696200" y="601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5800" y="457200"/>
            <a:ext cx="2209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Звуковое поле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733800" y="457200"/>
            <a:ext cx="4953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Это пространство, в котором </a:t>
            </a:r>
          </a:p>
          <a:p>
            <a:pPr algn="ctr"/>
            <a:r>
              <a:rPr lang="ru-RU"/>
              <a:t>распространяются звуковые волны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85800" y="1295400"/>
            <a:ext cx="800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Скорость распространения звуковой волны (м/с): </a:t>
            </a:r>
            <a:r>
              <a:rPr lang="en-US">
                <a:cs typeface="Arial" charset="0"/>
              </a:rPr>
              <a:t>C</a:t>
            </a:r>
            <a:r>
              <a:rPr lang="ru-RU">
                <a:cs typeface="Arial" charset="0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>
                <a:cs typeface="Arial" charset="0"/>
              </a:rPr>
              <a:t>λ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/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T</a:t>
            </a:r>
            <a:r>
              <a:rPr lang="ru-RU">
                <a:cs typeface="Arial" charset="0"/>
              </a:rPr>
              <a:t> или </a:t>
            </a:r>
            <a:r>
              <a:rPr lang="en-US">
                <a:cs typeface="Arial" charset="0"/>
              </a:rPr>
              <a:t>C</a:t>
            </a:r>
            <a:r>
              <a:rPr lang="ru-RU">
                <a:cs typeface="Arial" charset="0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>
                <a:cs typeface="Arial" charset="0"/>
              </a:rPr>
              <a:t>λ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·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f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276600" y="2133600"/>
            <a:ext cx="2590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Звук с частотой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67400" y="2819400"/>
            <a:ext cx="2971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Выше 20000 Гц – ультразвук.</a:t>
            </a:r>
          </a:p>
          <a:p>
            <a:pPr algn="ctr"/>
            <a:r>
              <a:rPr lang="ru-RU" sz="1600"/>
              <a:t> Человек не слышит. </a:t>
            </a:r>
          </a:p>
          <a:p>
            <a:pPr algn="ctr"/>
            <a:r>
              <a:rPr lang="ru-RU" sz="1600"/>
              <a:t>При определенной</a:t>
            </a:r>
          </a:p>
          <a:p>
            <a:pPr algn="ctr"/>
            <a:r>
              <a:rPr lang="ru-RU" sz="1600"/>
              <a:t> интенсивности вреден </a:t>
            </a:r>
          </a:p>
          <a:p>
            <a:pPr algn="ctr"/>
            <a:r>
              <a:rPr lang="ru-RU" sz="1600"/>
              <a:t>для человека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971800" y="2819400"/>
            <a:ext cx="2743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От 16 до 20000 Гц – </a:t>
            </a:r>
          </a:p>
          <a:p>
            <a:pPr algn="ctr"/>
            <a:r>
              <a:rPr lang="ru-RU" sz="1600"/>
              <a:t>слышимый человеком звук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04800" y="2819400"/>
            <a:ext cx="2590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Менее 16 Гц – инфразвук. </a:t>
            </a:r>
          </a:p>
          <a:p>
            <a:pPr algn="ctr"/>
            <a:r>
              <a:rPr lang="ru-RU" sz="1600"/>
              <a:t>Человек не слышит, но </a:t>
            </a:r>
          </a:p>
          <a:p>
            <a:pPr algn="ctr"/>
            <a:r>
              <a:rPr lang="ru-RU" sz="1600"/>
              <a:t>чувствует страх, угрозу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1828800" y="3962400"/>
            <a:ext cx="3962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Основными физическими</a:t>
            </a:r>
          </a:p>
          <a:p>
            <a:pPr algn="ctr"/>
            <a:r>
              <a:rPr lang="ru-RU"/>
              <a:t> характеристиками звука являются: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5257800" y="5105400"/>
            <a:ext cx="2590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и давление (Р, Па)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609600" y="5029200"/>
            <a:ext cx="3124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его интенсивность (</a:t>
            </a:r>
            <a:r>
              <a:rPr lang="en-US" sz="1600">
                <a:cs typeface="Arial" charset="0"/>
              </a:rPr>
              <a:t>I</a:t>
            </a:r>
            <a:r>
              <a:rPr lang="ru-RU" sz="1600">
                <a:cs typeface="Arial" charset="0"/>
              </a:rPr>
              <a:t>, Вт/м</a:t>
            </a:r>
            <a:r>
              <a:rPr lang="ru-RU" sz="1600" baseline="30000">
                <a:cs typeface="Arial" charset="0"/>
              </a:rPr>
              <a:t>2</a:t>
            </a:r>
            <a:r>
              <a:rPr lang="ru-RU" sz="1600">
                <a:cs typeface="Arial" charset="0"/>
              </a:rPr>
              <a:t>)</a:t>
            </a:r>
            <a:endParaRPr lang="en-US" sz="1600">
              <a:cs typeface="Arial" charset="0"/>
            </a:endParaRP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609600" y="5715000"/>
            <a:ext cx="3886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Поток энергии, которую несет звук,</a:t>
            </a:r>
          </a:p>
          <a:p>
            <a:pPr algn="ctr"/>
            <a:r>
              <a:rPr lang="ru-RU" sz="1600"/>
              <a:t> приходящийся на единицу площади</a:t>
            </a:r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2895600" y="762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4724400" y="99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1447800" y="26670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43434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14478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73152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H="1">
            <a:off x="2362200" y="47244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4495800" y="47244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2286000" y="5410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1790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457200" y="990600"/>
          <a:ext cx="8305800" cy="5486400"/>
        </p:xfrm>
        <a:graphic>
          <a:graphicData uri="http://schemas.openxmlformats.org/presentationml/2006/ole">
            <p:oleObj spid="_x0000_s30724" r:id="rId3" imgW="4405884" imgH="3279343" progId="CorelDRAW.Graphic.11">
              <p:embed/>
            </p:oleObj>
          </a:graphicData>
        </a:graphic>
      </p:graphicFrame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438400" y="304800"/>
            <a:ext cx="4256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Область слухового восприятия звуков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524000" y="457200"/>
            <a:ext cx="6324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Соотношение между интенсивностью </a:t>
            </a:r>
            <a:r>
              <a:rPr lang="en-US"/>
              <a:t>I</a:t>
            </a:r>
            <a:r>
              <a:rPr lang="ru-RU"/>
              <a:t> и </a:t>
            </a:r>
          </a:p>
          <a:p>
            <a:pPr algn="ctr"/>
            <a:r>
              <a:rPr lang="ru-RU"/>
              <a:t>звуковым давлением Р выражаются формулой: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505200" y="1371600"/>
            <a:ext cx="2209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aseline="30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·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с ,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371600" y="2133600"/>
            <a:ext cx="6705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где Р – звуковое давление (избыточное над средним </a:t>
            </a:r>
          </a:p>
          <a:p>
            <a:pPr algn="ctr"/>
            <a:r>
              <a:rPr lang="ru-RU"/>
              <a:t>давлением окружающей среды); 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p</a:t>
            </a:r>
            <a:r>
              <a:rPr lang="ru-RU">
                <a:cs typeface="Arial" charset="0"/>
              </a:rPr>
              <a:t>– плотность среды, </a:t>
            </a:r>
          </a:p>
          <a:p>
            <a:pPr algn="ctr"/>
            <a:r>
              <a:rPr lang="ru-RU">
                <a:cs typeface="Arial" charset="0"/>
              </a:rPr>
              <a:t>кг/м</a:t>
            </a:r>
            <a:r>
              <a:rPr lang="ru-RU" baseline="30000">
                <a:cs typeface="Arial" charset="0"/>
              </a:rPr>
              <a:t>3</a:t>
            </a:r>
            <a:r>
              <a:rPr lang="ru-RU">
                <a:cs typeface="Arial" charset="0"/>
              </a:rPr>
              <a:t>; с – скорость звука в среде, м/с</a:t>
            </a:r>
            <a:endParaRPr lang="el-GR">
              <a:cs typeface="Arial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953000" y="3352800"/>
            <a:ext cx="3657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/>
              <a:t>ρ</a:t>
            </a:r>
            <a:r>
              <a:rPr lang="ru-RU" sz="1600"/>
              <a:t> </a:t>
            </a:r>
            <a:r>
              <a:rPr lang="el-GR" sz="1600"/>
              <a:t>·</a:t>
            </a:r>
            <a:r>
              <a:rPr lang="ru-RU" sz="1600"/>
              <a:t> с – называется удельным </a:t>
            </a:r>
          </a:p>
          <a:p>
            <a:pPr algn="ctr"/>
            <a:r>
              <a:rPr lang="ru-RU" sz="1600"/>
              <a:t>акустическим сопротивлением среды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81000" y="3352800"/>
            <a:ext cx="419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Оно является основной </a:t>
            </a:r>
          </a:p>
          <a:p>
            <a:pPr algn="ctr"/>
            <a:r>
              <a:rPr lang="ru-RU" sz="1600"/>
              <a:t>характеристикой ее акустических свойств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524000" y="4267200"/>
            <a:ext cx="6096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Человеческое ухо воспринимает значительный </a:t>
            </a:r>
          </a:p>
          <a:p>
            <a:pPr algn="ctr"/>
            <a:r>
              <a:rPr lang="ru-RU"/>
              <a:t>диапазон интенсивностей звука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876800" y="5105400"/>
            <a:ext cx="3886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До порога болевого ощущения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381000" y="5105400"/>
            <a:ext cx="4191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От едва различимого (порога слышимости)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4876800" y="5867400"/>
            <a:ext cx="3810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10</a:t>
            </a:r>
            <a:r>
              <a:rPr lang="ru-RU" sz="1600" baseline="30000"/>
              <a:t>16</a:t>
            </a:r>
            <a:r>
              <a:rPr lang="ru-RU" sz="1600"/>
              <a:t> раз превышает интенсивность</a:t>
            </a:r>
          </a:p>
          <a:p>
            <a:pPr algn="ctr"/>
            <a:r>
              <a:rPr lang="ru-RU" sz="1600"/>
              <a:t> звука на пороге слышимости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533400" y="5867400"/>
            <a:ext cx="3962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I</a:t>
            </a:r>
            <a:r>
              <a:rPr lang="ru-RU" sz="1600"/>
              <a:t> = 10</a:t>
            </a:r>
            <a:r>
              <a:rPr lang="ru-RU" sz="1600" baseline="30000"/>
              <a:t>-12 </a:t>
            </a:r>
            <a:r>
              <a:rPr lang="ru-RU" sz="1600"/>
              <a:t>Вт/м</a:t>
            </a:r>
            <a:r>
              <a:rPr lang="ru-RU" sz="1600" baseline="30000"/>
              <a:t>2</a:t>
            </a:r>
            <a:r>
              <a:rPr lang="ru-RU" sz="1600"/>
              <a:t>  и  Р = 2 </a:t>
            </a:r>
            <a:r>
              <a:rPr lang="el-GR" sz="1600">
                <a:latin typeface="Times New Roman" pitchFamily="18" charset="0"/>
                <a:cs typeface="Times New Roman" pitchFamily="18" charset="0"/>
              </a:rPr>
              <a:t>·</a:t>
            </a:r>
            <a:r>
              <a:rPr lang="ru-RU" sz="1600"/>
              <a:t>10</a:t>
            </a:r>
            <a:r>
              <a:rPr lang="ru-RU" sz="1600" baseline="30000"/>
              <a:t>-5</a:t>
            </a:r>
            <a:r>
              <a:rPr lang="ru-RU" sz="1600"/>
              <a:t>Па </a:t>
            </a:r>
          </a:p>
          <a:p>
            <a:pPr algn="ctr"/>
            <a:r>
              <a:rPr lang="ru-RU" sz="1600"/>
              <a:t>при частоте 1000Гц</a:t>
            </a: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4495800" y="106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5943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4572000" y="3657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3276600" y="4876800"/>
            <a:ext cx="1295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4953000" y="48768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2514600" y="556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6629400" y="556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838200" y="304800"/>
            <a:ext cx="7620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Сравнивать приведенные величины сложно из-за огромной разницы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838200" y="1219200"/>
            <a:ext cx="76200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Поэтому в акустике принято оперировать не абсолютными величинами</a:t>
            </a:r>
          </a:p>
          <a:p>
            <a:pPr algn="ctr"/>
            <a:r>
              <a:rPr lang="ru-RU" sz="1600"/>
              <a:t> интенсивности звука и звукового давления, а их относительными</a:t>
            </a:r>
          </a:p>
          <a:p>
            <a:pPr algn="ctr"/>
            <a:r>
              <a:rPr lang="ru-RU" sz="1600"/>
              <a:t> логарифмическими уровнями </a:t>
            </a:r>
            <a:r>
              <a:rPr lang="en-US" sz="1600">
                <a:cs typeface="Arial" charset="0"/>
              </a:rPr>
              <a:t>L</a:t>
            </a:r>
            <a:r>
              <a:rPr lang="ru-RU" sz="1600">
                <a:cs typeface="Arial" charset="0"/>
              </a:rPr>
              <a:t>, взятыми по отношению </a:t>
            </a:r>
          </a:p>
          <a:p>
            <a:pPr algn="ctr"/>
            <a:r>
              <a:rPr lang="ru-RU" sz="1600">
                <a:cs typeface="Arial" charset="0"/>
              </a:rPr>
              <a:t>к пороговым значениям </a:t>
            </a:r>
            <a:r>
              <a:rPr lang="en-US" sz="1600">
                <a:cs typeface="Arial" charset="0"/>
              </a:rPr>
              <a:t>I</a:t>
            </a:r>
            <a:r>
              <a:rPr lang="en-US" sz="1600" baseline="-25000">
                <a:cs typeface="Arial" charset="0"/>
              </a:rPr>
              <a:t>o</a:t>
            </a:r>
            <a:r>
              <a:rPr lang="ru-RU" sz="1600">
                <a:cs typeface="Arial" charset="0"/>
              </a:rPr>
              <a:t> или </a:t>
            </a:r>
            <a:r>
              <a:rPr lang="en-US" sz="1600">
                <a:cs typeface="Arial" charset="0"/>
              </a:rPr>
              <a:t>P</a:t>
            </a:r>
            <a:r>
              <a:rPr lang="en-US" sz="1600" baseline="-25000">
                <a:cs typeface="Arial" charset="0"/>
              </a:rPr>
              <a:t>o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838200" y="2590800"/>
            <a:ext cx="7620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За единицу измерения уровня интенсивности звука принят один бел (Б).</a:t>
            </a:r>
          </a:p>
          <a:p>
            <a:pPr algn="ctr"/>
            <a:r>
              <a:rPr lang="ru-RU" sz="1600"/>
              <a:t>Бел – это десятичный логарифм отношения интенсивности</a:t>
            </a:r>
          </a:p>
          <a:p>
            <a:pPr algn="ctr"/>
            <a:r>
              <a:rPr lang="ru-RU" sz="1600"/>
              <a:t> звука к пороговой интенсивности </a:t>
            </a:r>
            <a:r>
              <a:rPr lang="en-US" sz="1600">
                <a:cs typeface="Arial" charset="0"/>
              </a:rPr>
              <a:t>I</a:t>
            </a:r>
            <a:r>
              <a:rPr lang="en-US" sz="1600" baseline="-25000">
                <a:cs typeface="Arial" charset="0"/>
              </a:rPr>
              <a:t>o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838200" y="3657600"/>
            <a:ext cx="7620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При </a:t>
            </a:r>
            <a:r>
              <a:rPr lang="en-US" sz="1600"/>
              <a:t> </a:t>
            </a:r>
            <a:r>
              <a:rPr lang="en-US" sz="1600">
                <a:cs typeface="Arial" charset="0"/>
              </a:rPr>
              <a:t>I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1600">
                <a:cs typeface="Arial" charset="0"/>
              </a:rPr>
              <a:t>I</a:t>
            </a:r>
            <a:r>
              <a:rPr lang="en-US" sz="1600" baseline="-25000">
                <a:cs typeface="Arial" charset="0"/>
              </a:rPr>
              <a:t>o</a:t>
            </a:r>
            <a:r>
              <a:rPr lang="ru-RU" sz="1600">
                <a:cs typeface="Arial" charset="0"/>
              </a:rPr>
              <a:t>=10 уровень интенсивности звука </a:t>
            </a:r>
            <a:r>
              <a:rPr lang="en-US" sz="1600">
                <a:cs typeface="Arial" charset="0"/>
              </a:rPr>
              <a:t>L</a:t>
            </a:r>
            <a:r>
              <a:rPr lang="ru-RU" sz="1600">
                <a:cs typeface="Arial" charset="0"/>
              </a:rPr>
              <a:t>=1Б; </a:t>
            </a:r>
          </a:p>
          <a:p>
            <a:pPr algn="ctr"/>
            <a:r>
              <a:rPr lang="ru-RU" sz="1600">
                <a:cs typeface="Arial" charset="0"/>
              </a:rPr>
              <a:t>при </a:t>
            </a:r>
            <a:r>
              <a:rPr lang="en-US" sz="1600"/>
              <a:t>I / I</a:t>
            </a:r>
            <a:r>
              <a:rPr lang="en-US" sz="1600" baseline="-25000"/>
              <a:t>o</a:t>
            </a:r>
            <a:r>
              <a:rPr lang="ru-RU" sz="1600" baseline="-25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=100 </a:t>
            </a:r>
            <a:r>
              <a:rPr lang="en-US" sz="1600"/>
              <a:t>L</a:t>
            </a:r>
            <a:r>
              <a:rPr lang="ru-RU" sz="1600"/>
              <a:t>=2Б, при </a:t>
            </a:r>
            <a:r>
              <a:rPr lang="en-US" sz="1600"/>
              <a:t>I/I</a:t>
            </a:r>
            <a:r>
              <a:rPr lang="en-US" sz="1600" baseline="-25000"/>
              <a:t>o</a:t>
            </a:r>
            <a:r>
              <a:rPr lang="ru-RU" sz="1600"/>
              <a:t> =1000 </a:t>
            </a:r>
            <a:r>
              <a:rPr lang="en-US" sz="1600"/>
              <a:t>L</a:t>
            </a:r>
            <a:r>
              <a:rPr lang="ru-RU" sz="1600"/>
              <a:t>=3Б и т.д.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838200" y="4648200"/>
            <a:ext cx="7620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Однако, ухо человека четко различает изменения уровня звука на 0,1Б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838200" y="5715000"/>
            <a:ext cx="7620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Поэтому в практике измерений и расчетов пользуются</a:t>
            </a:r>
          </a:p>
          <a:p>
            <a:pPr algn="ctr"/>
            <a:r>
              <a:rPr lang="ru-RU" sz="1600"/>
              <a:t> величиной 0,1Б, которая названа децибелом (дБ)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572000" y="838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4572000" y="2438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4648200" y="3429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4572000" y="4343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45720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09600" y="304800"/>
            <a:ext cx="8001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Следовательно, уровень интенсивности звука (дБ) определяется зависимостью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581400" y="990600"/>
            <a:ext cx="2057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L</a:t>
            </a:r>
            <a:r>
              <a:rPr lang="ru-RU" baseline="-25000">
                <a:cs typeface="Arial" charset="0"/>
              </a:rPr>
              <a:t>у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cs typeface="Arial" charset="0"/>
              </a:rPr>
              <a:t>10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lq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I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/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I</a:t>
            </a:r>
            <a:r>
              <a:rPr lang="en-US" baseline="-25000">
                <a:cs typeface="Arial" charset="0"/>
              </a:rPr>
              <a:t>o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85800" y="1676400"/>
            <a:ext cx="800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Слух-ое ощущен. громкости пропорц-о </a:t>
            </a:r>
            <a:r>
              <a:rPr lang="en-US"/>
              <a:t>lg-</a:t>
            </a:r>
            <a:r>
              <a:rPr lang="ru-RU"/>
              <a:t>му квадрата звук-го давления.</a:t>
            </a:r>
          </a:p>
          <a:p>
            <a:pPr algn="ctr"/>
            <a:r>
              <a:rPr lang="ru-RU"/>
              <a:t>Следовательно, уровень звукового давления: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209800" y="2438400"/>
            <a:ext cx="5029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L</a:t>
            </a:r>
            <a:r>
              <a:rPr lang="en-US" baseline="-25000">
                <a:cs typeface="Arial" charset="0"/>
              </a:rPr>
              <a:t>p</a:t>
            </a:r>
            <a:r>
              <a:rPr lang="ru-RU" baseline="-25000">
                <a:cs typeface="Arial" charset="0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cs typeface="Arial" charset="0"/>
              </a:rPr>
              <a:t>10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lq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(P</a:t>
            </a:r>
            <a:r>
              <a:rPr lang="en-US" baseline="30000">
                <a:cs typeface="Arial" charset="0"/>
              </a:rPr>
              <a:t>2</a:t>
            </a:r>
            <a:r>
              <a:rPr lang="ru-RU" baseline="30000">
                <a:cs typeface="Arial" charset="0"/>
              </a:rPr>
              <a:t> </a:t>
            </a:r>
            <a:r>
              <a:rPr lang="en-US">
                <a:cs typeface="Arial" charset="0"/>
              </a:rPr>
              <a:t>/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P</a:t>
            </a:r>
            <a:r>
              <a:rPr lang="en-US" baseline="30000">
                <a:cs typeface="Arial" charset="0"/>
              </a:rPr>
              <a:t>2</a:t>
            </a:r>
            <a:r>
              <a:rPr lang="en-US" baseline="-25000">
                <a:cs typeface="Arial" charset="0"/>
              </a:rPr>
              <a:t>o</a:t>
            </a:r>
            <a:r>
              <a:rPr lang="en-US">
                <a:cs typeface="Arial" charset="0"/>
              </a:rPr>
              <a:t>)</a:t>
            </a:r>
            <a:r>
              <a:rPr lang="ru-RU">
                <a:cs typeface="Arial" charset="0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cs typeface="Arial" charset="0"/>
              </a:rPr>
              <a:t>20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lq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P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/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o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609600" y="3124200"/>
            <a:ext cx="8077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При исследовании шума изучают поведение уровня звука</a:t>
            </a:r>
          </a:p>
          <a:p>
            <a:pPr algn="ctr"/>
            <a:r>
              <a:rPr lang="ru-RU" sz="1600"/>
              <a:t> в зависимости от его частоты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609600" y="4038600"/>
            <a:ext cx="807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Определение уровня звука для каждой частоты (от 16 до 20000 Гц)</a:t>
            </a:r>
          </a:p>
          <a:p>
            <a:pPr algn="ctr"/>
            <a:r>
              <a:rPr lang="ru-RU" sz="1600"/>
              <a:t> практически невозможно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9600" y="4953000"/>
            <a:ext cx="8077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Поэтому весь возможный диапазон частот разделяют на Октавы</a:t>
            </a:r>
          </a:p>
          <a:p>
            <a:pPr algn="ctr"/>
            <a:r>
              <a:rPr lang="ru-RU" sz="1600"/>
              <a:t> и подсчитывают среднегеометрическое значение частоты по формуле: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3581400" y="5867400"/>
            <a:ext cx="2133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cs typeface="Arial" charset="0"/>
              </a:rPr>
              <a:t>f</a:t>
            </a:r>
            <a:r>
              <a:rPr lang="ru-RU" sz="2000">
                <a:cs typeface="Arial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cs typeface="Times New Roman" pitchFamily="18" charset="0"/>
              </a:rPr>
              <a:t>√</a:t>
            </a:r>
            <a:r>
              <a:rPr lang="ru-RU" sz="2000">
                <a:cs typeface="Times New Roman" pitchFamily="18" charset="0"/>
              </a:rPr>
              <a:t> </a:t>
            </a:r>
            <a:r>
              <a:rPr lang="en-US" sz="2000">
                <a:cs typeface="Arial" charset="0"/>
              </a:rPr>
              <a:t>f</a:t>
            </a:r>
            <a:r>
              <a:rPr lang="en-US" sz="2000" baseline="-25000">
                <a:cs typeface="Arial" charset="0"/>
              </a:rPr>
              <a:t>1</a:t>
            </a:r>
            <a:r>
              <a:rPr lang="ru-RU" sz="2000" baseline="-25000">
                <a:cs typeface="Arial" charset="0"/>
              </a:rPr>
              <a:t> </a:t>
            </a:r>
            <a:r>
              <a:rPr lang="en-US" sz="2000">
                <a:cs typeface="Arial" charset="0"/>
              </a:rPr>
              <a:t>-</a:t>
            </a:r>
            <a:r>
              <a:rPr lang="ru-RU" sz="2000">
                <a:cs typeface="Arial" charset="0"/>
              </a:rPr>
              <a:t> </a:t>
            </a:r>
            <a:r>
              <a:rPr lang="en-US" sz="2000">
                <a:cs typeface="Arial" charset="0"/>
              </a:rPr>
              <a:t>f</a:t>
            </a:r>
            <a:r>
              <a:rPr lang="en-US" sz="2000" baseline="-25000">
                <a:cs typeface="Arial" charset="0"/>
              </a:rPr>
              <a:t>2</a:t>
            </a:r>
          </a:p>
        </p:txBody>
      </p:sp>
      <p:graphicFrame>
        <p:nvGraphicFramePr>
          <p:cNvPr id="11276" name="Object 1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1276" name="Формула" r:id="rId3" imgW="114120" imgH="215640" progId="Equation.3">
              <p:embed/>
            </p:oleObj>
          </a:graphicData>
        </a:graphic>
      </p:graphicFrame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4572000" y="762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46482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6482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4648200" y="5638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914400" y="457200"/>
            <a:ext cx="7543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Где </a:t>
            </a:r>
            <a:r>
              <a:rPr lang="en-US"/>
              <a:t>f</a:t>
            </a:r>
            <a:r>
              <a:rPr lang="en-US" baseline="-25000"/>
              <a:t>1</a:t>
            </a:r>
            <a:r>
              <a:rPr lang="ru-RU" baseline="-25000"/>
              <a:t> </a:t>
            </a:r>
            <a:r>
              <a:rPr lang="ru-RU"/>
              <a:t>и</a:t>
            </a:r>
            <a:r>
              <a:rPr lang="en-US"/>
              <a:t> f</a:t>
            </a:r>
            <a:r>
              <a:rPr lang="en-US" baseline="-25000"/>
              <a:t>2</a:t>
            </a:r>
            <a:r>
              <a:rPr lang="ru-RU"/>
              <a:t> – соответственно нижняя и верхняя </a:t>
            </a:r>
          </a:p>
          <a:p>
            <a:pPr algn="ctr"/>
            <a:r>
              <a:rPr lang="ru-RU"/>
              <a:t>граничные значения частот октавы</a:t>
            </a:r>
            <a:endParaRPr lang="ru-RU" baseline="-2500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914400" y="1447800"/>
            <a:ext cx="7543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Стандартные граничные и среднегеометрические частоты, </a:t>
            </a:r>
          </a:p>
          <a:p>
            <a:pPr algn="ctr"/>
            <a:r>
              <a:rPr lang="ru-RU"/>
              <a:t>на которых проводят анализ шума приведены в таблице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838200" y="2438400"/>
            <a:ext cx="76200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Таблица</a:t>
            </a:r>
            <a:r>
              <a:rPr lang="ru-RU"/>
              <a:t> </a:t>
            </a:r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838200" y="5334000"/>
            <a:ext cx="7620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Исследование поведения звуковых характеристик на приведенных </a:t>
            </a:r>
          </a:p>
          <a:p>
            <a:pPr algn="ctr"/>
            <a:r>
              <a:rPr lang="ru-RU" sz="1600"/>
              <a:t>стандартных среднегеометрических частотах называется спектральным</a:t>
            </a:r>
          </a:p>
          <a:p>
            <a:pPr algn="ctr"/>
            <a:r>
              <a:rPr lang="ru-RU" sz="1600"/>
              <a:t> анализом, а графическое изображение частотного состава шума - спектром</a:t>
            </a:r>
          </a:p>
        </p:txBody>
      </p:sp>
      <p:graphicFrame>
        <p:nvGraphicFramePr>
          <p:cNvPr id="12365" name="Group 77"/>
          <p:cNvGraphicFramePr>
            <a:graphicFrameLocks noGrp="1"/>
          </p:cNvGraphicFramePr>
          <p:nvPr/>
        </p:nvGraphicFramePr>
        <p:xfrm>
          <a:off x="990600" y="2743200"/>
          <a:ext cx="7315200" cy="1889760"/>
        </p:xfrm>
        <a:graphic>
          <a:graphicData uri="http://schemas.openxmlformats.org/drawingml/2006/table">
            <a:tbl>
              <a:tblPr/>
              <a:tblGrid>
                <a:gridCol w="1219200"/>
                <a:gridCol w="609600"/>
                <a:gridCol w="914400"/>
                <a:gridCol w="838200"/>
                <a:gridCol w="838200"/>
                <a:gridCol w="685800"/>
                <a:gridCol w="685800"/>
                <a:gridCol w="762000"/>
                <a:gridCol w="7620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Граничные частоты октавных полос, ГЦ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÷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÷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÷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355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÷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710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÷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1400-2800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2800-5600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5600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÷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11200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Среднегеометрические частоты октавных полос, ГЦ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64" name="Line 76"/>
          <p:cNvSpPr>
            <a:spLocks noChangeShapeType="1"/>
          </p:cNvSpPr>
          <p:nvPr/>
        </p:nvSpPr>
        <p:spPr bwMode="auto">
          <a:xfrm>
            <a:off x="4648200" y="205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</TotalTime>
  <Words>2131</Words>
  <Application>Microsoft Office PowerPoint</Application>
  <PresentationFormat>Экран (4:3)</PresentationFormat>
  <Paragraphs>623</Paragraphs>
  <Slides>25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Times New Roman</vt:lpstr>
      <vt:lpstr>Оформление по умолчанию</vt:lpstr>
      <vt:lpstr>Microsoft Equation 3.0</vt:lpstr>
      <vt:lpstr>CorelDRAW.Graphic.11</vt:lpstr>
      <vt:lpstr>MSPhotoEd.3</vt:lpstr>
      <vt:lpstr>Тема:    Производственный шум</vt:lpstr>
      <vt:lpstr>Слайд 2</vt:lpstr>
      <vt:lpstr>ХАРАКТЕРИСТИКА ШУМА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Тема:    Нормирование шума по  СН 2.2.412.1.8.562-96</vt:lpstr>
      <vt:lpstr>Слайд 13</vt:lpstr>
      <vt:lpstr>Слайд 14</vt:lpstr>
      <vt:lpstr>Слайд 15</vt:lpstr>
      <vt:lpstr>Слайд 16</vt:lpstr>
      <vt:lpstr>Эффективность таких мероприятий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kafgsha</cp:lastModifiedBy>
  <cp:revision>10</cp:revision>
  <cp:lastPrinted>1601-01-01T00:00:00Z</cp:lastPrinted>
  <dcterms:created xsi:type="dcterms:W3CDTF">1601-01-01T00:00:00Z</dcterms:created>
  <dcterms:modified xsi:type="dcterms:W3CDTF">2013-03-12T22:46:04Z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