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C8EEF45-E350-48D1-B4E7-36079ED40E2C}" type="datetimeFigureOut">
              <a:rPr lang="ru-RU" smtClean="0"/>
              <a:t>13.02.2017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B6DA46-475D-43B0-B690-4EABC8224F0B}"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8EEF45-E350-48D1-B4E7-36079ED40E2C}" type="datetimeFigureOut">
              <a:rPr lang="ru-RU" smtClean="0"/>
              <a:t>13.02.2017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B6DA46-475D-43B0-B690-4EABC8224F0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8EEF45-E350-48D1-B4E7-36079ED40E2C}" type="datetimeFigureOut">
              <a:rPr lang="ru-RU" smtClean="0"/>
              <a:t>13.02.2017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B6DA46-475D-43B0-B690-4EABC8224F0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C8EEF45-E350-48D1-B4E7-36079ED40E2C}" type="datetimeFigureOut">
              <a:rPr lang="ru-RU" smtClean="0"/>
              <a:t>13.02.2017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B6DA46-475D-43B0-B690-4EABC8224F0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C8EEF45-E350-48D1-B4E7-36079ED40E2C}" type="datetimeFigureOut">
              <a:rPr lang="ru-RU" smtClean="0"/>
              <a:t>13.02.2017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0B6DA46-475D-43B0-B690-4EABC8224F0B}"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C8EEF45-E350-48D1-B4E7-36079ED40E2C}" type="datetimeFigureOut">
              <a:rPr lang="ru-RU" smtClean="0"/>
              <a:t>13.02.2017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B6DA46-475D-43B0-B690-4EABC8224F0B}"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C8EEF45-E350-48D1-B4E7-36079ED40E2C}" type="datetimeFigureOut">
              <a:rPr lang="ru-RU" smtClean="0"/>
              <a:t>13.02.2017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0B6DA46-475D-43B0-B690-4EABC8224F0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C8EEF45-E350-48D1-B4E7-36079ED40E2C}" type="datetimeFigureOut">
              <a:rPr lang="ru-RU" smtClean="0"/>
              <a:t>13.02.2017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0B6DA46-475D-43B0-B690-4EABC8224F0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C8EEF45-E350-48D1-B4E7-36079ED40E2C}" type="datetimeFigureOut">
              <a:rPr lang="ru-RU" smtClean="0"/>
              <a:t>13.02.2017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0B6DA46-475D-43B0-B690-4EABC8224F0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C8EEF45-E350-48D1-B4E7-36079ED40E2C}" type="datetimeFigureOut">
              <a:rPr lang="ru-RU" smtClean="0"/>
              <a:t>13.02.2017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B6DA46-475D-43B0-B690-4EABC8224F0B}"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C8EEF45-E350-48D1-B4E7-36079ED40E2C}" type="datetimeFigureOut">
              <a:rPr lang="ru-RU" smtClean="0"/>
              <a:t>13.02.2017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0B6DA46-475D-43B0-B690-4EABC8224F0B}"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EEF45-E350-48D1-B4E7-36079ED40E2C}" type="datetimeFigureOut">
              <a:rPr lang="ru-RU" smtClean="0"/>
              <a:t>13.02.2017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B6DA46-475D-43B0-B690-4EABC8224F0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a:t>КОСМОГЕННО-КЛИМАТИЧЕСКИЕ ОПАСНЫЕ ПРИРОДНЫЕ ПРОЦЕССЫ</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9144000" cy="6858000"/>
          </a:xfrm>
        </p:spPr>
        <p:txBody>
          <a:bodyPr>
            <a:normAutofit fontScale="85000" lnSpcReduction="20000"/>
          </a:bodyPr>
          <a:lstStyle/>
          <a:p>
            <a:pPr>
              <a:buNone/>
            </a:pPr>
            <a:r>
              <a:rPr lang="ru-RU" dirty="0"/>
              <a:t>Ударная волна: </a:t>
            </a:r>
          </a:p>
          <a:p>
            <a:r>
              <a:rPr lang="ru-RU" dirty="0"/>
              <a:t>- воздушная - вызывает разрушения зданий и сооружений, коммуникаций, линий связи, повреждения транспортных магистралей, поражения людей, флоры и фауны; </a:t>
            </a:r>
          </a:p>
          <a:p>
            <a:r>
              <a:rPr lang="ru-RU" dirty="0"/>
              <a:t>- в воде - разрушения и повреждения гидросооружений, надводных и подводных судов, частичные поражения морской флоры и фауны (в месте катастрофы), а также стихийные природные явления (цунами), приводящие к разрушениям в прибрежных районах; </a:t>
            </a:r>
          </a:p>
          <a:p>
            <a:r>
              <a:rPr lang="ru-RU" dirty="0"/>
              <a:t>- в грунте - явления, аналогичные землетрясениям (разрушения зданий и сооружений, инженерных коммуникаций, линий связи, транспортных магистралей, гибель и поражения людей, флоры и фауны).</a:t>
            </a:r>
          </a:p>
          <a:p>
            <a:pPr>
              <a:buNone/>
            </a:pPr>
            <a:r>
              <a:rPr lang="ru-RU" dirty="0"/>
              <a:t>Световое излучение приводит к уничтожению материальных ценностей, возникновению различных атмосферно-климатических эффектов, гибели и поражению людей, флоры и фауны.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785794"/>
            <a:ext cx="8258204" cy="5340369"/>
          </a:xfrm>
        </p:spPr>
        <p:txBody>
          <a:bodyPr>
            <a:normAutofit fontScale="70000" lnSpcReduction="20000"/>
          </a:bodyPr>
          <a:lstStyle/>
          <a:p>
            <a:pPr>
              <a:buNone/>
            </a:pPr>
            <a:r>
              <a:rPr lang="ru-RU" dirty="0" smtClean="0"/>
              <a:t>Электромагнитный импульс оказывает воздействие на электрическую и электронную аппаратуру, повреждает системы связи, теле- и радиовещания и др. </a:t>
            </a:r>
          </a:p>
          <a:p>
            <a:pPr>
              <a:buNone/>
            </a:pPr>
            <a:r>
              <a:rPr lang="ru-RU" dirty="0" smtClean="0"/>
              <a:t>Атмосферное электричество - последствия поражающего фактора аналогичны воздействию молний. </a:t>
            </a:r>
          </a:p>
          <a:p>
            <a:pPr>
              <a:buNone/>
            </a:pPr>
            <a:r>
              <a:rPr lang="ru-RU" dirty="0" smtClean="0"/>
              <a:t>Отравляющие вещества - это возникновение загазованности атмосферы в районе катастрофы в основном окислами азота и его ядовитыми соединениями. </a:t>
            </a:r>
          </a:p>
          <a:p>
            <a:pPr>
              <a:buNone/>
            </a:pPr>
            <a:r>
              <a:rPr lang="ru-RU" dirty="0" smtClean="0"/>
              <a:t>Аэрозольное загрязнение атмосферы - эффект этого подобен пыльным бурям, а при больших масштабах катастрофы может привести к изменению климатических условий на Земле. </a:t>
            </a:r>
          </a:p>
          <a:p>
            <a:pPr>
              <a:buNone/>
            </a:pPr>
            <a:r>
              <a:rPr lang="ru-RU" dirty="0" smtClean="0"/>
              <a:t>Вторичные поражающие факторы появляются в результате разрушения атомных электростанций, плотин, химических заводов, складов различного назначения, хранилищ радиоактивных отходов и т.п. </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143512"/>
            <a:ext cx="5543560" cy="500066"/>
          </a:xfrm>
        </p:spPr>
        <p:txBody>
          <a:bodyPr>
            <a:noAutofit/>
          </a:bodyPr>
          <a:lstStyle/>
          <a:p>
            <a:r>
              <a:rPr lang="ru-RU" sz="3600" dirty="0"/>
              <a:t>Метеорный дождь</a:t>
            </a:r>
          </a:p>
        </p:txBody>
      </p:sp>
      <p:sp>
        <p:nvSpPr>
          <p:cNvPr id="3" name="Содержимое 2"/>
          <p:cNvSpPr>
            <a:spLocks noGrp="1"/>
          </p:cNvSpPr>
          <p:nvPr>
            <p:ph idx="1"/>
          </p:nvPr>
        </p:nvSpPr>
        <p:spPr>
          <a:xfrm>
            <a:off x="5357818" y="357166"/>
            <a:ext cx="3786182" cy="6500834"/>
          </a:xfrm>
        </p:spPr>
        <p:txBody>
          <a:bodyPr>
            <a:normAutofit fontScale="92500" lnSpcReduction="20000"/>
          </a:bodyPr>
          <a:lstStyle/>
          <a:p>
            <a:r>
              <a:rPr lang="ru-RU" dirty="0"/>
              <a:t>Опасность для планеты Земля представляют такие космические «гости» и явления как: астероиды (малые планеты), кометы, </a:t>
            </a:r>
            <a:r>
              <a:rPr lang="ru-RU" dirty="0" smtClean="0"/>
              <a:t>метеориты, </a:t>
            </a:r>
            <a:r>
              <a:rPr lang="ru-RU" dirty="0"/>
              <a:t>вирусы, заносимые космическими телами из космоса, возмущения на солнце, черные дыры, рождение сверхновых звезд. </a:t>
            </a:r>
          </a:p>
          <a:p>
            <a:endParaRPr lang="ru-RU" dirty="0"/>
          </a:p>
        </p:txBody>
      </p:sp>
      <p:pic>
        <p:nvPicPr>
          <p:cNvPr id="4" name="Рисунок 3"/>
          <p:cNvPicPr/>
          <p:nvPr/>
        </p:nvPicPr>
        <p:blipFill>
          <a:blip r:embed="rId2"/>
          <a:srcRect/>
          <a:stretch>
            <a:fillRect/>
          </a:stretch>
        </p:blipFill>
        <p:spPr bwMode="auto">
          <a:xfrm>
            <a:off x="0" y="0"/>
            <a:ext cx="5500694" cy="457200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14291"/>
            <a:ext cx="9144000" cy="6643710"/>
          </a:xfrm>
        </p:spPr>
        <p:txBody>
          <a:bodyPr>
            <a:normAutofit fontScale="85000" lnSpcReduction="20000"/>
          </a:bodyPr>
          <a:lstStyle/>
          <a:p>
            <a:r>
              <a:rPr lang="ru-RU" dirty="0"/>
              <a:t>С мелкими космическими телами Земля встречается постоянно. Эти встречи правильнее назвать столкновениями, ведь наша планета движется по орбите со скоростью около 30 км/с, и небесное тело тоже летит к Земле по своей орбите со скоростью того же порядка. Если тело невелико, то, врезаясь в верхние слои земной атмосферы, оно окутывается слоем раскаленной плазмы и полностью испаряется. Такие частички в науке называют метеорами, а в народе «падающими звездами». Метеор неожиданно вспыхивает и прочерчивает в ночном небе быстро гаснущий след. Иногда случаются «метеорные дожди» — массовое появление метеоров, встреча Земли с метеорными роями, или потоками. </a:t>
            </a:r>
          </a:p>
          <a:p>
            <a:r>
              <a:rPr lang="ru-RU" dirty="0"/>
              <a:t>Совсем иначе выглядит встреча Земли с более крупным телом. Оно испаряется только частично, проникает в нижние слои атмосферы, иногда распадается на части или взрывается, и, потеряв скорость, падает на земную поверхность. Такое тело в полете называют болидом, а то, что долетело до поверхности, — метеоритом.</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500174"/>
            <a:ext cx="8229600" cy="2571760"/>
          </a:xfrm>
        </p:spPr>
        <p:txBody>
          <a:bodyPr>
            <a:normAutofit/>
          </a:bodyPr>
          <a:lstStyle/>
          <a:p>
            <a:r>
              <a:rPr lang="ru-RU" b="1" dirty="0"/>
              <a:t>Климатические опасные природные процессы </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85728"/>
            <a:ext cx="9144000" cy="6572272"/>
          </a:xfrm>
        </p:spPr>
        <p:txBody>
          <a:bodyPr>
            <a:normAutofit fontScale="85000" lnSpcReduction="10000"/>
          </a:bodyPr>
          <a:lstStyle/>
          <a:p>
            <a:r>
              <a:rPr lang="ru-RU" dirty="0" smtClean="0"/>
              <a:t>Как фактор природной среды климат влияет на географическое распределение растительности, почв и водных ресурсов и, следовательно, на землепользование и экономику. Климат также оказывает воздействие на условия жизни и здоровье человека. </a:t>
            </a:r>
            <a:endParaRPr lang="en-US" dirty="0" smtClean="0"/>
          </a:p>
          <a:p>
            <a:r>
              <a:rPr lang="ru-RU" dirty="0" smtClean="0"/>
              <a:t>Климат формируется под воздействием нескольких факторов, которые обеспечивают атмосферу теплом и влагой и определяют динамику воздушных течений.</a:t>
            </a:r>
          </a:p>
          <a:p>
            <a:r>
              <a:rPr lang="ru-RU" dirty="0" smtClean="0"/>
              <a:t>На формирование климата любой территории оказывают влияние следующие факторы: географическая широта; солнечная радиация; циркуляция воздушных масс; подстилающая поверхность; рельеф (высота местности над уровнем моря, направление горных хребтов); близость морей и океанов; морские течения; антропогенные воздействия. </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785794"/>
            <a:ext cx="8258204" cy="5857916"/>
          </a:xfrm>
        </p:spPr>
        <p:txBody>
          <a:bodyPr>
            <a:normAutofit fontScale="92500"/>
          </a:bodyPr>
          <a:lstStyle/>
          <a:p>
            <a:r>
              <a:rPr lang="ru-RU" dirty="0" smtClean="0"/>
              <a:t>Все эти климатообразующие факторы действуют и на территории нашей страны, формируя своеобразные климатические условия того или иного места (региона).</a:t>
            </a:r>
          </a:p>
          <a:p>
            <a:r>
              <a:rPr lang="ru-RU" dirty="0"/>
              <a:t>Основными климатическими показателями являются: количество тепла, количество осадков и распределение их по сезонам года, испаряемость, коэффициент увлажнения. </a:t>
            </a:r>
          </a:p>
          <a:p>
            <a:r>
              <a:rPr lang="ru-RU" u="sng" dirty="0"/>
              <a:t>Влияние географической широты на климат</a:t>
            </a:r>
            <a:r>
              <a:rPr lang="ru-RU" dirty="0"/>
              <a:t>. Большая протяженность России с севера на юг определяет разное количество солнечного тепла, получаемое той или иной территорией.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4286256"/>
            <a:ext cx="4857784" cy="1785950"/>
          </a:xfrm>
        </p:spPr>
        <p:txBody>
          <a:bodyPr>
            <a:noAutofit/>
          </a:bodyPr>
          <a:lstStyle/>
          <a:p>
            <a:r>
              <a:rPr lang="ru-RU" sz="2400" dirty="0"/>
              <a:t>Распределение солнечного тепла в зависимости от высоты Солнца над горизонтом</a:t>
            </a:r>
          </a:p>
        </p:txBody>
      </p:sp>
      <p:sp>
        <p:nvSpPr>
          <p:cNvPr id="3" name="Содержимое 2"/>
          <p:cNvSpPr>
            <a:spLocks noGrp="1"/>
          </p:cNvSpPr>
          <p:nvPr>
            <p:ph idx="1"/>
          </p:nvPr>
        </p:nvSpPr>
        <p:spPr>
          <a:xfrm>
            <a:off x="5643570" y="0"/>
            <a:ext cx="3500430" cy="6858000"/>
          </a:xfrm>
        </p:spPr>
        <p:txBody>
          <a:bodyPr>
            <a:normAutofit fontScale="92500" lnSpcReduction="10000"/>
          </a:bodyPr>
          <a:lstStyle/>
          <a:p>
            <a:r>
              <a:rPr lang="ru-RU" dirty="0"/>
              <a:t>Тепло и свет, излучаемые Солнцем, называются солнечной </a:t>
            </a:r>
            <a:r>
              <a:rPr lang="ru-RU" dirty="0" smtClean="0"/>
              <a:t>радиацией. </a:t>
            </a:r>
            <a:r>
              <a:rPr lang="ru-RU" dirty="0"/>
              <a:t>Радиация измеряется количеством тепла и выражается в килокалориях на один квадратный сантиметр (ккал/см</a:t>
            </a:r>
            <a:r>
              <a:rPr lang="ru-RU" baseline="30000" dirty="0"/>
              <a:t>2</a:t>
            </a:r>
            <a:r>
              <a:rPr lang="ru-RU" dirty="0"/>
              <a:t>) земной поверхности. </a:t>
            </a:r>
          </a:p>
        </p:txBody>
      </p:sp>
      <p:pic>
        <p:nvPicPr>
          <p:cNvPr id="4" name="Рисунок 3"/>
          <p:cNvPicPr/>
          <p:nvPr/>
        </p:nvPicPr>
        <p:blipFill>
          <a:blip r:embed="rId2"/>
          <a:srcRect/>
          <a:stretch>
            <a:fillRect/>
          </a:stretch>
        </p:blipFill>
        <p:spPr bwMode="auto">
          <a:xfrm>
            <a:off x="0" y="0"/>
            <a:ext cx="5929322" cy="4429132"/>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28596" y="0"/>
            <a:ext cx="8229600" cy="654032"/>
          </a:xfrm>
        </p:spPr>
        <p:txBody>
          <a:bodyPr>
            <a:normAutofit fontScale="90000"/>
          </a:bodyPr>
          <a:lstStyle/>
          <a:p>
            <a:r>
              <a:rPr lang="ru-RU" u="sng" dirty="0" smtClean="0"/>
              <a:t>Солнечная радиация</a:t>
            </a:r>
            <a:endParaRPr lang="ru-RU" u="sng" dirty="0"/>
          </a:p>
        </p:txBody>
      </p:sp>
      <p:sp>
        <p:nvSpPr>
          <p:cNvPr id="3" name="Содержимое 2"/>
          <p:cNvSpPr>
            <a:spLocks noGrp="1"/>
          </p:cNvSpPr>
          <p:nvPr>
            <p:ph idx="4294967295"/>
          </p:nvPr>
        </p:nvSpPr>
        <p:spPr>
          <a:xfrm>
            <a:off x="0" y="714356"/>
            <a:ext cx="9144000" cy="5929333"/>
          </a:xfrm>
        </p:spPr>
        <p:txBody>
          <a:bodyPr>
            <a:normAutofit fontScale="85000" lnSpcReduction="20000"/>
          </a:bodyPr>
          <a:lstStyle/>
          <a:p>
            <a:r>
              <a:rPr lang="ru-RU" dirty="0"/>
              <a:t>Количество солнечной радиации, которую получает земная поверхность, прежде всего, зависит от географической широты места, так как широта определяет угол падения солнечных лучей.</a:t>
            </a:r>
          </a:p>
          <a:p>
            <a:r>
              <a:rPr lang="ru-RU" dirty="0"/>
              <a:t>Наибольшее количество солнечной радиации поступает на поверхность в южных районах нашей страны, поэтому именно там наблюдаются самые высокие температуры воздуха. </a:t>
            </a:r>
          </a:p>
          <a:p>
            <a:r>
              <a:rPr lang="ru-RU" dirty="0"/>
              <a:t>На величину солнечной радиации влияет состояние атмосферы, а также характер подстилающей поверхности. </a:t>
            </a:r>
          </a:p>
          <a:p>
            <a:r>
              <a:rPr lang="ru-RU" dirty="0"/>
              <a:t>Но не все солнечные лучи достигают земной поверхности. Часть радиации поглощается атмосферой, часть рассеивается и отражается облаками и пылью, содержащейся в воздухе. Общее количество солнечной энергии, достигающей поверхности Земли, называется суммарной радиацией.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329642" cy="796908"/>
          </a:xfrm>
        </p:spPr>
        <p:txBody>
          <a:bodyPr>
            <a:normAutofit/>
          </a:bodyPr>
          <a:lstStyle/>
          <a:p>
            <a:r>
              <a:rPr lang="ru-RU" sz="4000" u="sng" dirty="0" smtClean="0"/>
              <a:t>Влияние подстилающей поверхности</a:t>
            </a:r>
            <a:endParaRPr lang="ru-RU" u="sng" dirty="0"/>
          </a:p>
        </p:txBody>
      </p:sp>
      <p:sp>
        <p:nvSpPr>
          <p:cNvPr id="3" name="Содержимое 2"/>
          <p:cNvSpPr>
            <a:spLocks noGrp="1"/>
          </p:cNvSpPr>
          <p:nvPr>
            <p:ph idx="1"/>
          </p:nvPr>
        </p:nvSpPr>
        <p:spPr/>
        <p:txBody>
          <a:bodyPr>
            <a:normAutofit fontScale="85000" lnSpcReduction="10000"/>
          </a:bodyPr>
          <a:lstStyle/>
          <a:p>
            <a:r>
              <a:rPr lang="ru-RU" dirty="0"/>
              <a:t>Нагретая земная поверхность излучает тепло. Чем выше температура поверхности и чем меньше облачность, тем больше тепловой энергии отдает поверхность. Например, в умеренных широтах поверхность отдает около половины энергии, затраченной на ее нагревание. </a:t>
            </a:r>
          </a:p>
          <a:p>
            <a:r>
              <a:rPr lang="ru-RU" dirty="0" smtClean="0"/>
              <a:t>Характер </a:t>
            </a:r>
            <a:r>
              <a:rPr lang="ru-RU" dirty="0"/>
              <a:t>подстилающей поверхности сильно влияет на отражение или поглощение радиации. Снег отражает до 70—80% суммарной солнечной радиации, песок в два раза меньше, чем снег, лес и чернозем примерно в пять раз меньше. </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428604"/>
            <a:ext cx="8501122" cy="6215106"/>
          </a:xfrm>
        </p:spPr>
        <p:txBody>
          <a:bodyPr>
            <a:normAutofit fontScale="92500"/>
          </a:bodyPr>
          <a:lstStyle/>
          <a:p>
            <a:r>
              <a:rPr lang="ru-RU" dirty="0"/>
              <a:t>Воздействие систем космоса на системы Земли имеет четыре составляющих: галактическое (галактика (др.греч. -молочный, млечный) — гравитационно-связанная система из звёзд и звёздных скоплений, межзвёздного газа и пыли, и тёмной материи); солнечное излучение – корпускулярное (в виде потока частиц) и электромагнитное; вещественное (метеорные потоки, кометная пыль, </a:t>
            </a:r>
            <a:r>
              <a:rPr lang="ru-RU" dirty="0" err="1"/>
              <a:t>импактное</a:t>
            </a:r>
            <a:r>
              <a:rPr lang="ru-RU" dirty="0"/>
              <a:t> воздействие метеоритов, астероидов и комет), гравитационное воздействие (пульсации центров масс Земли – Луны и Солнца).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lstStyle/>
          <a:p>
            <a:r>
              <a:rPr lang="ru-RU" u="sng" dirty="0" smtClean="0"/>
              <a:t>Циркуляция воздушных масс</a:t>
            </a:r>
            <a:endParaRPr lang="ru-RU" u="sng" dirty="0"/>
          </a:p>
        </p:txBody>
      </p:sp>
      <p:sp>
        <p:nvSpPr>
          <p:cNvPr id="3" name="Содержимое 2"/>
          <p:cNvSpPr>
            <a:spLocks noGrp="1"/>
          </p:cNvSpPr>
          <p:nvPr>
            <p:ph idx="1"/>
          </p:nvPr>
        </p:nvSpPr>
        <p:spPr/>
        <p:txBody>
          <a:bodyPr>
            <a:normAutofit fontScale="85000" lnSpcReduction="20000"/>
          </a:bodyPr>
          <a:lstStyle/>
          <a:p>
            <a:r>
              <a:rPr lang="ru-RU" dirty="0" smtClean="0"/>
              <a:t>На </a:t>
            </a:r>
            <a:r>
              <a:rPr lang="ru-RU" dirty="0"/>
              <a:t>свойства воздушных масс, а именно на их температуру, влажность, запыленность, большое влияние оказывает подстилающая поверхность, над которой они формируются. Поэтому все воздушные массы подразделяются на морские и континентальные. </a:t>
            </a:r>
          </a:p>
          <a:p>
            <a:r>
              <a:rPr lang="ru-RU" dirty="0"/>
              <a:t>Перемещение воздушных масс над поверхностью Земли приводит к переносу тепла и влаги из одних районов в другие. На территорию нашей страны со стороны Тихого и Атлантического океанов поступает морской воздух умеренных широт и морской тропический воздух, а с севера — арктический воздух Северного Ледовитого океана. </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357166"/>
            <a:ext cx="9001156" cy="6500834"/>
          </a:xfrm>
        </p:spPr>
        <p:txBody>
          <a:bodyPr>
            <a:normAutofit fontScale="77500" lnSpcReduction="20000"/>
          </a:bodyPr>
          <a:lstStyle/>
          <a:p>
            <a:r>
              <a:rPr lang="ru-RU" dirty="0"/>
              <a:t>Поскольку в умеренных широтах, где расположена большая часть нашей страны, господствует западный перенос воздушных масс, Атлантический океан оказывает на климат значительно большее влияние по сравнению с Тихим океаном. Роль западного переноса особенно велика в теплый период года, когда на большей части страны преобладают западные и северо-западные ветры. </a:t>
            </a:r>
          </a:p>
          <a:p>
            <a:r>
              <a:rPr lang="ru-RU" dirty="0"/>
              <a:t>Зимой основную роль играет обширная область высокого давления, называемая Сибирским антициклоном или Азиатским максимумом. Его центр располагается в районах Забайкалья, Республики Тыва и Северной Монголии. От него области с повышенным давлением простираются в двух направлениях: на северо-восток до Чукотского побережья и на запад до юга Русской равнины (примерно до 50° </a:t>
            </a:r>
            <a:r>
              <a:rPr lang="ru-RU" dirty="0" err="1"/>
              <a:t>с.ш</a:t>
            </a:r>
            <a:r>
              <a:rPr lang="ru-RU" dirty="0"/>
              <a:t>.). </a:t>
            </a:r>
          </a:p>
          <a:p>
            <a:r>
              <a:rPr lang="ru-RU" dirty="0"/>
              <a:t>Перемещение различных по температуре и влажности воздушных масс определяет характер погоды. Например, континентальный воздух умеренных широт круглый год преобладает в западных районах Восточной Сибири. Поэтому зимой здесь ясная морозная погода (сибирская зима), а летом достаточно тепло. </a:t>
            </a: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357166"/>
            <a:ext cx="8858312" cy="6286544"/>
          </a:xfrm>
        </p:spPr>
        <p:txBody>
          <a:bodyPr>
            <a:normAutofit fontScale="70000" lnSpcReduction="20000"/>
          </a:bodyPr>
          <a:lstStyle/>
          <a:p>
            <a:r>
              <a:rPr lang="ru-RU" sz="3400" dirty="0"/>
              <a:t>При перемещении воздушных масс над той или иной территорией они способны постепенно менять свои свойства под влиянием подстилающей поверхности. Этот процесс называется трансформацией. Например, арктические воздушные массы, проходя летом через всю Русскую равнину, прогреваются до такой степени, что приводят к образованию суховеев в </a:t>
            </a:r>
            <a:r>
              <a:rPr lang="ru-RU" sz="3400" dirty="0" err="1"/>
              <a:t>Предкавказье</a:t>
            </a:r>
            <a:r>
              <a:rPr lang="ru-RU" sz="3400" dirty="0"/>
              <a:t>. </a:t>
            </a:r>
          </a:p>
          <a:p>
            <a:r>
              <a:rPr lang="ru-RU" sz="3400" dirty="0"/>
              <a:t>В полосе, разделяющей различные по своим свойствам воздушные массы, образуются своеобразные переходные зоны — атмосферные фронты. Ширина атмосферного фронта обычно достигает нескольких десятков километров. В полосе фронта при соприкосновении двух различных по свойствам воздушных масс происходит достаточно быстрое изменение давления, температуры, важности. Поэтому прохождение фронта через какую-либо местность сопровождается ветрами, облачностью, выпадением осадков, т. е. сменой погоды. </a:t>
            </a:r>
          </a:p>
          <a:p>
            <a:r>
              <a:rPr lang="ru-RU" sz="3400" dirty="0"/>
              <a:t>При перемещении теплых воздушных масс в сторону холодных образуется теплый фронт, а при перемещении холодных воздушных масс в сторону теплых — холодный фронт. </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1600200"/>
            <a:ext cx="8401080" cy="4900634"/>
          </a:xfrm>
        </p:spPr>
        <p:txBody>
          <a:bodyPr>
            <a:normAutofit fontScale="85000" lnSpcReduction="20000"/>
          </a:bodyPr>
          <a:lstStyle/>
          <a:p>
            <a:r>
              <a:rPr lang="ru-RU" dirty="0"/>
              <a:t>С атмосферными фронтами связано формирование крупных атмосферных вихрей — циклонов и антициклонов. Интенсивная циклоническая деятельность зимой развивается над Баренцевым, Карским, Охотским морями и северо-западной частью Русской равнины. В летний период циклоны наиболее интенсивно развиваются на Дальнем Востоке и на западе Русской равнины. Антициклоны активно действуют зимой в Восточной Сибири, а также как зимой, так и летом на юге Русской равнины. </a:t>
            </a:r>
          </a:p>
          <a:p>
            <a:r>
              <a:rPr lang="ru-RU" dirty="0"/>
              <a:t>Циклоны — это вихри с низким давлением в центре, антициклоны — с высоким давлением в центре.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285728"/>
            <a:ext cx="9001156" cy="6357982"/>
          </a:xfrm>
        </p:spPr>
        <p:txBody>
          <a:bodyPr>
            <a:noAutofit/>
          </a:bodyPr>
          <a:lstStyle/>
          <a:p>
            <a:r>
              <a:rPr lang="ru-RU" sz="2400" dirty="0"/>
              <a:t>Воздух в циклоне движется от периферии к центру, отклоняясь против часовой стрелки (в Северном полушарии). В центре воздух поднимается и растекается к окраинам. При этом происходит конденсация влаги и выпадают осадки. </a:t>
            </a:r>
          </a:p>
          <a:p>
            <a:r>
              <a:rPr lang="ru-RU" sz="2400" dirty="0"/>
              <a:t>Циклоны имеют весьма внушительные размеры — 2—3 тыс. км в поперечнике и перемещаются со скоростью около 30 км/ч. </a:t>
            </a:r>
          </a:p>
          <a:p>
            <a:r>
              <a:rPr lang="ru-RU" sz="2400" dirty="0"/>
              <a:t>По территории России циклоны обычно перемещаются с запада на восток, поскольку в умеренных широтах господствует западный перенос. </a:t>
            </a:r>
          </a:p>
          <a:p>
            <a:r>
              <a:rPr lang="ru-RU" sz="2400" dirty="0"/>
              <a:t>В антициклоне происходит движение воздуха от центра к периферии с отклонением по часовой стрелке (в Северном полушарии). В центр антициклона постоянно поступает воздух из верхних слоев тропосферы. При опускании этот воздух прогревается и удаляется от насыщения водяным паром. Поэтому в антициклоне погода стоит ясная, безоблачная, с большими суточными колебаниями температуры.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428604"/>
            <a:ext cx="8501122" cy="6072230"/>
          </a:xfrm>
        </p:spPr>
        <p:txBody>
          <a:bodyPr>
            <a:normAutofit fontScale="85000" lnSpcReduction="10000"/>
          </a:bodyPr>
          <a:lstStyle/>
          <a:p>
            <a:pPr>
              <a:buNone/>
            </a:pPr>
            <a:r>
              <a:rPr lang="ru-RU" dirty="0"/>
              <a:t>Большое влияние на климат оказывает </a:t>
            </a:r>
            <a:r>
              <a:rPr lang="ru-RU" u="sng" dirty="0"/>
              <a:t>рельеф</a:t>
            </a:r>
            <a:r>
              <a:rPr lang="ru-RU" dirty="0"/>
              <a:t>. </a:t>
            </a:r>
          </a:p>
          <a:p>
            <a:r>
              <a:rPr lang="ru-RU" dirty="0"/>
              <a:t>Отсутствие гор на севере и западе России способствует проникновению арктических и атлантических воздушных масс в глубь страны. </a:t>
            </a:r>
          </a:p>
          <a:p>
            <a:r>
              <a:rPr lang="ru-RU" dirty="0"/>
              <a:t>Горные хребты на востоке страны ограничивают влияние Тихого океана на климат внутренних районов, увеличивают облачность и выпадение осадков. </a:t>
            </a:r>
          </a:p>
          <a:p>
            <a:r>
              <a:rPr lang="ru-RU" dirty="0"/>
              <a:t>Горы Кавказа обеспечивают мягкую зиму на побережье Черного моря. </a:t>
            </a:r>
          </a:p>
          <a:p>
            <a:r>
              <a:rPr lang="ru-RU" dirty="0"/>
              <a:t>Низкогорный и среднегорный Урал мало влияет на продвижение атлантического воздуха в Западную Сибирь и арктического воздуха в низкие широты. </a:t>
            </a:r>
          </a:p>
          <a:p>
            <a:r>
              <a:rPr lang="ru-RU" dirty="0"/>
              <a:t>Таким образом, на территории России формируются разные типы климатов. </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14290"/>
            <a:ext cx="7829576" cy="571504"/>
          </a:xfrm>
        </p:spPr>
        <p:txBody>
          <a:bodyPr>
            <a:normAutofit fontScale="90000"/>
          </a:bodyPr>
          <a:lstStyle/>
          <a:p>
            <a:r>
              <a:rPr lang="ru-RU" sz="3600" dirty="0"/>
              <a:t>Глобальное потепление современности </a:t>
            </a:r>
          </a:p>
        </p:txBody>
      </p:sp>
      <p:sp>
        <p:nvSpPr>
          <p:cNvPr id="3" name="Содержимое 2"/>
          <p:cNvSpPr>
            <a:spLocks noGrp="1"/>
          </p:cNvSpPr>
          <p:nvPr>
            <p:ph idx="1"/>
          </p:nvPr>
        </p:nvSpPr>
        <p:spPr>
          <a:xfrm>
            <a:off x="428596" y="928670"/>
            <a:ext cx="8429684" cy="5715040"/>
          </a:xfrm>
        </p:spPr>
        <p:txBody>
          <a:bodyPr>
            <a:normAutofit fontScale="92500" lnSpcReduction="10000"/>
          </a:bodyPr>
          <a:lstStyle/>
          <a:p>
            <a:r>
              <a:rPr lang="ru-RU" dirty="0"/>
              <a:t>Глобальное потепление — процесс постепенного увеличения среднегодовой температуры атмосферы Земли и Мирового океана.</a:t>
            </a:r>
          </a:p>
          <a:p>
            <a:r>
              <a:rPr lang="ru-RU" dirty="0"/>
              <a:t>В результате глобального потепления (в процессе перехода одного климатического состояния в другое) климатическая система приходит в нестабильное состояние. Такое состояние вызывает экстремальные погодные условия (стихийные бедствия). К ним относятся ураганы, смерчи, засухи, суховеи, обильные снегопады и морозы, ливни, град, продолжительные дожди.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0"/>
            <a:ext cx="8929718" cy="500066"/>
          </a:xfrm>
        </p:spPr>
        <p:txBody>
          <a:bodyPr>
            <a:noAutofit/>
          </a:bodyPr>
          <a:lstStyle/>
          <a:p>
            <a:r>
              <a:rPr lang="ru-RU" sz="2400" dirty="0" smtClean="0"/>
              <a:t>Основные гипотезы, определяющие </a:t>
            </a:r>
            <a:r>
              <a:rPr lang="ru-RU" sz="2400" dirty="0"/>
              <a:t>причины изменения </a:t>
            </a:r>
            <a:r>
              <a:rPr lang="ru-RU" sz="2400" dirty="0" smtClean="0"/>
              <a:t>климата:</a:t>
            </a:r>
            <a:endParaRPr lang="ru-RU" sz="2400" dirty="0"/>
          </a:p>
        </p:txBody>
      </p:sp>
      <p:sp>
        <p:nvSpPr>
          <p:cNvPr id="3" name="Содержимое 2"/>
          <p:cNvSpPr>
            <a:spLocks noGrp="1"/>
          </p:cNvSpPr>
          <p:nvPr>
            <p:ph idx="1"/>
          </p:nvPr>
        </p:nvSpPr>
        <p:spPr>
          <a:xfrm>
            <a:off x="0" y="714356"/>
            <a:ext cx="9144000" cy="6143644"/>
          </a:xfrm>
        </p:spPr>
        <p:txBody>
          <a:bodyPr>
            <a:normAutofit fontScale="70000" lnSpcReduction="20000"/>
          </a:bodyPr>
          <a:lstStyle/>
          <a:p>
            <a:pPr>
              <a:buNone/>
            </a:pPr>
            <a:r>
              <a:rPr lang="ru-RU" i="1" dirty="0"/>
              <a:t>Гипотеза 1: Увеличение парниковых газов в атмосфере. </a:t>
            </a:r>
            <a:endParaRPr lang="ru-RU" dirty="0"/>
          </a:p>
          <a:p>
            <a:r>
              <a:rPr lang="ru-RU" sz="3400" dirty="0"/>
              <a:t>Парниковый эффект — повышение температуры нижних слоёв атмосферы планеты по сравнению с эффективной температурой, то есть температурой теплового излучения планеты, наблюдаемого из космоса</a:t>
            </a:r>
            <a:r>
              <a:rPr lang="ru-RU" sz="3400" i="1" dirty="0"/>
              <a:t>. </a:t>
            </a:r>
            <a:endParaRPr lang="ru-RU" sz="3400" dirty="0"/>
          </a:p>
          <a:p>
            <a:r>
              <a:rPr lang="ru-RU" sz="3400" dirty="0"/>
              <a:t>В конце 60-х начале 70-х годов ХХ столетия ученые-климатологи обратили внимание на тенденцию к росту средних глобальных температур приземного воздушного слоя. </a:t>
            </a:r>
          </a:p>
          <a:p>
            <a:r>
              <a:rPr lang="ru-RU" sz="3400" dirty="0"/>
              <a:t>С помощью анализа средних температур за более чем столетний интервал времени наблюдений было выявлено, что температура имеет тенденцию не к плавному, а к скачкообразному изменению. Однако на фоне общего роста были зафиксированы годы, когда температура существенно снижалась, и после понижения вновь наблюдался ее более ускоренный рост. Было проанализировано, что в эти годы увеличение температур было связано с парниковым эффектом атмосферы, этот факт в свою очередь был вызван присутствием в атмосфере углекислого газа. Многие исследователи стали считать наличие СО</a:t>
            </a:r>
            <a:r>
              <a:rPr lang="ru-RU" sz="3400" baseline="-25000" dirty="0"/>
              <a:t>2</a:t>
            </a:r>
            <a:r>
              <a:rPr lang="ru-RU" sz="3400" dirty="0"/>
              <a:t> в атмосфере не просто ведущей, а главенствующей причиной роста температур. </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85728"/>
            <a:ext cx="8572560" cy="6357982"/>
          </a:xfrm>
        </p:spPr>
        <p:txBody>
          <a:bodyPr>
            <a:normAutofit fontScale="77500" lnSpcReduction="20000"/>
          </a:bodyPr>
          <a:lstStyle/>
          <a:p>
            <a:pPr>
              <a:buNone/>
            </a:pPr>
            <a:r>
              <a:rPr lang="ru-RU" dirty="0"/>
              <a:t>Не смотря на множество факторов, оказывающих влияющих на нашу планету основной причиной глобального потепления считается деятельность человека. </a:t>
            </a:r>
          </a:p>
          <a:p>
            <a:pPr>
              <a:buNone/>
            </a:pPr>
            <a:r>
              <a:rPr lang="ru-RU" dirty="0"/>
              <a:t>А) Антропогенная деятельность </a:t>
            </a:r>
          </a:p>
          <a:p>
            <a:r>
              <a:rPr lang="ru-RU" dirty="0"/>
              <a:t>Во время климатических исследований учеными было замечено, что кривая роста температуры на нашей планете достаточно точно совпадает с кривой увеличения содержания в атмосфере СО</a:t>
            </a:r>
            <a:r>
              <a:rPr lang="ru-RU" baseline="-25000" dirty="0"/>
              <a:t>2</a:t>
            </a:r>
            <a:r>
              <a:rPr lang="ru-RU" dirty="0"/>
              <a:t>. </a:t>
            </a:r>
          </a:p>
          <a:p>
            <a:r>
              <a:rPr lang="ru-RU" dirty="0"/>
              <a:t>Однозначной причиной увеличения содержания СО</a:t>
            </a:r>
            <a:r>
              <a:rPr lang="ru-RU" baseline="-25000" dirty="0"/>
              <a:t>2</a:t>
            </a:r>
            <a:r>
              <a:rPr lang="ru-RU" dirty="0"/>
              <a:t> в атмосфере были названы - промышленность и сельское хозяйство всего мира, которые постоянно увеличивают выброс углекислого газа в атмосферу. </a:t>
            </a:r>
            <a:endParaRPr lang="ru-RU" dirty="0" smtClean="0"/>
          </a:p>
          <a:p>
            <a:r>
              <a:rPr lang="ru-RU" dirty="0"/>
              <a:t>Увеличение средней температуры воздуха нижних слоёв атмосферы Земли на 0,8°С за последние 100 лет – это достаточно высокая скорость для естественных процессов. Последние десятилетия добавили ещё большей весомости этому аргументу, поскольку за этот период изменения средней температуры воздуха составили - 0,3-0,4°С</a:t>
            </a:r>
            <a:r>
              <a:rPr lang="ru-RU" dirty="0" smtClean="0"/>
              <a:t>.</a:t>
            </a:r>
            <a:endParaRPr lang="ru-RU" dirty="0"/>
          </a:p>
          <a:p>
            <a:endParaRPr lang="ru-RU" dirty="0"/>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85000" lnSpcReduction="20000"/>
          </a:bodyPr>
          <a:lstStyle/>
          <a:p>
            <a:pPr>
              <a:buNone/>
            </a:pPr>
            <a:r>
              <a:rPr lang="ru-RU" dirty="0"/>
              <a:t>Б) Влияние мирового океана на увеличение концентрации СО</a:t>
            </a:r>
            <a:r>
              <a:rPr lang="ru-RU" baseline="-25000" dirty="0"/>
              <a:t>2</a:t>
            </a:r>
            <a:r>
              <a:rPr lang="ru-RU" dirty="0"/>
              <a:t> в атмосфере </a:t>
            </a:r>
          </a:p>
          <a:p>
            <a:r>
              <a:rPr lang="ru-RU" dirty="0"/>
              <a:t>Мировой океан – огромнейший аккумулятор солнечной энергии. Именно он во многом определяет скорость и направление движения тёплых океанических, а также воздушных масс на нашей планете, которые в свою очередь сильной влияют на климат Земли. Кроме того, в водах мирового океана растворено огромное количество углекислоты (около 140 трлн. тонн, что в 60 раз больше, чем в атмосфере) а также ряда других парниковых газов.</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a:t>Космогенные</a:t>
            </a:r>
            <a:r>
              <a:rPr lang="ru-RU" b="1" dirty="0"/>
              <a:t> опасные природные процессы </a:t>
            </a:r>
            <a:endParaRPr lang="ru-RU" dirty="0"/>
          </a:p>
        </p:txBody>
      </p:sp>
      <p:sp>
        <p:nvSpPr>
          <p:cNvPr id="3" name="Содержимое 2"/>
          <p:cNvSpPr>
            <a:spLocks noGrp="1"/>
          </p:cNvSpPr>
          <p:nvPr>
            <p:ph idx="1"/>
          </p:nvPr>
        </p:nvSpPr>
        <p:spPr>
          <a:xfrm>
            <a:off x="214282" y="1428736"/>
            <a:ext cx="8929718" cy="5214974"/>
          </a:xfrm>
        </p:spPr>
        <p:txBody>
          <a:bodyPr/>
          <a:lstStyle/>
          <a:p>
            <a:r>
              <a:rPr lang="ru-RU" dirty="0"/>
              <a:t>Космос (</a:t>
            </a:r>
            <a:r>
              <a:rPr lang="ru-RU" dirty="0" err="1"/>
              <a:t>греческ</a:t>
            </a:r>
            <a:r>
              <a:rPr lang="ru-RU" dirty="0"/>
              <a:t>. – мир) это порядок, устройство, стройность (вообще, нечто упорядоченное</a:t>
            </a:r>
            <a:r>
              <a:rPr lang="ru-RU" dirty="0" smtClean="0"/>
              <a:t>).</a:t>
            </a:r>
            <a:endParaRPr lang="en-US" dirty="0" smtClean="0"/>
          </a:p>
          <a:p>
            <a:r>
              <a:rPr lang="ru-RU" dirty="0"/>
              <a:t>Солнце (астр.) — единственная звезда Солнечной системы. </a:t>
            </a:r>
          </a:p>
          <a:p>
            <a:r>
              <a:rPr lang="ru-RU" dirty="0"/>
              <a:t>Вокруг Солнца обращаются другие объекты этой системы: планеты и их спутники, карликовые планеты и их спутники, астероиды, метеориты, кометы и космическая пыль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071546"/>
          </a:xfrm>
        </p:spPr>
        <p:txBody>
          <a:bodyPr>
            <a:normAutofit/>
          </a:bodyPr>
          <a:lstStyle/>
          <a:p>
            <a:r>
              <a:rPr lang="ru-RU" sz="2400" i="1" dirty="0" smtClean="0"/>
              <a:t>Гипотеза 2: Солнечная активность; изменение угла оси вращения Земли и ее орбиты. </a:t>
            </a:r>
            <a:endParaRPr lang="ru-RU" sz="3600" dirty="0"/>
          </a:p>
        </p:txBody>
      </p:sp>
      <p:sp>
        <p:nvSpPr>
          <p:cNvPr id="3" name="Содержимое 2"/>
          <p:cNvSpPr>
            <a:spLocks noGrp="1"/>
          </p:cNvSpPr>
          <p:nvPr>
            <p:ph idx="1"/>
          </p:nvPr>
        </p:nvSpPr>
        <p:spPr>
          <a:xfrm>
            <a:off x="285720" y="1000108"/>
            <a:ext cx="8858280" cy="5643602"/>
          </a:xfrm>
        </p:spPr>
        <p:txBody>
          <a:bodyPr>
            <a:normAutofit fontScale="85000" lnSpcReduction="20000"/>
          </a:bodyPr>
          <a:lstStyle/>
          <a:p>
            <a:r>
              <a:rPr lang="ru-RU" dirty="0" smtClean="0"/>
              <a:t>Именно </a:t>
            </a:r>
            <a:r>
              <a:rPr lang="ru-RU" dirty="0"/>
              <a:t>благодаря местоположению Земли в Солнечной системе мы обязаны столь уникальному, пригодному для жизни климату на нашей планете. Поэтому даже незначительные изменения активности светила или небольшое изменение угла наклона Земли могут очень существенно оказать влияние на климатическую систему планеты. </a:t>
            </a:r>
          </a:p>
          <a:p>
            <a:r>
              <a:rPr lang="ru-RU" dirty="0"/>
              <a:t>Выделяют 11-летние, 22-летние, и 80-90 летние циклы активности солнца. И вполне вероятно, что наблюдаемое глобальное потепление связано с очередным ростом солнечной активности, которая в ближайшем будущем может снова пойти на убыль. Что же касается изменения угла наклоны орбиты Земли, то подобные изменения движения планеты вызывают перемену радиационного баланса Земли, а, следовательно, и её климата. </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14290"/>
            <a:ext cx="7929618" cy="571504"/>
          </a:xfrm>
        </p:spPr>
        <p:txBody>
          <a:bodyPr>
            <a:noAutofit/>
          </a:bodyPr>
          <a:lstStyle/>
          <a:p>
            <a:r>
              <a:rPr lang="ru-RU" sz="2800" i="1" dirty="0" smtClean="0"/>
              <a:t>Гипотеза 3: Вулканическая активность. </a:t>
            </a:r>
            <a:endParaRPr lang="ru-RU" sz="2800" dirty="0"/>
          </a:p>
        </p:txBody>
      </p:sp>
      <p:sp>
        <p:nvSpPr>
          <p:cNvPr id="3" name="Содержимое 2"/>
          <p:cNvSpPr>
            <a:spLocks noGrp="1"/>
          </p:cNvSpPr>
          <p:nvPr>
            <p:ph idx="1"/>
          </p:nvPr>
        </p:nvSpPr>
        <p:spPr>
          <a:xfrm>
            <a:off x="0" y="785794"/>
            <a:ext cx="8929718" cy="5857916"/>
          </a:xfrm>
        </p:spPr>
        <p:txBody>
          <a:bodyPr>
            <a:normAutofit fontScale="85000" lnSpcReduction="20000"/>
          </a:bodyPr>
          <a:lstStyle/>
          <a:p>
            <a:r>
              <a:rPr lang="ru-RU" dirty="0" smtClean="0"/>
              <a:t>Вулканическая </a:t>
            </a:r>
            <a:r>
              <a:rPr lang="ru-RU" dirty="0"/>
              <a:t>активность является источником аэрозолей серной кислоты и большого количества СО2, выбрасываемых в процессе извержений. Данный факт также сказывается на климатической обстановке планеты. Крупные извержения могут сопровождаются увеличением глобальной температуры вследствие огромных выбросов аэрозолей.</a:t>
            </a:r>
          </a:p>
          <a:p>
            <a:r>
              <a:rPr lang="ru-RU" dirty="0"/>
              <a:t>Вулканическая пыль может очень длительное время находится в атмосфере, значительно уменьшая ее прозрачность. Тепло, излучаемое источниками на Земле, не сможет беспрепятственно проникнуть в космос и будет отражаться от непрозрачной атмосферы, образую тем самым парник на поверхности Земли. Однако, если вулканическая пыль будет слишком долго находится в атмосфере, после потепления будет происходить значительное похолодание из-за того, что солнечные лучи также не смогут достигать поверхности планеты. </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8215370" cy="857256"/>
          </a:xfrm>
        </p:spPr>
        <p:txBody>
          <a:bodyPr>
            <a:normAutofit fontScale="90000"/>
          </a:bodyPr>
          <a:lstStyle/>
          <a:p>
            <a:r>
              <a:rPr lang="ru-RU" sz="3100" i="1" dirty="0" smtClean="0"/>
              <a:t>Гипотеза 4: Неизвестные взаимодействия между Землей и планетами Солнечной системы. </a:t>
            </a:r>
            <a:endParaRPr lang="ru-RU" dirty="0"/>
          </a:p>
        </p:txBody>
      </p:sp>
      <p:sp>
        <p:nvSpPr>
          <p:cNvPr id="3" name="Содержимое 2"/>
          <p:cNvSpPr>
            <a:spLocks noGrp="1"/>
          </p:cNvSpPr>
          <p:nvPr>
            <p:ph idx="1"/>
          </p:nvPr>
        </p:nvSpPr>
        <p:spPr>
          <a:xfrm>
            <a:off x="428596" y="1357298"/>
            <a:ext cx="8501122" cy="5286412"/>
          </a:xfrm>
        </p:spPr>
        <p:txBody>
          <a:bodyPr>
            <a:normAutofit fontScale="92500" lnSpcReduction="10000"/>
          </a:bodyPr>
          <a:lstStyle/>
          <a:p>
            <a:r>
              <a:rPr lang="ru-RU" dirty="0" smtClean="0"/>
              <a:t>В </a:t>
            </a:r>
            <a:r>
              <a:rPr lang="ru-RU" dirty="0"/>
              <a:t>любой системе, в том числе и Солнечной, существует связь между ее компонентами. Поэтому не исключено, что положение планет и Солнца может каким-то образом влиять на распределение и силу гравитационных полей, энергии солнца, а также других видов энергии. Количественно и качественно это взаимодействие не изучение до конца, поэтому не исключено, они могут оказывать существенное влияние на процессы, происходящие в атмосфере и гидросфере нашей планеты. </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3200" i="1" dirty="0" smtClean="0"/>
              <a:t>Гипотеза 5. Взрывы</a:t>
            </a:r>
            <a:endParaRPr lang="ru-RU" dirty="0"/>
          </a:p>
        </p:txBody>
      </p:sp>
      <p:sp>
        <p:nvSpPr>
          <p:cNvPr id="3" name="Содержимое 2"/>
          <p:cNvSpPr>
            <a:spLocks noGrp="1"/>
          </p:cNvSpPr>
          <p:nvPr>
            <p:ph idx="1"/>
          </p:nvPr>
        </p:nvSpPr>
        <p:spPr/>
        <p:txBody>
          <a:bodyPr>
            <a:normAutofit fontScale="92500" lnSpcReduction="10000"/>
          </a:bodyPr>
          <a:lstStyle/>
          <a:p>
            <a:r>
              <a:rPr lang="ru-RU" dirty="0" smtClean="0"/>
              <a:t>Согласно </a:t>
            </a:r>
            <a:r>
              <a:rPr lang="ru-RU" dirty="0"/>
              <a:t>этой теории взрывы, которые осуществляются во время боевых действий, горнодобывающих и строительных работ оказывают серьезное влияние на недра планеты. В соответствии с законами Ньютона огромная энергия от многочисленных взрывов, поглощённая земной корой, должна вызывать противодействие. Именно это противодействие и выражается в изменении климатической обстановке на Земле. </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929330"/>
            <a:ext cx="9144000" cy="725470"/>
          </a:xfrm>
        </p:spPr>
        <p:txBody>
          <a:bodyPr>
            <a:noAutofit/>
          </a:bodyPr>
          <a:lstStyle/>
          <a:p>
            <a:r>
              <a:rPr lang="ru-RU" sz="2800" dirty="0"/>
              <a:t>Планеты и космические тела обращающиеся вокруг Солнца</a:t>
            </a:r>
          </a:p>
        </p:txBody>
      </p:sp>
      <p:pic>
        <p:nvPicPr>
          <p:cNvPr id="4" name="Содержимое 3"/>
          <p:cNvPicPr>
            <a:picLocks noGrp="1"/>
          </p:cNvPicPr>
          <p:nvPr>
            <p:ph idx="1"/>
          </p:nvPr>
        </p:nvPicPr>
        <p:blipFill>
          <a:blip r:embed="rId2"/>
          <a:srcRect/>
          <a:stretch>
            <a:fillRect/>
          </a:stretch>
        </p:blipFill>
        <p:spPr bwMode="auto">
          <a:xfrm>
            <a:off x="0" y="0"/>
            <a:ext cx="9144000" cy="592933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85728"/>
            <a:ext cx="9144000" cy="6572272"/>
          </a:xfrm>
        </p:spPr>
        <p:txBody>
          <a:bodyPr>
            <a:normAutofit fontScale="85000" lnSpcReduction="20000"/>
          </a:bodyPr>
          <a:lstStyle/>
          <a:p>
            <a:r>
              <a:rPr lang="ru-RU" dirty="0"/>
              <a:t>Внешняя оболочка Солнца - корона - испускает непрерывный поток плазмы - солнечный ветер. У Земли он взаимодействует с земным магнитным полем (для плазмы достаточно сильное магнитное поле - то же, что твёрдое тело), обтекая его, как сверхзвуковой газовый поток обтекает препятствие. При этом возникает стационарная отходящая ударная волна, фронт которой расположен на расстоянии около 14 радиусов Земли </a:t>
            </a:r>
            <a:r>
              <a:rPr lang="en-US" dirty="0" smtClean="0"/>
              <a:t>  </a:t>
            </a:r>
            <a:r>
              <a:rPr lang="ru-RU" dirty="0" smtClean="0"/>
              <a:t>(~</a:t>
            </a:r>
            <a:r>
              <a:rPr lang="ru-RU" dirty="0"/>
              <a:t>100 000 км) от её центра с дневной стороны. Ближе к Земле плазма, прошедшая через фронт волны, находится в беспорядочном турбулентном движении. Переходная турбулентная область кончается там, где давление регулярного магнитного поля Земли превосходит давление турбулентной плазмы солнечного ветра. Это внешняя граница магнитосферы, или </a:t>
            </a:r>
            <a:r>
              <a:rPr lang="ru-RU" dirty="0" err="1"/>
              <a:t>магнитопауза</a:t>
            </a:r>
            <a:r>
              <a:rPr lang="ru-RU" dirty="0"/>
              <a:t>, расположенная на расстоянии около 10 земных радиусов (~60000 км) от центра Земли с дневной стороны. С ночной стороны солнечный ветер образует плазменный хвост Земли (иногда его неточно наз. газовым).</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00430" y="0"/>
            <a:ext cx="5643570" cy="6858000"/>
          </a:xfrm>
        </p:spPr>
        <p:txBody>
          <a:bodyPr>
            <a:normAutofit fontScale="77500" lnSpcReduction="20000"/>
          </a:bodyPr>
          <a:lstStyle/>
          <a:p>
            <a:r>
              <a:rPr lang="ru-RU" dirty="0"/>
              <a:t>Проявления солнечной активности - вспышки на Солнце - приводят к выбросу солнечного вещества в виде отдельных плазменных сгустков </a:t>
            </a:r>
            <a:r>
              <a:rPr lang="ru-RU" dirty="0" smtClean="0"/>
              <a:t>. </a:t>
            </a:r>
            <a:r>
              <a:rPr lang="ru-RU" dirty="0"/>
              <a:t>Сгустки, летящие в направлении Земли, ударяясь о магнитосферу, вызывают её кратковременное сжатие с последующим расширением. Так возникают магнитные бури – кратковременные сильные возмущения магнитного поля Земли, резко нарушающие его плавный суточный ход, а некоторые частицы сгустка, проникающие через магнитосферу, вызывают полярные сияния, нарушения радио- и даже телеграфной связи. Наиболее энергичные частицы сгустков регистрируются как солнечные космические лучи (они составляют лишь малую часть общего потока космических лучей).</a:t>
            </a:r>
          </a:p>
        </p:txBody>
      </p:sp>
      <p:pic>
        <p:nvPicPr>
          <p:cNvPr id="4" name="Рисунок 3"/>
          <p:cNvPicPr/>
          <p:nvPr/>
        </p:nvPicPr>
        <p:blipFill>
          <a:blip r:embed="rId2"/>
          <a:srcRect/>
          <a:stretch>
            <a:fillRect/>
          </a:stretch>
        </p:blipFill>
        <p:spPr bwMode="auto">
          <a:xfrm>
            <a:off x="0" y="0"/>
            <a:ext cx="3643306" cy="328612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0"/>
            <a:ext cx="8929718" cy="6715148"/>
          </a:xfrm>
        </p:spPr>
        <p:txBody>
          <a:bodyPr>
            <a:normAutofit fontScale="85000" lnSpcReduction="10000"/>
          </a:bodyPr>
          <a:lstStyle/>
          <a:p>
            <a:r>
              <a:rPr lang="ru-RU" dirty="0"/>
              <a:t>В числе природных катастроф особое место принадлежит </a:t>
            </a:r>
            <a:r>
              <a:rPr lang="ru-RU" dirty="0" err="1"/>
              <a:t>космогенным</a:t>
            </a:r>
            <a:r>
              <a:rPr lang="ru-RU" dirty="0"/>
              <a:t> катастрофам, учитывая их крупные масштабы и возможность тяжелых экологических последствий. </a:t>
            </a:r>
          </a:p>
          <a:p>
            <a:r>
              <a:rPr lang="ru-RU" dirty="0"/>
              <a:t>Различают два типа космических катастроф: </a:t>
            </a:r>
            <a:r>
              <a:rPr lang="ru-RU" dirty="0" err="1"/>
              <a:t>ударно-столкновительная</a:t>
            </a:r>
            <a:r>
              <a:rPr lang="ru-RU" dirty="0"/>
              <a:t> (УСК), когда не разрушенные в атмосфере части космические объекты (КО) сталкиваются с поверхностью Земли, образуя на ней кратеры, и воздушно-взрывная (ВВК), при которой объект полностью разрушается в атмосфере. Возможны и комбинированные катастрофы. </a:t>
            </a:r>
          </a:p>
          <a:p>
            <a:r>
              <a:rPr lang="ru-RU" dirty="0"/>
              <a:t>Примером УСК может служить </a:t>
            </a:r>
            <a:r>
              <a:rPr lang="ru-RU" dirty="0" err="1"/>
              <a:t>Аризонский</a:t>
            </a:r>
            <a:r>
              <a:rPr lang="ru-RU" dirty="0"/>
              <a:t> метеоритный кратер диаметром 1,2 км, образовавшийся около 50 тыс. лет назад вследствие падения железного метеорита массой 10 тыс.т, а ВВК - тунгусская катастрофа (метеорит диаметром 50 м полностью распылился в атмосфере). </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85728"/>
            <a:ext cx="9144000" cy="6572272"/>
          </a:xfrm>
        </p:spPr>
        <p:txBody>
          <a:bodyPr>
            <a:normAutofit fontScale="85000" lnSpcReduction="20000"/>
          </a:bodyPr>
          <a:lstStyle/>
          <a:p>
            <a:pPr>
              <a:buNone/>
            </a:pPr>
            <a:r>
              <a:rPr lang="ru-RU" dirty="0"/>
              <a:t>Последствия катастроф, возникающих при воздействии на Землю космических объектов, могут быть следующие: </a:t>
            </a:r>
          </a:p>
          <a:p>
            <a:r>
              <a:rPr lang="ru-RU" dirty="0"/>
              <a:t>- природно-климатические - возникновение эффекта ядерной зимы, нарушение климатического и экологического баланса, эрозия почвы, необратимые и обратимые воздействия на флору и фауну, загазованность атмосферы окислами азота, обильные кислотные дожди, разрушение озонного слоя атмосферы, массовые пожары; гибель и поражение людей; </a:t>
            </a:r>
          </a:p>
          <a:p>
            <a:r>
              <a:rPr lang="ru-RU" dirty="0"/>
              <a:t>- экономические - разрушение объектов экономики, инженерных сооружений и коммуникаций, в том числе разрушение и повреждение транспортных магистралей; </a:t>
            </a:r>
          </a:p>
          <a:p>
            <a:r>
              <a:rPr lang="ru-RU" dirty="0"/>
              <a:t>- культурно-исторические - разрушение культурно-исторических ценностей; </a:t>
            </a:r>
          </a:p>
          <a:p>
            <a:r>
              <a:rPr lang="ru-RU" dirty="0"/>
              <a:t>- политические - возможное осложнение международной обстановки, связанной с миграцией населения из мест катастрофы, и ослабление отдельных государств. </a:t>
            </a:r>
          </a:p>
          <a:p>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r>
              <a:rPr lang="ru-RU" dirty="0"/>
              <a:t>Поражающие факторы и их энергетика в каждом конкретном случае зависят от вида катастрофы, а также от места падения космического объекта, Они в значительной степени схожи с поражающими факторами, характерными для ядерного оружия (за исключением радиологических). </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3003</Words>
  <Application>Microsoft Office PowerPoint</Application>
  <PresentationFormat>Экран (4:3)</PresentationFormat>
  <Paragraphs>95</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 Office</vt:lpstr>
      <vt:lpstr>КОСМОГЕННО-КЛИМАТИЧЕСКИЕ ОПАСНЫЕ ПРИРОДНЫЕ ПРОЦЕССЫ</vt:lpstr>
      <vt:lpstr>Слайд 2</vt:lpstr>
      <vt:lpstr>Космогенные опасные природные процессы </vt:lpstr>
      <vt:lpstr>Планеты и космические тела обращающиеся вокруг Солнца</vt:lpstr>
      <vt:lpstr>Слайд 5</vt:lpstr>
      <vt:lpstr>Слайд 6</vt:lpstr>
      <vt:lpstr>Слайд 7</vt:lpstr>
      <vt:lpstr>Слайд 8</vt:lpstr>
      <vt:lpstr>Слайд 9</vt:lpstr>
      <vt:lpstr>Слайд 10</vt:lpstr>
      <vt:lpstr>Слайд 11</vt:lpstr>
      <vt:lpstr>Метеорный дождь</vt:lpstr>
      <vt:lpstr>Слайд 13</vt:lpstr>
      <vt:lpstr>Климатические опасные природные процессы </vt:lpstr>
      <vt:lpstr>Слайд 15</vt:lpstr>
      <vt:lpstr>Слайд 16</vt:lpstr>
      <vt:lpstr>Распределение солнечного тепла в зависимости от высоты Солнца над горизонтом</vt:lpstr>
      <vt:lpstr>Солнечная радиация</vt:lpstr>
      <vt:lpstr>Влияние подстилающей поверхности</vt:lpstr>
      <vt:lpstr>Циркуляция воздушных масс</vt:lpstr>
      <vt:lpstr>Слайд 21</vt:lpstr>
      <vt:lpstr>Слайд 22</vt:lpstr>
      <vt:lpstr>Слайд 23</vt:lpstr>
      <vt:lpstr>Слайд 24</vt:lpstr>
      <vt:lpstr>Слайд 25</vt:lpstr>
      <vt:lpstr>Глобальное потепление современности </vt:lpstr>
      <vt:lpstr>Основные гипотезы, определяющие причины изменения климата:</vt:lpstr>
      <vt:lpstr>Слайд 28</vt:lpstr>
      <vt:lpstr>Слайд 29</vt:lpstr>
      <vt:lpstr>Гипотеза 2: Солнечная активность; изменение угла оси вращения Земли и ее орбиты. </vt:lpstr>
      <vt:lpstr>Гипотеза 3: Вулканическая активность. </vt:lpstr>
      <vt:lpstr>Гипотеза 4: Неизвестные взаимодействия между Землей и планетами Солнечной системы. </vt:lpstr>
      <vt:lpstr>Гипотеза 5. Взрывы</vt:lpstr>
      <vt:lpstr>Слайд 34</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КОСМОГЕННО-КЛИМАТИЧЕСКИЕ ОПАСНЫЕ ПРИРОДНЫЕ ПРОЦЕССЫ</dc:title>
  <dc:creator>Саргы</dc:creator>
  <cp:lastModifiedBy>Саргы</cp:lastModifiedBy>
  <cp:revision>6</cp:revision>
  <dcterms:created xsi:type="dcterms:W3CDTF">2017-02-13T14:16:10Z</dcterms:created>
  <dcterms:modified xsi:type="dcterms:W3CDTF">2017-02-13T15:14:18Z</dcterms:modified>
</cp:coreProperties>
</file>