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707" r:id="rId2"/>
    <p:sldId id="779" r:id="rId3"/>
    <p:sldId id="868" r:id="rId4"/>
    <p:sldId id="869" r:id="rId5"/>
    <p:sldId id="858" r:id="rId6"/>
    <p:sldId id="864" r:id="rId7"/>
    <p:sldId id="865" r:id="rId8"/>
    <p:sldId id="885" r:id="rId9"/>
    <p:sldId id="823" r:id="rId10"/>
    <p:sldId id="872" r:id="rId11"/>
    <p:sldId id="805" r:id="rId12"/>
    <p:sldId id="783" r:id="rId13"/>
    <p:sldId id="871" r:id="rId14"/>
    <p:sldId id="856" r:id="rId15"/>
    <p:sldId id="870" r:id="rId16"/>
    <p:sldId id="886" r:id="rId17"/>
    <p:sldId id="880" r:id="rId18"/>
    <p:sldId id="873" r:id="rId19"/>
    <p:sldId id="874" r:id="rId20"/>
    <p:sldId id="875" r:id="rId21"/>
    <p:sldId id="876" r:id="rId22"/>
    <p:sldId id="877" r:id="rId23"/>
    <p:sldId id="879" r:id="rId24"/>
    <p:sldId id="883" r:id="rId25"/>
    <p:sldId id="884" r:id="rId26"/>
    <p:sldId id="882" r:id="rId27"/>
    <p:sldId id="887" r:id="rId28"/>
  </p:sldIdLst>
  <p:sldSz cx="9144000" cy="6858000" type="screen4x3"/>
  <p:notesSz cx="6669088" cy="9775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B1165"/>
    <a:srgbClr val="23538D"/>
    <a:srgbClr val="8D57B5"/>
    <a:srgbClr val="DCC32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882" autoAdjust="0"/>
    <p:restoredTop sz="87980" autoAdjust="0"/>
  </p:normalViewPr>
  <p:slideViewPr>
    <p:cSldViewPr>
      <p:cViewPr>
        <p:scale>
          <a:sx n="75" d="100"/>
          <a:sy n="75" d="100"/>
        </p:scale>
        <p:origin x="-1272" y="-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60D27A-0518-4FA6-B295-334DEE5877A9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5F04E23-AA1C-40A2-8B45-55AB0FA3A243}">
      <dgm:prSet phldrT="[Текст]" custT="1"/>
      <dgm:spPr/>
      <dgm:t>
        <a:bodyPr/>
        <a:lstStyle/>
        <a:p>
          <a:pPr algn="l"/>
          <a:r>
            <a:rPr lang="ru-RU" sz="3200" dirty="0" smtClean="0"/>
            <a:t>НЕДОПУЩЕНИЕ КОНФЛИКТА ИНТЕРЕСОВ</a:t>
          </a:r>
          <a:endParaRPr lang="ru-RU" sz="3200" dirty="0"/>
        </a:p>
      </dgm:t>
    </dgm:pt>
    <dgm:pt modelId="{7AF0DDA1-F650-4986-B2C5-FD13599C6F4F}" type="parTrans" cxnId="{C2F4B025-0095-47CA-8682-E1F620D2B896}">
      <dgm:prSet/>
      <dgm:spPr/>
      <dgm:t>
        <a:bodyPr/>
        <a:lstStyle/>
        <a:p>
          <a:endParaRPr lang="ru-RU" sz="3600"/>
        </a:p>
      </dgm:t>
    </dgm:pt>
    <dgm:pt modelId="{03342B86-7EF0-4349-9176-1CECD47E0F70}" type="sibTrans" cxnId="{C2F4B025-0095-47CA-8682-E1F620D2B896}">
      <dgm:prSet/>
      <dgm:spPr/>
      <dgm:t>
        <a:bodyPr/>
        <a:lstStyle/>
        <a:p>
          <a:endParaRPr lang="ru-RU" sz="3600"/>
        </a:p>
      </dgm:t>
    </dgm:pt>
    <dgm:pt modelId="{CD9439BD-924C-485E-BFB8-484DF8EB2501}">
      <dgm:prSet phldrT="[Текст]" custT="1"/>
      <dgm:spPr/>
      <dgm:t>
        <a:bodyPr/>
        <a:lstStyle/>
        <a:p>
          <a:endParaRPr lang="ru-RU" sz="3600" dirty="0"/>
        </a:p>
      </dgm:t>
    </dgm:pt>
    <dgm:pt modelId="{F69B3C0C-0054-47F0-BD56-356882EEAC79}" type="parTrans" cxnId="{CF1016EB-15EE-48C4-9D7F-D9B8DF8CC931}">
      <dgm:prSet/>
      <dgm:spPr/>
      <dgm:t>
        <a:bodyPr/>
        <a:lstStyle/>
        <a:p>
          <a:endParaRPr lang="ru-RU" sz="3600"/>
        </a:p>
      </dgm:t>
    </dgm:pt>
    <dgm:pt modelId="{F0A4A0B9-8174-4C6B-825E-5EE412F628F0}" type="sibTrans" cxnId="{CF1016EB-15EE-48C4-9D7F-D9B8DF8CC931}">
      <dgm:prSet/>
      <dgm:spPr/>
      <dgm:t>
        <a:bodyPr/>
        <a:lstStyle/>
        <a:p>
          <a:endParaRPr lang="ru-RU" sz="3600"/>
        </a:p>
      </dgm:t>
    </dgm:pt>
    <dgm:pt modelId="{89EE08D4-DEDB-4AB6-B8F7-5B6AFDF0FABB}">
      <dgm:prSet phldrT="[Текст]" custT="1"/>
      <dgm:spPr/>
      <dgm:t>
        <a:bodyPr/>
        <a:lstStyle/>
        <a:p>
          <a:r>
            <a:rPr lang="ru-RU" sz="3200" dirty="0" smtClean="0"/>
            <a:t>ДЕНЕЖНОЕ ВОЗНАГРАЖДЕНИЕ ОРГАНИЗАЦИИ, ПРОВОДЯЩЕЙ СОУТ, НЕ МОЖЕТ БЫТЬ ПОСТАВЛЕНО В ЗАВИСИМОСТЬ ОТ РЕЗУЛЬТАТОВ ОЦЕНКИ</a:t>
          </a:r>
          <a:endParaRPr lang="ru-RU" sz="3200" dirty="0"/>
        </a:p>
      </dgm:t>
    </dgm:pt>
    <dgm:pt modelId="{FE4E2F4C-7CE3-4A86-8F65-780FAC960F8B}" type="parTrans" cxnId="{852FEE3D-3277-4CFA-BDA0-E4D15E1E76BD}">
      <dgm:prSet/>
      <dgm:spPr/>
      <dgm:t>
        <a:bodyPr/>
        <a:lstStyle/>
        <a:p>
          <a:endParaRPr lang="ru-RU" sz="3600"/>
        </a:p>
      </dgm:t>
    </dgm:pt>
    <dgm:pt modelId="{158412D4-5D6D-48F9-8559-7D4983FBB1B1}" type="sibTrans" cxnId="{852FEE3D-3277-4CFA-BDA0-E4D15E1E76BD}">
      <dgm:prSet/>
      <dgm:spPr/>
      <dgm:t>
        <a:bodyPr/>
        <a:lstStyle/>
        <a:p>
          <a:endParaRPr lang="ru-RU" sz="3600"/>
        </a:p>
      </dgm:t>
    </dgm:pt>
    <dgm:pt modelId="{AEF5D327-2F74-4F80-ACC0-9E92374CD523}">
      <dgm:prSet phldrT="[Текст]" custT="1"/>
      <dgm:spPr/>
      <dgm:t>
        <a:bodyPr/>
        <a:lstStyle/>
        <a:p>
          <a:endParaRPr lang="ru-RU" sz="3600" dirty="0"/>
        </a:p>
      </dgm:t>
    </dgm:pt>
    <dgm:pt modelId="{37430CE2-697C-48CD-A131-C380BAFE20F4}" type="parTrans" cxnId="{1611A59F-81F4-48F1-8970-5F72DEF9FECD}">
      <dgm:prSet/>
      <dgm:spPr/>
      <dgm:t>
        <a:bodyPr/>
        <a:lstStyle/>
        <a:p>
          <a:endParaRPr lang="ru-RU" sz="3600"/>
        </a:p>
      </dgm:t>
    </dgm:pt>
    <dgm:pt modelId="{B121B81B-FBFA-4719-8927-1AED2A83FB4A}" type="sibTrans" cxnId="{1611A59F-81F4-48F1-8970-5F72DEF9FECD}">
      <dgm:prSet/>
      <dgm:spPr/>
      <dgm:t>
        <a:bodyPr/>
        <a:lstStyle/>
        <a:p>
          <a:endParaRPr lang="ru-RU" sz="3600"/>
        </a:p>
      </dgm:t>
    </dgm:pt>
    <dgm:pt modelId="{0C61914B-C2C8-4650-AFE9-3C412A4A7820}">
      <dgm:prSet phldrT="[Текст]" custT="1"/>
      <dgm:spPr>
        <a:noFill/>
      </dgm:spPr>
      <dgm:t>
        <a:bodyPr/>
        <a:lstStyle/>
        <a:p>
          <a:pPr algn="r"/>
          <a:r>
            <a:rPr lang="ru-RU" sz="3200" dirty="0" smtClean="0">
              <a:solidFill>
                <a:schemeClr val="tx2"/>
              </a:solidFill>
            </a:rPr>
            <a:t>ОГРАНИЧЕНИЕ КРУГА ЛИЦ, ПРОВОДЯЩИХ СПЕЦИАЛЬНУЮ ОЦЕНКУ УСЛОВИЙ ТРУДА – ЭКСПЕРТЫ НЕСУТ ПЕРСОНАЛЬНУЮ ОТВЕТСТВЕННОСТЬ ЗА ОБЪЕКТИВНЫЕ РЕЗУЛЬТАТЫ СОУТ</a:t>
          </a:r>
          <a:endParaRPr lang="ru-RU" sz="3200" dirty="0">
            <a:solidFill>
              <a:schemeClr val="tx2"/>
            </a:solidFill>
          </a:endParaRPr>
        </a:p>
      </dgm:t>
    </dgm:pt>
    <dgm:pt modelId="{110B52D4-432F-4C60-A4DB-BCCAA9488590}" type="parTrans" cxnId="{7B006A2B-2961-4B8D-A395-51E17B5C6FED}">
      <dgm:prSet/>
      <dgm:spPr/>
      <dgm:t>
        <a:bodyPr/>
        <a:lstStyle/>
        <a:p>
          <a:endParaRPr lang="ru-RU"/>
        </a:p>
      </dgm:t>
    </dgm:pt>
    <dgm:pt modelId="{B706F9D3-14F0-49B9-9E40-81428843B757}" type="sibTrans" cxnId="{7B006A2B-2961-4B8D-A395-51E17B5C6FED}">
      <dgm:prSet/>
      <dgm:spPr/>
      <dgm:t>
        <a:bodyPr/>
        <a:lstStyle/>
        <a:p>
          <a:endParaRPr lang="ru-RU"/>
        </a:p>
      </dgm:t>
    </dgm:pt>
    <dgm:pt modelId="{C25E4736-0402-4FAC-A33B-120109767F9D}" type="pres">
      <dgm:prSet presAssocID="{7660D27A-0518-4FA6-B295-334DEE5877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7138C1-2071-4119-88C8-0A3146100907}" type="pres">
      <dgm:prSet presAssocID="{A5F04E23-AA1C-40A2-8B45-55AB0FA3A243}" presName="parentText" presStyleLbl="node1" presStyleIdx="0" presStyleCnt="3" custScaleY="76512" custLinFactY="-952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20C2F-20D6-4204-AFA4-2E4A16CA8F8F}" type="pres">
      <dgm:prSet presAssocID="{A5F04E23-AA1C-40A2-8B45-55AB0FA3A24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E24D9-ADF1-4264-AF32-75E52BE007A9}" type="pres">
      <dgm:prSet presAssocID="{0C61914B-C2C8-4650-AFE9-3C412A4A782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F229F1-762D-4EE4-8F4A-4DD4277DFB20}" type="pres">
      <dgm:prSet presAssocID="{B706F9D3-14F0-49B9-9E40-81428843B757}" presName="spacer" presStyleCnt="0"/>
      <dgm:spPr/>
    </dgm:pt>
    <dgm:pt modelId="{386D37F6-A164-4CE3-ACA0-C16277461AAA}" type="pres">
      <dgm:prSet presAssocID="{89EE08D4-DEDB-4AB6-B8F7-5B6AFDF0FABB}" presName="parentText" presStyleLbl="node1" presStyleIdx="2" presStyleCnt="3" custScaleY="99227" custLinFactY="247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DAEC4-864E-4551-8413-0E176BA048F8}" type="pres">
      <dgm:prSet presAssocID="{89EE08D4-DEDB-4AB6-B8F7-5B6AFDF0FAB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006A2B-2961-4B8D-A395-51E17B5C6FED}" srcId="{7660D27A-0518-4FA6-B295-334DEE5877A9}" destId="{0C61914B-C2C8-4650-AFE9-3C412A4A7820}" srcOrd="1" destOrd="0" parTransId="{110B52D4-432F-4C60-A4DB-BCCAA9488590}" sibTransId="{B706F9D3-14F0-49B9-9E40-81428843B757}"/>
    <dgm:cxn modelId="{7D7B3800-7168-419B-82BD-E6B0A7F87EA2}" type="presOf" srcId="{7660D27A-0518-4FA6-B295-334DEE5877A9}" destId="{C25E4736-0402-4FAC-A33B-120109767F9D}" srcOrd="0" destOrd="0" presId="urn:microsoft.com/office/officeart/2005/8/layout/vList2"/>
    <dgm:cxn modelId="{852FEE3D-3277-4CFA-BDA0-E4D15E1E76BD}" srcId="{7660D27A-0518-4FA6-B295-334DEE5877A9}" destId="{89EE08D4-DEDB-4AB6-B8F7-5B6AFDF0FABB}" srcOrd="2" destOrd="0" parTransId="{FE4E2F4C-7CE3-4A86-8F65-780FAC960F8B}" sibTransId="{158412D4-5D6D-48F9-8559-7D4983FBB1B1}"/>
    <dgm:cxn modelId="{B9EA41A2-29C1-4236-91E6-213380102E40}" type="presOf" srcId="{89EE08D4-DEDB-4AB6-B8F7-5B6AFDF0FABB}" destId="{386D37F6-A164-4CE3-ACA0-C16277461AAA}" srcOrd="0" destOrd="0" presId="urn:microsoft.com/office/officeart/2005/8/layout/vList2"/>
    <dgm:cxn modelId="{EE8B6E49-92E4-458C-BDD2-F585D0617542}" type="presOf" srcId="{AEF5D327-2F74-4F80-ACC0-9E92374CD523}" destId="{9D1DAEC4-864E-4551-8413-0E176BA048F8}" srcOrd="0" destOrd="0" presId="urn:microsoft.com/office/officeart/2005/8/layout/vList2"/>
    <dgm:cxn modelId="{CF1016EB-15EE-48C4-9D7F-D9B8DF8CC931}" srcId="{A5F04E23-AA1C-40A2-8B45-55AB0FA3A243}" destId="{CD9439BD-924C-485E-BFB8-484DF8EB2501}" srcOrd="0" destOrd="0" parTransId="{F69B3C0C-0054-47F0-BD56-356882EEAC79}" sibTransId="{F0A4A0B9-8174-4C6B-825E-5EE412F628F0}"/>
    <dgm:cxn modelId="{441164CB-F0E6-4714-AA11-67882D73C947}" type="presOf" srcId="{CD9439BD-924C-485E-BFB8-484DF8EB2501}" destId="{E1220C2F-20D6-4204-AFA4-2E4A16CA8F8F}" srcOrd="0" destOrd="0" presId="urn:microsoft.com/office/officeart/2005/8/layout/vList2"/>
    <dgm:cxn modelId="{A2686B6A-50CB-4639-A297-8D331208FEE4}" type="presOf" srcId="{A5F04E23-AA1C-40A2-8B45-55AB0FA3A243}" destId="{ED7138C1-2071-4119-88C8-0A3146100907}" srcOrd="0" destOrd="0" presId="urn:microsoft.com/office/officeart/2005/8/layout/vList2"/>
    <dgm:cxn modelId="{E51B9DE1-FDB2-4A7F-9010-5BCC9BA380C0}" type="presOf" srcId="{0C61914B-C2C8-4650-AFE9-3C412A4A7820}" destId="{A95E24D9-ADF1-4264-AF32-75E52BE007A9}" srcOrd="0" destOrd="0" presId="urn:microsoft.com/office/officeart/2005/8/layout/vList2"/>
    <dgm:cxn modelId="{C2F4B025-0095-47CA-8682-E1F620D2B896}" srcId="{7660D27A-0518-4FA6-B295-334DEE5877A9}" destId="{A5F04E23-AA1C-40A2-8B45-55AB0FA3A243}" srcOrd="0" destOrd="0" parTransId="{7AF0DDA1-F650-4986-B2C5-FD13599C6F4F}" sibTransId="{03342B86-7EF0-4349-9176-1CECD47E0F70}"/>
    <dgm:cxn modelId="{1611A59F-81F4-48F1-8970-5F72DEF9FECD}" srcId="{89EE08D4-DEDB-4AB6-B8F7-5B6AFDF0FABB}" destId="{AEF5D327-2F74-4F80-ACC0-9E92374CD523}" srcOrd="0" destOrd="0" parTransId="{37430CE2-697C-48CD-A131-C380BAFE20F4}" sibTransId="{B121B81B-FBFA-4719-8927-1AED2A83FB4A}"/>
    <dgm:cxn modelId="{3616FAFA-72B6-4D01-A89F-5DC8AB03651C}" type="presParOf" srcId="{C25E4736-0402-4FAC-A33B-120109767F9D}" destId="{ED7138C1-2071-4119-88C8-0A3146100907}" srcOrd="0" destOrd="0" presId="urn:microsoft.com/office/officeart/2005/8/layout/vList2"/>
    <dgm:cxn modelId="{3012298B-B4AA-4082-B322-A324EEBBE283}" type="presParOf" srcId="{C25E4736-0402-4FAC-A33B-120109767F9D}" destId="{E1220C2F-20D6-4204-AFA4-2E4A16CA8F8F}" srcOrd="1" destOrd="0" presId="urn:microsoft.com/office/officeart/2005/8/layout/vList2"/>
    <dgm:cxn modelId="{1D4177D8-6573-4212-A363-FCAC36DD6D38}" type="presParOf" srcId="{C25E4736-0402-4FAC-A33B-120109767F9D}" destId="{A95E24D9-ADF1-4264-AF32-75E52BE007A9}" srcOrd="2" destOrd="0" presId="urn:microsoft.com/office/officeart/2005/8/layout/vList2"/>
    <dgm:cxn modelId="{0DED9169-36D3-4D54-8009-C2DFABF70D1A}" type="presParOf" srcId="{C25E4736-0402-4FAC-A33B-120109767F9D}" destId="{EAF229F1-762D-4EE4-8F4A-4DD4277DFB20}" srcOrd="3" destOrd="0" presId="urn:microsoft.com/office/officeart/2005/8/layout/vList2"/>
    <dgm:cxn modelId="{A5310FCC-36FA-4109-AF95-D532055F1A28}" type="presParOf" srcId="{C25E4736-0402-4FAC-A33B-120109767F9D}" destId="{386D37F6-A164-4CE3-ACA0-C16277461AAA}" srcOrd="4" destOrd="0" presId="urn:microsoft.com/office/officeart/2005/8/layout/vList2"/>
    <dgm:cxn modelId="{36061EEE-E39C-47C4-8246-C68D94A3DA08}" type="presParOf" srcId="{C25E4736-0402-4FAC-A33B-120109767F9D}" destId="{9D1DAEC4-864E-4551-8413-0E176BA048F8}" srcOrd="5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C97CE7-3CED-4116-AC71-18D037A9DA36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9C6EF08-670D-4CD9-B10F-BB0A7ED6CFA2}">
      <dgm:prSet phldrT="[Текст]"/>
      <dgm:spPr/>
      <dgm:t>
        <a:bodyPr/>
        <a:lstStyle/>
        <a:p>
          <a:r>
            <a:rPr lang="ru-RU" dirty="0" smtClean="0"/>
            <a:t>Эксперт</a:t>
          </a:r>
          <a:endParaRPr lang="ru-RU" dirty="0"/>
        </a:p>
      </dgm:t>
    </dgm:pt>
    <dgm:pt modelId="{B39A6341-7BF7-4A1F-A0DC-CD22C9B44F94}" type="parTrans" cxnId="{944D12B6-246E-4DA5-84DE-2F2AA264551C}">
      <dgm:prSet/>
      <dgm:spPr/>
      <dgm:t>
        <a:bodyPr/>
        <a:lstStyle/>
        <a:p>
          <a:endParaRPr lang="ru-RU"/>
        </a:p>
      </dgm:t>
    </dgm:pt>
    <dgm:pt modelId="{A735CCB0-E19E-48E7-8D0D-A2F5FE7FEBB7}" type="sibTrans" cxnId="{944D12B6-246E-4DA5-84DE-2F2AA264551C}">
      <dgm:prSet/>
      <dgm:spPr/>
      <dgm:t>
        <a:bodyPr/>
        <a:lstStyle/>
        <a:p>
          <a:endParaRPr lang="ru-RU"/>
        </a:p>
      </dgm:t>
    </dgm:pt>
    <dgm:pt modelId="{F1A0CC3B-2411-4A12-A9CD-BCBAD1648F50}">
      <dgm:prSet phldrT="[Текст]" custT="1"/>
      <dgm:spPr/>
      <dgm:t>
        <a:bodyPr/>
        <a:lstStyle/>
        <a:p>
          <a:r>
            <a:rPr lang="ru-RU" sz="2400" dirty="0" smtClean="0"/>
            <a:t>штраф до 50 тыс. рублей</a:t>
          </a:r>
          <a:endParaRPr lang="ru-RU" sz="2400" dirty="0"/>
        </a:p>
      </dgm:t>
    </dgm:pt>
    <dgm:pt modelId="{1B7D572F-7652-4602-9AEE-BAF095314A79}" type="parTrans" cxnId="{0F1EC9EC-6080-457C-BE1C-0D83BB4FC445}">
      <dgm:prSet/>
      <dgm:spPr/>
      <dgm:t>
        <a:bodyPr/>
        <a:lstStyle/>
        <a:p>
          <a:endParaRPr lang="ru-RU"/>
        </a:p>
      </dgm:t>
    </dgm:pt>
    <dgm:pt modelId="{E589E56D-970F-49F4-88E7-11A6CA0A7934}" type="sibTrans" cxnId="{0F1EC9EC-6080-457C-BE1C-0D83BB4FC445}">
      <dgm:prSet/>
      <dgm:spPr/>
      <dgm:t>
        <a:bodyPr/>
        <a:lstStyle/>
        <a:p>
          <a:endParaRPr lang="ru-RU"/>
        </a:p>
      </dgm:t>
    </dgm:pt>
    <dgm:pt modelId="{4997CF70-4E5A-415F-9286-A54A41584125}">
      <dgm:prSet phldrT="[Текст]" custT="1"/>
      <dgm:spPr/>
      <dgm:t>
        <a:bodyPr/>
        <a:lstStyle/>
        <a:p>
          <a:r>
            <a:rPr lang="ru-RU" sz="2400" dirty="0" smtClean="0"/>
            <a:t>дисквалификация </a:t>
          </a:r>
          <a:br>
            <a:rPr lang="ru-RU" sz="2400" dirty="0" smtClean="0"/>
          </a:br>
          <a:r>
            <a:rPr lang="ru-RU" sz="2400" dirty="0" smtClean="0"/>
            <a:t>до 3 лет</a:t>
          </a:r>
          <a:endParaRPr lang="ru-RU" sz="2400" dirty="0"/>
        </a:p>
      </dgm:t>
    </dgm:pt>
    <dgm:pt modelId="{F3DB9152-F425-4489-9A3D-E12B4300FF13}" type="parTrans" cxnId="{AECCE582-5C42-4AF0-BB8B-90491DD93751}">
      <dgm:prSet/>
      <dgm:spPr/>
      <dgm:t>
        <a:bodyPr/>
        <a:lstStyle/>
        <a:p>
          <a:endParaRPr lang="ru-RU"/>
        </a:p>
      </dgm:t>
    </dgm:pt>
    <dgm:pt modelId="{75DBE6B6-6D7B-48DE-8187-5E6FA0244936}" type="sibTrans" cxnId="{AECCE582-5C42-4AF0-BB8B-90491DD93751}">
      <dgm:prSet/>
      <dgm:spPr/>
      <dgm:t>
        <a:bodyPr/>
        <a:lstStyle/>
        <a:p>
          <a:endParaRPr lang="ru-RU"/>
        </a:p>
      </dgm:t>
    </dgm:pt>
    <dgm:pt modelId="{560440EA-43C2-4100-93ED-77C4E22F2290}">
      <dgm:prSet phldrT="[Текст]"/>
      <dgm:spPr/>
      <dgm:t>
        <a:bodyPr/>
        <a:lstStyle/>
        <a:p>
          <a:r>
            <a:rPr lang="ru-RU" dirty="0" smtClean="0"/>
            <a:t>Организация</a:t>
          </a:r>
          <a:endParaRPr lang="ru-RU" dirty="0"/>
        </a:p>
      </dgm:t>
    </dgm:pt>
    <dgm:pt modelId="{581AF453-31BB-4C03-8D91-FDBB4CC8A723}" type="parTrans" cxnId="{20545B5B-9AB6-4A17-9A39-7C91E06ADF29}">
      <dgm:prSet/>
      <dgm:spPr/>
      <dgm:t>
        <a:bodyPr/>
        <a:lstStyle/>
        <a:p>
          <a:endParaRPr lang="ru-RU"/>
        </a:p>
      </dgm:t>
    </dgm:pt>
    <dgm:pt modelId="{E9D6EF61-A32F-4ACC-8A53-E14CE1129FC0}" type="sibTrans" cxnId="{20545B5B-9AB6-4A17-9A39-7C91E06ADF29}">
      <dgm:prSet/>
      <dgm:spPr/>
      <dgm:t>
        <a:bodyPr/>
        <a:lstStyle/>
        <a:p>
          <a:endParaRPr lang="ru-RU"/>
        </a:p>
      </dgm:t>
    </dgm:pt>
    <dgm:pt modelId="{8DDD79E6-ADFF-43FB-97CA-8CAFF54FE55B}">
      <dgm:prSet phldrT="[Текст]" custT="1"/>
      <dgm:spPr/>
      <dgm:t>
        <a:bodyPr/>
        <a:lstStyle/>
        <a:p>
          <a:r>
            <a:rPr lang="ru-RU" sz="2400" dirty="0" smtClean="0"/>
            <a:t>штраф до 200 тыс. рублей</a:t>
          </a:r>
          <a:endParaRPr lang="ru-RU" sz="2400" dirty="0"/>
        </a:p>
      </dgm:t>
    </dgm:pt>
    <dgm:pt modelId="{B30EE163-24F3-4A9C-BEBC-7592AA4A6C4E}" type="parTrans" cxnId="{19ACC742-BAA2-4E55-B02D-CFE162FD6DBF}">
      <dgm:prSet/>
      <dgm:spPr/>
      <dgm:t>
        <a:bodyPr/>
        <a:lstStyle/>
        <a:p>
          <a:endParaRPr lang="ru-RU"/>
        </a:p>
      </dgm:t>
    </dgm:pt>
    <dgm:pt modelId="{4E51C0B6-9664-43BD-A578-B13000F360F2}" type="sibTrans" cxnId="{19ACC742-BAA2-4E55-B02D-CFE162FD6DBF}">
      <dgm:prSet/>
      <dgm:spPr/>
      <dgm:t>
        <a:bodyPr/>
        <a:lstStyle/>
        <a:p>
          <a:endParaRPr lang="ru-RU"/>
        </a:p>
      </dgm:t>
    </dgm:pt>
    <dgm:pt modelId="{E9ED0737-BFE4-4783-9ECA-18A8AB77104F}">
      <dgm:prSet phldrT="[Текст]" custT="1"/>
      <dgm:spPr/>
      <dgm:t>
        <a:bodyPr/>
        <a:lstStyle/>
        <a:p>
          <a:r>
            <a:rPr lang="ru-RU" sz="2400" dirty="0" smtClean="0"/>
            <a:t>приостановление деятельности до 90 суток</a:t>
          </a:r>
          <a:endParaRPr lang="ru-RU" sz="2400" dirty="0"/>
        </a:p>
      </dgm:t>
    </dgm:pt>
    <dgm:pt modelId="{BC9C9B2B-384D-4410-81B4-D95AA7A9CDEF}" type="parTrans" cxnId="{1D5E73E5-1A49-481A-ACBE-81E164883C32}">
      <dgm:prSet/>
      <dgm:spPr/>
      <dgm:t>
        <a:bodyPr/>
        <a:lstStyle/>
        <a:p>
          <a:endParaRPr lang="ru-RU"/>
        </a:p>
      </dgm:t>
    </dgm:pt>
    <dgm:pt modelId="{76B5AB00-457F-4DA6-B6D2-45BC2F29349D}" type="sibTrans" cxnId="{1D5E73E5-1A49-481A-ACBE-81E164883C32}">
      <dgm:prSet/>
      <dgm:spPr/>
      <dgm:t>
        <a:bodyPr/>
        <a:lstStyle/>
        <a:p>
          <a:endParaRPr lang="ru-RU"/>
        </a:p>
      </dgm:t>
    </dgm:pt>
    <dgm:pt modelId="{8284A6F4-2410-44A6-A184-BC8ADBDFF79B}">
      <dgm:prSet phldrT="[Текст]" custT="1"/>
      <dgm:spPr/>
      <dgm:t>
        <a:bodyPr/>
        <a:lstStyle/>
        <a:p>
          <a:r>
            <a:rPr lang="ru-RU" sz="2400" dirty="0" smtClean="0"/>
            <a:t>данные в Минтруд для лишения сертификата эксперта</a:t>
          </a:r>
          <a:endParaRPr lang="ru-RU" sz="2400" dirty="0"/>
        </a:p>
      </dgm:t>
    </dgm:pt>
    <dgm:pt modelId="{40C37666-8948-40EC-A00D-F745502ADFA3}" type="parTrans" cxnId="{E28063E8-42D0-4690-8209-6CFEF4F50DCA}">
      <dgm:prSet/>
      <dgm:spPr/>
      <dgm:t>
        <a:bodyPr/>
        <a:lstStyle/>
        <a:p>
          <a:endParaRPr lang="ru-RU"/>
        </a:p>
      </dgm:t>
    </dgm:pt>
    <dgm:pt modelId="{01AE2475-0B9C-43AD-B4E0-ECE40D6F9252}" type="sibTrans" cxnId="{E28063E8-42D0-4690-8209-6CFEF4F50DCA}">
      <dgm:prSet/>
      <dgm:spPr/>
      <dgm:t>
        <a:bodyPr/>
        <a:lstStyle/>
        <a:p>
          <a:endParaRPr lang="ru-RU"/>
        </a:p>
      </dgm:t>
    </dgm:pt>
    <dgm:pt modelId="{FC133E51-8211-4DF0-B491-87400C9E57B0}">
      <dgm:prSet phldrT="[Текст]" custT="1"/>
      <dgm:spPr/>
      <dgm:t>
        <a:bodyPr/>
        <a:lstStyle/>
        <a:p>
          <a:r>
            <a:rPr lang="ru-RU" sz="2400" dirty="0" smtClean="0"/>
            <a:t>данные в </a:t>
          </a:r>
          <a:r>
            <a:rPr lang="ru-RU" sz="2400" dirty="0" err="1" smtClean="0"/>
            <a:t>Росакредитацию</a:t>
          </a:r>
          <a:r>
            <a:rPr lang="ru-RU" sz="2400" dirty="0" smtClean="0"/>
            <a:t> для аннулирования аттестата аккредитации</a:t>
          </a:r>
          <a:endParaRPr lang="ru-RU" sz="2400" dirty="0"/>
        </a:p>
      </dgm:t>
    </dgm:pt>
    <dgm:pt modelId="{5D9DD00B-4A3A-470B-B209-6BEB7349E286}" type="parTrans" cxnId="{A63FB2A7-344E-4758-8C83-F60F72F34ED2}">
      <dgm:prSet/>
      <dgm:spPr/>
      <dgm:t>
        <a:bodyPr/>
        <a:lstStyle/>
        <a:p>
          <a:endParaRPr lang="ru-RU"/>
        </a:p>
      </dgm:t>
    </dgm:pt>
    <dgm:pt modelId="{F23C695A-08D4-4F84-97EA-3D0C41D627F7}" type="sibTrans" cxnId="{A63FB2A7-344E-4758-8C83-F60F72F34ED2}">
      <dgm:prSet/>
      <dgm:spPr/>
      <dgm:t>
        <a:bodyPr/>
        <a:lstStyle/>
        <a:p>
          <a:endParaRPr lang="ru-RU"/>
        </a:p>
      </dgm:t>
    </dgm:pt>
    <dgm:pt modelId="{4E25DF32-2D5D-46D4-AA4E-3F8475CF432F}" type="pres">
      <dgm:prSet presAssocID="{98C97CE7-3CED-4116-AC71-18D037A9DA3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9031A4-C757-49D8-B1D7-A690CC3BE6EB}" type="pres">
      <dgm:prSet presAssocID="{99C6EF08-670D-4CD9-B10F-BB0A7ED6CFA2}" presName="linNode" presStyleCnt="0"/>
      <dgm:spPr/>
    </dgm:pt>
    <dgm:pt modelId="{B151A060-ACD3-4DB9-B0E1-5CAA08765DDD}" type="pres">
      <dgm:prSet presAssocID="{99C6EF08-670D-4CD9-B10F-BB0A7ED6CFA2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36405C-7B62-4587-A0A0-0903423D3203}" type="pres">
      <dgm:prSet presAssocID="{99C6EF08-670D-4CD9-B10F-BB0A7ED6CFA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58FA9-C911-4A46-A9BB-FE2C3D59BFA5}" type="pres">
      <dgm:prSet presAssocID="{A735CCB0-E19E-48E7-8D0D-A2F5FE7FEBB7}" presName="spacing" presStyleCnt="0"/>
      <dgm:spPr/>
    </dgm:pt>
    <dgm:pt modelId="{CB50D309-6999-41E0-9E47-20D56749845F}" type="pres">
      <dgm:prSet presAssocID="{560440EA-43C2-4100-93ED-77C4E22F2290}" presName="linNode" presStyleCnt="0"/>
      <dgm:spPr/>
    </dgm:pt>
    <dgm:pt modelId="{9C31BDD0-190E-4A82-A6F0-3BCB7E84BD25}" type="pres">
      <dgm:prSet presAssocID="{560440EA-43C2-4100-93ED-77C4E22F229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C96FE-B676-44C4-BF50-621CD1AE5251}" type="pres">
      <dgm:prSet presAssocID="{560440EA-43C2-4100-93ED-77C4E22F2290}" presName="childShp" presStyleLbl="bgAccFollowNode1" presStyleIdx="1" presStyleCnt="2" custScaleY="115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3FB2A7-344E-4758-8C83-F60F72F34ED2}" srcId="{560440EA-43C2-4100-93ED-77C4E22F2290}" destId="{FC133E51-8211-4DF0-B491-87400C9E57B0}" srcOrd="2" destOrd="0" parTransId="{5D9DD00B-4A3A-470B-B209-6BEB7349E286}" sibTransId="{F23C695A-08D4-4F84-97EA-3D0C41D627F7}"/>
    <dgm:cxn modelId="{8B61FF82-134F-4343-BEB2-D89B61CBCA87}" type="presOf" srcId="{F1A0CC3B-2411-4A12-A9CD-BCBAD1648F50}" destId="{5336405C-7B62-4587-A0A0-0903423D3203}" srcOrd="0" destOrd="0" presId="urn:microsoft.com/office/officeart/2005/8/layout/vList6"/>
    <dgm:cxn modelId="{18C4593D-DAB3-44ED-AEFE-102C1BC14072}" type="presOf" srcId="{98C97CE7-3CED-4116-AC71-18D037A9DA36}" destId="{4E25DF32-2D5D-46D4-AA4E-3F8475CF432F}" srcOrd="0" destOrd="0" presId="urn:microsoft.com/office/officeart/2005/8/layout/vList6"/>
    <dgm:cxn modelId="{944D12B6-246E-4DA5-84DE-2F2AA264551C}" srcId="{98C97CE7-3CED-4116-AC71-18D037A9DA36}" destId="{99C6EF08-670D-4CD9-B10F-BB0A7ED6CFA2}" srcOrd="0" destOrd="0" parTransId="{B39A6341-7BF7-4A1F-A0DC-CD22C9B44F94}" sibTransId="{A735CCB0-E19E-48E7-8D0D-A2F5FE7FEBB7}"/>
    <dgm:cxn modelId="{0BB906E8-FF17-4FAE-8F02-7EB2D42CD5C4}" type="presOf" srcId="{4997CF70-4E5A-415F-9286-A54A41584125}" destId="{5336405C-7B62-4587-A0A0-0903423D3203}" srcOrd="0" destOrd="1" presId="urn:microsoft.com/office/officeart/2005/8/layout/vList6"/>
    <dgm:cxn modelId="{20545B5B-9AB6-4A17-9A39-7C91E06ADF29}" srcId="{98C97CE7-3CED-4116-AC71-18D037A9DA36}" destId="{560440EA-43C2-4100-93ED-77C4E22F2290}" srcOrd="1" destOrd="0" parTransId="{581AF453-31BB-4C03-8D91-FDBB4CC8A723}" sibTransId="{E9D6EF61-A32F-4ACC-8A53-E14CE1129FC0}"/>
    <dgm:cxn modelId="{D126935A-D277-45BE-A69E-4647592E78B6}" type="presOf" srcId="{E9ED0737-BFE4-4783-9ECA-18A8AB77104F}" destId="{E43C96FE-B676-44C4-BF50-621CD1AE5251}" srcOrd="0" destOrd="1" presId="urn:microsoft.com/office/officeart/2005/8/layout/vList6"/>
    <dgm:cxn modelId="{DA750573-346A-488A-ABEC-A51E95A65FE6}" type="presOf" srcId="{560440EA-43C2-4100-93ED-77C4E22F2290}" destId="{9C31BDD0-190E-4A82-A6F0-3BCB7E84BD25}" srcOrd="0" destOrd="0" presId="urn:microsoft.com/office/officeart/2005/8/layout/vList6"/>
    <dgm:cxn modelId="{09EE73F5-FC63-45E0-9C40-D08C7C044C3E}" type="presOf" srcId="{FC133E51-8211-4DF0-B491-87400C9E57B0}" destId="{E43C96FE-B676-44C4-BF50-621CD1AE5251}" srcOrd="0" destOrd="2" presId="urn:microsoft.com/office/officeart/2005/8/layout/vList6"/>
    <dgm:cxn modelId="{E28063E8-42D0-4690-8209-6CFEF4F50DCA}" srcId="{99C6EF08-670D-4CD9-B10F-BB0A7ED6CFA2}" destId="{8284A6F4-2410-44A6-A184-BC8ADBDFF79B}" srcOrd="2" destOrd="0" parTransId="{40C37666-8948-40EC-A00D-F745502ADFA3}" sibTransId="{01AE2475-0B9C-43AD-B4E0-ECE40D6F9252}"/>
    <dgm:cxn modelId="{19ACC742-BAA2-4E55-B02D-CFE162FD6DBF}" srcId="{560440EA-43C2-4100-93ED-77C4E22F2290}" destId="{8DDD79E6-ADFF-43FB-97CA-8CAFF54FE55B}" srcOrd="0" destOrd="0" parTransId="{B30EE163-24F3-4A9C-BEBC-7592AA4A6C4E}" sibTransId="{4E51C0B6-9664-43BD-A578-B13000F360F2}"/>
    <dgm:cxn modelId="{E5E45678-6E1C-414D-BDA2-6A67E28E558E}" type="presOf" srcId="{8DDD79E6-ADFF-43FB-97CA-8CAFF54FE55B}" destId="{E43C96FE-B676-44C4-BF50-621CD1AE5251}" srcOrd="0" destOrd="0" presId="urn:microsoft.com/office/officeart/2005/8/layout/vList6"/>
    <dgm:cxn modelId="{AECCE582-5C42-4AF0-BB8B-90491DD93751}" srcId="{99C6EF08-670D-4CD9-B10F-BB0A7ED6CFA2}" destId="{4997CF70-4E5A-415F-9286-A54A41584125}" srcOrd="1" destOrd="0" parTransId="{F3DB9152-F425-4489-9A3D-E12B4300FF13}" sibTransId="{75DBE6B6-6D7B-48DE-8187-5E6FA0244936}"/>
    <dgm:cxn modelId="{0C9FDBF7-2F33-4384-9C7F-CFD5B23A6187}" type="presOf" srcId="{8284A6F4-2410-44A6-A184-BC8ADBDFF79B}" destId="{5336405C-7B62-4587-A0A0-0903423D3203}" srcOrd="0" destOrd="2" presId="urn:microsoft.com/office/officeart/2005/8/layout/vList6"/>
    <dgm:cxn modelId="{96C1F65D-2238-44B8-82E2-6C5CECBEEA97}" type="presOf" srcId="{99C6EF08-670D-4CD9-B10F-BB0A7ED6CFA2}" destId="{B151A060-ACD3-4DB9-B0E1-5CAA08765DDD}" srcOrd="0" destOrd="0" presId="urn:microsoft.com/office/officeart/2005/8/layout/vList6"/>
    <dgm:cxn modelId="{1D5E73E5-1A49-481A-ACBE-81E164883C32}" srcId="{560440EA-43C2-4100-93ED-77C4E22F2290}" destId="{E9ED0737-BFE4-4783-9ECA-18A8AB77104F}" srcOrd="1" destOrd="0" parTransId="{BC9C9B2B-384D-4410-81B4-D95AA7A9CDEF}" sibTransId="{76B5AB00-457F-4DA6-B6D2-45BC2F29349D}"/>
    <dgm:cxn modelId="{0F1EC9EC-6080-457C-BE1C-0D83BB4FC445}" srcId="{99C6EF08-670D-4CD9-B10F-BB0A7ED6CFA2}" destId="{F1A0CC3B-2411-4A12-A9CD-BCBAD1648F50}" srcOrd="0" destOrd="0" parTransId="{1B7D572F-7652-4602-9AEE-BAF095314A79}" sibTransId="{E589E56D-970F-49F4-88E7-11A6CA0A7934}"/>
    <dgm:cxn modelId="{0D88997E-41D0-4E6C-AB86-102EAA4D18CF}" type="presParOf" srcId="{4E25DF32-2D5D-46D4-AA4E-3F8475CF432F}" destId="{FE9031A4-C757-49D8-B1D7-A690CC3BE6EB}" srcOrd="0" destOrd="0" presId="urn:microsoft.com/office/officeart/2005/8/layout/vList6"/>
    <dgm:cxn modelId="{E06376DA-D7D1-404B-9127-5602854C1BA9}" type="presParOf" srcId="{FE9031A4-C757-49D8-B1D7-A690CC3BE6EB}" destId="{B151A060-ACD3-4DB9-B0E1-5CAA08765DDD}" srcOrd="0" destOrd="0" presId="urn:microsoft.com/office/officeart/2005/8/layout/vList6"/>
    <dgm:cxn modelId="{3E10F49C-8C3F-498E-8C9D-7910D8681292}" type="presParOf" srcId="{FE9031A4-C757-49D8-B1D7-A690CC3BE6EB}" destId="{5336405C-7B62-4587-A0A0-0903423D3203}" srcOrd="1" destOrd="0" presId="urn:microsoft.com/office/officeart/2005/8/layout/vList6"/>
    <dgm:cxn modelId="{25FF0C82-AA55-488D-BA65-6625E8081BFB}" type="presParOf" srcId="{4E25DF32-2D5D-46D4-AA4E-3F8475CF432F}" destId="{7F058FA9-C911-4A46-A9BB-FE2C3D59BFA5}" srcOrd="1" destOrd="0" presId="urn:microsoft.com/office/officeart/2005/8/layout/vList6"/>
    <dgm:cxn modelId="{759079A1-EA82-46C2-A8BF-0EBA5843FCB0}" type="presParOf" srcId="{4E25DF32-2D5D-46D4-AA4E-3F8475CF432F}" destId="{CB50D309-6999-41E0-9E47-20D56749845F}" srcOrd="2" destOrd="0" presId="urn:microsoft.com/office/officeart/2005/8/layout/vList6"/>
    <dgm:cxn modelId="{E146D0D9-5684-4EA4-87D3-B21F56D6D209}" type="presParOf" srcId="{CB50D309-6999-41E0-9E47-20D56749845F}" destId="{9C31BDD0-190E-4A82-A6F0-3BCB7E84BD25}" srcOrd="0" destOrd="0" presId="urn:microsoft.com/office/officeart/2005/8/layout/vList6"/>
    <dgm:cxn modelId="{59D159F1-8428-48BE-B381-0832D8C86257}" type="presParOf" srcId="{CB50D309-6999-41E0-9E47-20D56749845F}" destId="{E43C96FE-B676-44C4-BF50-621CD1AE5251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08890B-A85E-42DE-ABA6-0A8067485A3E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72E9BE9-04BD-46C6-ABEB-7749864934D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ПОВЫШЕНИЕ УРОВНЯ ЗАЩИТЫ РАБОТНИКОВ ПУТЕМ ЗАКРЕПЛЕНИЯ МИНИМАЛЬНЫХ ОБЪЕМОВ ГАРАНТИЙ И КОМПЕНСАЦИЙ В ТРУДОВОМ КОДЕКСЕ РОССИЙСКОЙ ФЕДЕРАЦИИ</a:t>
          </a:r>
          <a:endParaRPr lang="ru-RU" dirty="0" smtClean="0"/>
        </a:p>
        <a:p>
          <a:endParaRPr lang="ru-RU" dirty="0"/>
        </a:p>
      </dgm:t>
    </dgm:pt>
    <dgm:pt modelId="{847D592C-DF84-4402-891B-6C55FBADEAC9}" type="parTrans" cxnId="{7011F16B-9F2A-4DB2-9D2D-BC41C6232AA3}">
      <dgm:prSet/>
      <dgm:spPr/>
      <dgm:t>
        <a:bodyPr/>
        <a:lstStyle/>
        <a:p>
          <a:endParaRPr lang="ru-RU"/>
        </a:p>
      </dgm:t>
    </dgm:pt>
    <dgm:pt modelId="{7D6E8154-6D94-4159-8260-3E410E61402A}" type="sibTrans" cxnId="{7011F16B-9F2A-4DB2-9D2D-BC41C6232AA3}">
      <dgm:prSet/>
      <dgm:spPr/>
      <dgm:t>
        <a:bodyPr/>
        <a:lstStyle/>
        <a:p>
          <a:endParaRPr lang="ru-RU"/>
        </a:p>
      </dgm:t>
    </dgm:pt>
    <dgm:pt modelId="{27B6476F-A067-49A1-A7A2-86FA3785F102}">
      <dgm:prSet phldrT="[Текст]"/>
      <dgm:spPr/>
      <dgm:t>
        <a:bodyPr/>
        <a:lstStyle/>
        <a:p>
          <a:r>
            <a:rPr lang="ru-RU" b="1" dirty="0" smtClean="0"/>
            <a:t>ПОВЫШЕНИЕ УРОВНЯ ЗАЩИТЫ ПРАВ РАБОТНИКОВ ЗА СЧЕТ 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АКТИВИЗАЦИИ</a:t>
          </a:r>
          <a:r>
            <a:rPr lang="ru-RU" b="1" dirty="0" smtClean="0"/>
            <a:t> ДЕЯТЕЛЬНОСТИ СОЦИАЛЬНЫХ ПАРТНЕРОВ В РАМКАХ ОТРАСЛЕВЫХ И КОЛЛЕКТИВНЫХ ПЕРЕГОВОРОВ</a:t>
          </a:r>
        </a:p>
      </dgm:t>
    </dgm:pt>
    <dgm:pt modelId="{52040383-70F3-4FAA-99EF-AA51F1DA7350}" type="parTrans" cxnId="{8F502234-43A5-4210-AF4B-A7DA6723F9A2}">
      <dgm:prSet/>
      <dgm:spPr/>
      <dgm:t>
        <a:bodyPr/>
        <a:lstStyle/>
        <a:p>
          <a:endParaRPr lang="ru-RU"/>
        </a:p>
      </dgm:t>
    </dgm:pt>
    <dgm:pt modelId="{0FC3E33B-7DC2-4F53-B80C-235E314A394E}" type="sibTrans" cxnId="{8F502234-43A5-4210-AF4B-A7DA6723F9A2}">
      <dgm:prSet/>
      <dgm:spPr/>
      <dgm:t>
        <a:bodyPr/>
        <a:lstStyle/>
        <a:p>
          <a:endParaRPr lang="ru-RU"/>
        </a:p>
      </dgm:t>
    </dgm:pt>
    <dgm:pt modelId="{DDBD80BA-BC8A-47B6-9BA7-6FDC283C1EE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ПОПРАВКИ В ТРУДОВОЙ КОДЕКС РОССИЙСКОЙ ФЕДЕРАЦИИ ПРЕДУСМАТРИВАЮТ ВОЗМОЖНОСТЬ ДИФФЕРЕНЦИРОВАННОГО УСТАНОВЛЕНИЯ ПРЕДУСМОТРЕННЫХ ЗАКОНОДАТЕЛЬСТВОМ ГАРАНТИЙ И КОМПЕНСАЦИЙ</a:t>
          </a:r>
          <a:endParaRPr lang="ru-RU" dirty="0" smtClean="0"/>
        </a:p>
      </dgm:t>
    </dgm:pt>
    <dgm:pt modelId="{4E16470B-1AB8-4068-9F35-BD01BE855239}" type="parTrans" cxnId="{48F88F20-022F-4466-BE4A-070845C14B96}">
      <dgm:prSet/>
      <dgm:spPr/>
      <dgm:t>
        <a:bodyPr/>
        <a:lstStyle/>
        <a:p>
          <a:endParaRPr lang="ru-RU"/>
        </a:p>
      </dgm:t>
    </dgm:pt>
    <dgm:pt modelId="{73E2C17A-BD34-4AF5-94D2-1BBDAB10FC60}" type="sibTrans" cxnId="{48F88F20-022F-4466-BE4A-070845C14B96}">
      <dgm:prSet/>
      <dgm:spPr/>
      <dgm:t>
        <a:bodyPr/>
        <a:lstStyle/>
        <a:p>
          <a:endParaRPr lang="ru-RU"/>
        </a:p>
      </dgm:t>
    </dgm:pt>
    <dgm:pt modelId="{CE3E7752-4DD1-4554-B6B3-913FCD9A97C6}" type="pres">
      <dgm:prSet presAssocID="{3408890B-A85E-42DE-ABA6-0A8067485A3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7A2B20-F76F-48B0-A666-0C3F18FCE95A}" type="pres">
      <dgm:prSet presAssocID="{3408890B-A85E-42DE-ABA6-0A8067485A3E}" presName="dummyMaxCanvas" presStyleCnt="0">
        <dgm:presLayoutVars/>
      </dgm:prSet>
      <dgm:spPr/>
    </dgm:pt>
    <dgm:pt modelId="{F5F8F201-7C3D-4F6F-822A-8CB3ED926D5D}" type="pres">
      <dgm:prSet presAssocID="{3408890B-A85E-42DE-ABA6-0A8067485A3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83286-5422-4447-A375-F3175DCB2CC2}" type="pres">
      <dgm:prSet presAssocID="{3408890B-A85E-42DE-ABA6-0A8067485A3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53162-AFE9-42BF-AE50-708B1970C759}" type="pres">
      <dgm:prSet presAssocID="{3408890B-A85E-42DE-ABA6-0A8067485A3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FB3F69-7FB1-4FB0-A67C-D967A8463062}" type="pres">
      <dgm:prSet presAssocID="{3408890B-A85E-42DE-ABA6-0A8067485A3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C05E03-6A16-4B87-A60A-FF0A1B558D4E}" type="pres">
      <dgm:prSet presAssocID="{3408890B-A85E-42DE-ABA6-0A8067485A3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9EF6E7-3EF9-428B-80AF-91E029818399}" type="pres">
      <dgm:prSet presAssocID="{3408890B-A85E-42DE-ABA6-0A8067485A3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218E4-C502-44BA-B6A9-292EBE356550}" type="pres">
      <dgm:prSet presAssocID="{3408890B-A85E-42DE-ABA6-0A8067485A3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F16A01-84FA-4CE6-8F2D-B55092BF6D71}" type="pres">
      <dgm:prSet presAssocID="{3408890B-A85E-42DE-ABA6-0A8067485A3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EA14A-8AE5-4265-811B-DF1DE4F941C4}" type="presOf" srcId="{0FC3E33B-7DC2-4F53-B80C-235E314A394E}" destId="{B1C05E03-6A16-4B87-A60A-FF0A1B558D4E}" srcOrd="0" destOrd="0" presId="urn:microsoft.com/office/officeart/2005/8/layout/vProcess5"/>
    <dgm:cxn modelId="{93305346-6C62-4300-914B-C4DE2C1C4AFF}" type="presOf" srcId="{27B6476F-A067-49A1-A7A2-86FA3785F102}" destId="{85C83286-5422-4447-A375-F3175DCB2CC2}" srcOrd="0" destOrd="0" presId="urn:microsoft.com/office/officeart/2005/8/layout/vProcess5"/>
    <dgm:cxn modelId="{7011F16B-9F2A-4DB2-9D2D-BC41C6232AA3}" srcId="{3408890B-A85E-42DE-ABA6-0A8067485A3E}" destId="{E72E9BE9-04BD-46C6-ABEB-7749864934DE}" srcOrd="0" destOrd="0" parTransId="{847D592C-DF84-4402-891B-6C55FBADEAC9}" sibTransId="{7D6E8154-6D94-4159-8260-3E410E61402A}"/>
    <dgm:cxn modelId="{D0BCF0AB-51D7-4CD1-8A12-B8F1D8E2D490}" type="presOf" srcId="{3408890B-A85E-42DE-ABA6-0A8067485A3E}" destId="{CE3E7752-4DD1-4554-B6B3-913FCD9A97C6}" srcOrd="0" destOrd="0" presId="urn:microsoft.com/office/officeart/2005/8/layout/vProcess5"/>
    <dgm:cxn modelId="{F88C61FD-A3B0-48D7-AECB-E22C7AF8870B}" type="presOf" srcId="{E72E9BE9-04BD-46C6-ABEB-7749864934DE}" destId="{F5F8F201-7C3D-4F6F-822A-8CB3ED926D5D}" srcOrd="0" destOrd="0" presId="urn:microsoft.com/office/officeart/2005/8/layout/vProcess5"/>
    <dgm:cxn modelId="{48F88F20-022F-4466-BE4A-070845C14B96}" srcId="{3408890B-A85E-42DE-ABA6-0A8067485A3E}" destId="{DDBD80BA-BC8A-47B6-9BA7-6FDC283C1EED}" srcOrd="2" destOrd="0" parTransId="{4E16470B-1AB8-4068-9F35-BD01BE855239}" sibTransId="{73E2C17A-BD34-4AF5-94D2-1BBDAB10FC60}"/>
    <dgm:cxn modelId="{5D76A9EC-82E1-4A81-99C4-2154B9338E10}" type="presOf" srcId="{DDBD80BA-BC8A-47B6-9BA7-6FDC283C1EED}" destId="{67F16A01-84FA-4CE6-8F2D-B55092BF6D71}" srcOrd="1" destOrd="0" presId="urn:microsoft.com/office/officeart/2005/8/layout/vProcess5"/>
    <dgm:cxn modelId="{25681BB8-4AE8-493C-AAF6-866ABBA4AD4F}" type="presOf" srcId="{27B6476F-A067-49A1-A7A2-86FA3785F102}" destId="{F7B218E4-C502-44BA-B6A9-292EBE356550}" srcOrd="1" destOrd="0" presId="urn:microsoft.com/office/officeart/2005/8/layout/vProcess5"/>
    <dgm:cxn modelId="{BBEF4B6F-07EC-4AB9-8D15-A06E602E536C}" type="presOf" srcId="{E72E9BE9-04BD-46C6-ABEB-7749864934DE}" destId="{409EF6E7-3EF9-428B-80AF-91E029818399}" srcOrd="1" destOrd="0" presId="urn:microsoft.com/office/officeart/2005/8/layout/vProcess5"/>
    <dgm:cxn modelId="{8F502234-43A5-4210-AF4B-A7DA6723F9A2}" srcId="{3408890B-A85E-42DE-ABA6-0A8067485A3E}" destId="{27B6476F-A067-49A1-A7A2-86FA3785F102}" srcOrd="1" destOrd="0" parTransId="{52040383-70F3-4FAA-99EF-AA51F1DA7350}" sibTransId="{0FC3E33B-7DC2-4F53-B80C-235E314A394E}"/>
    <dgm:cxn modelId="{D2394C1A-24C3-4A66-9DCF-56257EDA6477}" type="presOf" srcId="{7D6E8154-6D94-4159-8260-3E410E61402A}" destId="{9CFB3F69-7FB1-4FB0-A67C-D967A8463062}" srcOrd="0" destOrd="0" presId="urn:microsoft.com/office/officeart/2005/8/layout/vProcess5"/>
    <dgm:cxn modelId="{BF3BA20A-1C34-416D-8780-363FC29B1198}" type="presOf" srcId="{DDBD80BA-BC8A-47B6-9BA7-6FDC283C1EED}" destId="{2FA53162-AFE9-42BF-AE50-708B1970C759}" srcOrd="0" destOrd="0" presId="urn:microsoft.com/office/officeart/2005/8/layout/vProcess5"/>
    <dgm:cxn modelId="{7F88487E-D60B-4487-8415-19D83E87D034}" type="presParOf" srcId="{CE3E7752-4DD1-4554-B6B3-913FCD9A97C6}" destId="{B77A2B20-F76F-48B0-A666-0C3F18FCE95A}" srcOrd="0" destOrd="0" presId="urn:microsoft.com/office/officeart/2005/8/layout/vProcess5"/>
    <dgm:cxn modelId="{F6AD4EF7-48E9-4CAB-AEE8-BF8976BD3BC6}" type="presParOf" srcId="{CE3E7752-4DD1-4554-B6B3-913FCD9A97C6}" destId="{F5F8F201-7C3D-4F6F-822A-8CB3ED926D5D}" srcOrd="1" destOrd="0" presId="urn:microsoft.com/office/officeart/2005/8/layout/vProcess5"/>
    <dgm:cxn modelId="{04B8635A-EAA6-485A-B43E-72D0AB261C03}" type="presParOf" srcId="{CE3E7752-4DD1-4554-B6B3-913FCD9A97C6}" destId="{85C83286-5422-4447-A375-F3175DCB2CC2}" srcOrd="2" destOrd="0" presId="urn:microsoft.com/office/officeart/2005/8/layout/vProcess5"/>
    <dgm:cxn modelId="{699B48ED-1500-4C9C-86F1-8582A3FBE123}" type="presParOf" srcId="{CE3E7752-4DD1-4554-B6B3-913FCD9A97C6}" destId="{2FA53162-AFE9-42BF-AE50-708B1970C759}" srcOrd="3" destOrd="0" presId="urn:microsoft.com/office/officeart/2005/8/layout/vProcess5"/>
    <dgm:cxn modelId="{50FF94FE-2BC5-42D5-989F-ABCF385976B6}" type="presParOf" srcId="{CE3E7752-4DD1-4554-B6B3-913FCD9A97C6}" destId="{9CFB3F69-7FB1-4FB0-A67C-D967A8463062}" srcOrd="4" destOrd="0" presId="urn:microsoft.com/office/officeart/2005/8/layout/vProcess5"/>
    <dgm:cxn modelId="{A6E9ADD0-4647-4EAF-88AB-275B51822FEA}" type="presParOf" srcId="{CE3E7752-4DD1-4554-B6B3-913FCD9A97C6}" destId="{B1C05E03-6A16-4B87-A60A-FF0A1B558D4E}" srcOrd="5" destOrd="0" presId="urn:microsoft.com/office/officeart/2005/8/layout/vProcess5"/>
    <dgm:cxn modelId="{D4164F33-B91A-43FE-AE6F-6B2D210635C0}" type="presParOf" srcId="{CE3E7752-4DD1-4554-B6B3-913FCD9A97C6}" destId="{409EF6E7-3EF9-428B-80AF-91E029818399}" srcOrd="6" destOrd="0" presId="urn:microsoft.com/office/officeart/2005/8/layout/vProcess5"/>
    <dgm:cxn modelId="{F5700A12-C99C-4213-BFAD-DD529BA9C5F8}" type="presParOf" srcId="{CE3E7752-4DD1-4554-B6B3-913FCD9A97C6}" destId="{F7B218E4-C502-44BA-B6A9-292EBE356550}" srcOrd="7" destOrd="0" presId="urn:microsoft.com/office/officeart/2005/8/layout/vProcess5"/>
    <dgm:cxn modelId="{4F4990E2-CF56-4FF6-8367-26D95B3B1B0D}" type="presParOf" srcId="{CE3E7752-4DD1-4554-B6B3-913FCD9A97C6}" destId="{67F16A01-84FA-4CE6-8F2D-B55092BF6D71}" srcOrd="8" destOrd="0" presId="urn:microsoft.com/office/officeart/2005/8/layout/vProcess5"/>
  </dgm:cxnLst>
  <dgm:bg>
    <a:solidFill>
      <a:schemeClr val="bg1"/>
    </a:solidFill>
  </dgm:bg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169B9B-C92A-4C3C-B4E1-AD8B1E27F6EA}" type="doc">
      <dgm:prSet loTypeId="urn:microsoft.com/office/officeart/2005/8/layout/orgChart1" loCatId="hierarchy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3D8CC5E-57C5-4A4F-A30B-810DF3142661}">
      <dgm:prSet phldrT="[Текст]" custT="1"/>
      <dgm:spPr/>
      <dgm:t>
        <a:bodyPr/>
        <a:lstStyle/>
        <a:p>
          <a:r>
            <a:rPr lang="ru-RU" sz="2800" b="1" dirty="0" smtClean="0"/>
            <a:t>Цели</a:t>
          </a:r>
          <a:endParaRPr lang="ru-RU" sz="2800" b="1" dirty="0"/>
        </a:p>
      </dgm:t>
    </dgm:pt>
    <dgm:pt modelId="{9974C5C4-60CE-4219-BCA7-838B69CEEE36}" type="parTrans" cxnId="{7FEBE4EF-ACE1-4FE4-A028-C8EB6BFA341B}">
      <dgm:prSet/>
      <dgm:spPr/>
      <dgm:t>
        <a:bodyPr/>
        <a:lstStyle/>
        <a:p>
          <a:endParaRPr lang="ru-RU"/>
        </a:p>
      </dgm:t>
    </dgm:pt>
    <dgm:pt modelId="{D8679B0A-922C-44FF-A464-3F8FC013C3D6}" type="sibTrans" cxnId="{7FEBE4EF-ACE1-4FE4-A028-C8EB6BFA341B}">
      <dgm:prSet/>
      <dgm:spPr/>
      <dgm:t>
        <a:bodyPr/>
        <a:lstStyle/>
        <a:p>
          <a:endParaRPr lang="ru-RU"/>
        </a:p>
      </dgm:t>
    </dgm:pt>
    <dgm:pt modelId="{9DBDD55C-7AFD-40A4-94F1-1893DC05D749}">
      <dgm:prSet phldrT="[Текст]" custT="1"/>
      <dgm:spPr/>
      <dgm:t>
        <a:bodyPr/>
        <a:lstStyle/>
        <a:p>
          <a:r>
            <a:rPr lang="ru-RU" sz="1800" dirty="0" smtClean="0"/>
            <a:t>Оценка качества проведения специальной оценки условий труда</a:t>
          </a:r>
          <a:endParaRPr lang="ru-RU" sz="1800" dirty="0"/>
        </a:p>
      </dgm:t>
    </dgm:pt>
    <dgm:pt modelId="{EA6AE608-A0C4-4AFA-9D9B-D55CBDB5B88C}" type="parTrans" cxnId="{395830C0-FA2A-40D2-A380-66341739B73E}">
      <dgm:prSet/>
      <dgm:spPr/>
      <dgm:t>
        <a:bodyPr/>
        <a:lstStyle/>
        <a:p>
          <a:endParaRPr lang="ru-RU"/>
        </a:p>
      </dgm:t>
    </dgm:pt>
    <dgm:pt modelId="{703364B7-CCE4-46CB-A9CF-A8FCC96BB664}" type="sibTrans" cxnId="{395830C0-FA2A-40D2-A380-66341739B73E}">
      <dgm:prSet/>
      <dgm:spPr/>
      <dgm:t>
        <a:bodyPr/>
        <a:lstStyle/>
        <a:p>
          <a:endParaRPr lang="ru-RU"/>
        </a:p>
      </dgm:t>
    </dgm:pt>
    <dgm:pt modelId="{1F0CD778-3066-4FA1-A23F-B6F3C3416759}">
      <dgm:prSet phldrT="[Текст]" custT="1"/>
      <dgm:spPr/>
      <dgm:t>
        <a:bodyPr/>
        <a:lstStyle/>
        <a:p>
          <a:r>
            <a:rPr lang="ru-RU" sz="1800" dirty="0" smtClean="0"/>
            <a:t>Оценка правильности предоставления работникам гарантий и компенсаций за работу с вредными и (или) опасными условиями труда</a:t>
          </a:r>
          <a:endParaRPr lang="ru-RU" sz="1800" dirty="0"/>
        </a:p>
      </dgm:t>
    </dgm:pt>
    <dgm:pt modelId="{4EC324AD-EDF8-4E2F-A8EB-5C2433051517}" type="parTrans" cxnId="{1E6CD9C4-415C-4FC8-8E0D-16BE8ED865F7}">
      <dgm:prSet/>
      <dgm:spPr/>
      <dgm:t>
        <a:bodyPr/>
        <a:lstStyle/>
        <a:p>
          <a:endParaRPr lang="ru-RU"/>
        </a:p>
      </dgm:t>
    </dgm:pt>
    <dgm:pt modelId="{93FA481F-7491-4EA1-9CAD-BF0C231FDEFA}" type="sibTrans" cxnId="{1E6CD9C4-415C-4FC8-8E0D-16BE8ED865F7}">
      <dgm:prSet/>
      <dgm:spPr/>
      <dgm:t>
        <a:bodyPr/>
        <a:lstStyle/>
        <a:p>
          <a:endParaRPr lang="ru-RU"/>
        </a:p>
      </dgm:t>
    </dgm:pt>
    <dgm:pt modelId="{C385D247-E609-40A4-A995-59A1C27119EE}">
      <dgm:prSet phldrT="[Текст]" custT="1"/>
      <dgm:spPr/>
      <dgm:t>
        <a:bodyPr/>
        <a:lstStyle/>
        <a:p>
          <a:r>
            <a:rPr lang="ru-RU" sz="1800" dirty="0" smtClean="0"/>
            <a:t>Оценка фактических условий труда работников</a:t>
          </a:r>
          <a:endParaRPr lang="ru-RU" sz="1800" dirty="0"/>
        </a:p>
      </dgm:t>
    </dgm:pt>
    <dgm:pt modelId="{3B8B85C9-0E71-4050-8E41-58A81AF14985}" type="parTrans" cxnId="{C34E1252-5AEB-471F-B3D3-6FBF9C1D15F5}">
      <dgm:prSet/>
      <dgm:spPr/>
      <dgm:t>
        <a:bodyPr/>
        <a:lstStyle/>
        <a:p>
          <a:endParaRPr lang="ru-RU"/>
        </a:p>
      </dgm:t>
    </dgm:pt>
    <dgm:pt modelId="{520462EE-2F50-4EA5-9707-0C9110F8AFD2}" type="sibTrans" cxnId="{C34E1252-5AEB-471F-B3D3-6FBF9C1D15F5}">
      <dgm:prSet/>
      <dgm:spPr/>
      <dgm:t>
        <a:bodyPr/>
        <a:lstStyle/>
        <a:p>
          <a:endParaRPr lang="ru-RU"/>
        </a:p>
      </dgm:t>
    </dgm:pt>
    <dgm:pt modelId="{3367485A-A550-492D-AB8F-409799C9CC8C}" type="pres">
      <dgm:prSet presAssocID="{47169B9B-C92A-4C3C-B4E1-AD8B1E27F6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19D117-77B6-46EE-BB3B-2684AF6146EE}" type="pres">
      <dgm:prSet presAssocID="{33D8CC5E-57C5-4A4F-A30B-810DF3142661}" presName="hierRoot1" presStyleCnt="0">
        <dgm:presLayoutVars>
          <dgm:hierBranch val="init"/>
        </dgm:presLayoutVars>
      </dgm:prSet>
      <dgm:spPr/>
    </dgm:pt>
    <dgm:pt modelId="{CDD34DC3-67B8-4794-A6FF-947C435ABEF2}" type="pres">
      <dgm:prSet presAssocID="{33D8CC5E-57C5-4A4F-A30B-810DF3142661}" presName="rootComposite1" presStyleCnt="0"/>
      <dgm:spPr/>
    </dgm:pt>
    <dgm:pt modelId="{7A2732C4-4392-456B-8BC7-E5900B5EF091}" type="pres">
      <dgm:prSet presAssocID="{33D8CC5E-57C5-4A4F-A30B-810DF314266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647D4D-1386-4756-BC2D-5BA3D435EA95}" type="pres">
      <dgm:prSet presAssocID="{33D8CC5E-57C5-4A4F-A30B-810DF314266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9716F3-C9D4-447D-99D1-E61017B1D920}" type="pres">
      <dgm:prSet presAssocID="{33D8CC5E-57C5-4A4F-A30B-810DF3142661}" presName="hierChild2" presStyleCnt="0"/>
      <dgm:spPr/>
    </dgm:pt>
    <dgm:pt modelId="{B7AEF421-3FB1-4046-9213-11CC82CBB447}" type="pres">
      <dgm:prSet presAssocID="{EA6AE608-A0C4-4AFA-9D9B-D55CBDB5B88C}" presName="Name37" presStyleLbl="parChTrans1D2" presStyleIdx="0" presStyleCnt="3"/>
      <dgm:spPr/>
      <dgm:t>
        <a:bodyPr/>
        <a:lstStyle/>
        <a:p>
          <a:endParaRPr lang="ru-RU"/>
        </a:p>
      </dgm:t>
    </dgm:pt>
    <dgm:pt modelId="{6ECE528B-B1C3-4AA6-875D-98D866BF1884}" type="pres">
      <dgm:prSet presAssocID="{9DBDD55C-7AFD-40A4-94F1-1893DC05D749}" presName="hierRoot2" presStyleCnt="0">
        <dgm:presLayoutVars>
          <dgm:hierBranch val="init"/>
        </dgm:presLayoutVars>
      </dgm:prSet>
      <dgm:spPr/>
    </dgm:pt>
    <dgm:pt modelId="{A9C44BD5-959D-432C-B883-9034A40BD154}" type="pres">
      <dgm:prSet presAssocID="{9DBDD55C-7AFD-40A4-94F1-1893DC05D749}" presName="rootComposite" presStyleCnt="0"/>
      <dgm:spPr/>
    </dgm:pt>
    <dgm:pt modelId="{BCA9285E-7940-4E73-8535-6111C2C820B4}" type="pres">
      <dgm:prSet presAssocID="{9DBDD55C-7AFD-40A4-94F1-1893DC05D74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4DFC7C-2913-4CCA-9308-0B736388118A}" type="pres">
      <dgm:prSet presAssocID="{9DBDD55C-7AFD-40A4-94F1-1893DC05D749}" presName="rootConnector" presStyleLbl="node2" presStyleIdx="0" presStyleCnt="3"/>
      <dgm:spPr/>
      <dgm:t>
        <a:bodyPr/>
        <a:lstStyle/>
        <a:p>
          <a:endParaRPr lang="ru-RU"/>
        </a:p>
      </dgm:t>
    </dgm:pt>
    <dgm:pt modelId="{2D8EDD08-FDBB-43E3-A4D7-CFE9CCE5D95A}" type="pres">
      <dgm:prSet presAssocID="{9DBDD55C-7AFD-40A4-94F1-1893DC05D749}" presName="hierChild4" presStyleCnt="0"/>
      <dgm:spPr/>
    </dgm:pt>
    <dgm:pt modelId="{B037DD14-A575-4DD6-849F-F6C46F022306}" type="pres">
      <dgm:prSet presAssocID="{9DBDD55C-7AFD-40A4-94F1-1893DC05D749}" presName="hierChild5" presStyleCnt="0"/>
      <dgm:spPr/>
    </dgm:pt>
    <dgm:pt modelId="{75CABCB7-65B5-44CE-95AD-945E66FEF1C4}" type="pres">
      <dgm:prSet presAssocID="{4EC324AD-EDF8-4E2F-A8EB-5C2433051517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A556CAF-615A-458D-AA8D-34D722DDB45F}" type="pres">
      <dgm:prSet presAssocID="{1F0CD778-3066-4FA1-A23F-B6F3C3416759}" presName="hierRoot2" presStyleCnt="0">
        <dgm:presLayoutVars>
          <dgm:hierBranch val="init"/>
        </dgm:presLayoutVars>
      </dgm:prSet>
      <dgm:spPr/>
    </dgm:pt>
    <dgm:pt modelId="{5F15A8CD-5449-45BE-B923-0026D844A667}" type="pres">
      <dgm:prSet presAssocID="{1F0CD778-3066-4FA1-A23F-B6F3C3416759}" presName="rootComposite" presStyleCnt="0"/>
      <dgm:spPr/>
    </dgm:pt>
    <dgm:pt modelId="{BA8C1A4D-64F5-4DE6-ADD7-50525837D99D}" type="pres">
      <dgm:prSet presAssocID="{1F0CD778-3066-4FA1-A23F-B6F3C3416759}" presName="rootText" presStyleLbl="node2" presStyleIdx="1" presStyleCnt="3" custScaleY="1519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EE3765-2AE7-42BE-BA66-A860B9F1BB4A}" type="pres">
      <dgm:prSet presAssocID="{1F0CD778-3066-4FA1-A23F-B6F3C3416759}" presName="rootConnector" presStyleLbl="node2" presStyleIdx="1" presStyleCnt="3"/>
      <dgm:spPr/>
      <dgm:t>
        <a:bodyPr/>
        <a:lstStyle/>
        <a:p>
          <a:endParaRPr lang="ru-RU"/>
        </a:p>
      </dgm:t>
    </dgm:pt>
    <dgm:pt modelId="{D0250AB2-0103-4BB5-A8EA-AC87280D2203}" type="pres">
      <dgm:prSet presAssocID="{1F0CD778-3066-4FA1-A23F-B6F3C3416759}" presName="hierChild4" presStyleCnt="0"/>
      <dgm:spPr/>
    </dgm:pt>
    <dgm:pt modelId="{C0058311-BD65-42AD-A57D-AED6DE389E15}" type="pres">
      <dgm:prSet presAssocID="{1F0CD778-3066-4FA1-A23F-B6F3C3416759}" presName="hierChild5" presStyleCnt="0"/>
      <dgm:spPr/>
    </dgm:pt>
    <dgm:pt modelId="{690D1D03-847B-406E-838D-15DA192B6DDC}" type="pres">
      <dgm:prSet presAssocID="{3B8B85C9-0E71-4050-8E41-58A81AF14985}" presName="Name37" presStyleLbl="parChTrans1D2" presStyleIdx="2" presStyleCnt="3"/>
      <dgm:spPr/>
      <dgm:t>
        <a:bodyPr/>
        <a:lstStyle/>
        <a:p>
          <a:endParaRPr lang="ru-RU"/>
        </a:p>
      </dgm:t>
    </dgm:pt>
    <dgm:pt modelId="{6D54F273-1C40-4CEC-9F52-5E46295CF492}" type="pres">
      <dgm:prSet presAssocID="{C385D247-E609-40A4-A995-59A1C27119EE}" presName="hierRoot2" presStyleCnt="0">
        <dgm:presLayoutVars>
          <dgm:hierBranch val="init"/>
        </dgm:presLayoutVars>
      </dgm:prSet>
      <dgm:spPr/>
    </dgm:pt>
    <dgm:pt modelId="{8661E148-A5D1-4D67-9BE2-CFA974A8E2D7}" type="pres">
      <dgm:prSet presAssocID="{C385D247-E609-40A4-A995-59A1C27119EE}" presName="rootComposite" presStyleCnt="0"/>
      <dgm:spPr/>
    </dgm:pt>
    <dgm:pt modelId="{628D984E-AAD2-42AF-9F83-EF0A9FA9D5C1}" type="pres">
      <dgm:prSet presAssocID="{C385D247-E609-40A4-A995-59A1C27119E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AE0650-2784-4532-8213-D4E998BEC65D}" type="pres">
      <dgm:prSet presAssocID="{C385D247-E609-40A4-A995-59A1C27119EE}" presName="rootConnector" presStyleLbl="node2" presStyleIdx="2" presStyleCnt="3"/>
      <dgm:spPr/>
      <dgm:t>
        <a:bodyPr/>
        <a:lstStyle/>
        <a:p>
          <a:endParaRPr lang="ru-RU"/>
        </a:p>
      </dgm:t>
    </dgm:pt>
    <dgm:pt modelId="{FAA07740-242B-4877-ADA0-D5563EA35B26}" type="pres">
      <dgm:prSet presAssocID="{C385D247-E609-40A4-A995-59A1C27119EE}" presName="hierChild4" presStyleCnt="0"/>
      <dgm:spPr/>
    </dgm:pt>
    <dgm:pt modelId="{F4BDE8E4-554D-42CB-93E7-223A62034EAF}" type="pres">
      <dgm:prSet presAssocID="{C385D247-E609-40A4-A995-59A1C27119EE}" presName="hierChild5" presStyleCnt="0"/>
      <dgm:spPr/>
    </dgm:pt>
    <dgm:pt modelId="{E95D4CD9-DC00-4A2D-BE2F-F85C7E0FBB78}" type="pres">
      <dgm:prSet presAssocID="{33D8CC5E-57C5-4A4F-A30B-810DF3142661}" presName="hierChild3" presStyleCnt="0"/>
      <dgm:spPr/>
    </dgm:pt>
  </dgm:ptLst>
  <dgm:cxnLst>
    <dgm:cxn modelId="{EE29CC64-BB66-4BD0-9961-0BDC01940737}" type="presOf" srcId="{47169B9B-C92A-4C3C-B4E1-AD8B1E27F6EA}" destId="{3367485A-A550-492D-AB8F-409799C9CC8C}" srcOrd="0" destOrd="0" presId="urn:microsoft.com/office/officeart/2005/8/layout/orgChart1"/>
    <dgm:cxn modelId="{A09673EC-F38E-40B6-9006-B6675487A2AE}" type="presOf" srcId="{1F0CD778-3066-4FA1-A23F-B6F3C3416759}" destId="{BA8C1A4D-64F5-4DE6-ADD7-50525837D99D}" srcOrd="0" destOrd="0" presId="urn:microsoft.com/office/officeart/2005/8/layout/orgChart1"/>
    <dgm:cxn modelId="{5D7C218A-F107-408A-9D13-972C54FA6154}" type="presOf" srcId="{9DBDD55C-7AFD-40A4-94F1-1893DC05D749}" destId="{BCA9285E-7940-4E73-8535-6111C2C820B4}" srcOrd="0" destOrd="0" presId="urn:microsoft.com/office/officeart/2005/8/layout/orgChart1"/>
    <dgm:cxn modelId="{7FEBE4EF-ACE1-4FE4-A028-C8EB6BFA341B}" srcId="{47169B9B-C92A-4C3C-B4E1-AD8B1E27F6EA}" destId="{33D8CC5E-57C5-4A4F-A30B-810DF3142661}" srcOrd="0" destOrd="0" parTransId="{9974C5C4-60CE-4219-BCA7-838B69CEEE36}" sibTransId="{D8679B0A-922C-44FF-A464-3F8FC013C3D6}"/>
    <dgm:cxn modelId="{395830C0-FA2A-40D2-A380-66341739B73E}" srcId="{33D8CC5E-57C5-4A4F-A30B-810DF3142661}" destId="{9DBDD55C-7AFD-40A4-94F1-1893DC05D749}" srcOrd="0" destOrd="0" parTransId="{EA6AE608-A0C4-4AFA-9D9B-D55CBDB5B88C}" sibTransId="{703364B7-CCE4-46CB-A9CF-A8FCC96BB664}"/>
    <dgm:cxn modelId="{605D7565-C7BC-43F8-901A-A239E4ABA465}" type="presOf" srcId="{C385D247-E609-40A4-A995-59A1C27119EE}" destId="{65AE0650-2784-4532-8213-D4E998BEC65D}" srcOrd="1" destOrd="0" presId="urn:microsoft.com/office/officeart/2005/8/layout/orgChart1"/>
    <dgm:cxn modelId="{9DB2574A-A48E-4D61-9207-BA9D7537F0C2}" type="presOf" srcId="{EA6AE608-A0C4-4AFA-9D9B-D55CBDB5B88C}" destId="{B7AEF421-3FB1-4046-9213-11CC82CBB447}" srcOrd="0" destOrd="0" presId="urn:microsoft.com/office/officeart/2005/8/layout/orgChart1"/>
    <dgm:cxn modelId="{25A54926-ADE1-4DE7-BF3F-060656C34CCC}" type="presOf" srcId="{C385D247-E609-40A4-A995-59A1C27119EE}" destId="{628D984E-AAD2-42AF-9F83-EF0A9FA9D5C1}" srcOrd="0" destOrd="0" presId="urn:microsoft.com/office/officeart/2005/8/layout/orgChart1"/>
    <dgm:cxn modelId="{0DD36E7F-D0E5-434A-B8A8-19B5B3BA85A2}" type="presOf" srcId="{4EC324AD-EDF8-4E2F-A8EB-5C2433051517}" destId="{75CABCB7-65B5-44CE-95AD-945E66FEF1C4}" srcOrd="0" destOrd="0" presId="urn:microsoft.com/office/officeart/2005/8/layout/orgChart1"/>
    <dgm:cxn modelId="{69D0D258-63AE-4E9B-84D6-CE18390CF724}" type="presOf" srcId="{33D8CC5E-57C5-4A4F-A30B-810DF3142661}" destId="{45647D4D-1386-4756-BC2D-5BA3D435EA95}" srcOrd="1" destOrd="0" presId="urn:microsoft.com/office/officeart/2005/8/layout/orgChart1"/>
    <dgm:cxn modelId="{B38AA1CB-BF3F-4E75-BBCA-6432041C3942}" type="presOf" srcId="{9DBDD55C-7AFD-40A4-94F1-1893DC05D749}" destId="{124DFC7C-2913-4CCA-9308-0B736388118A}" srcOrd="1" destOrd="0" presId="urn:microsoft.com/office/officeart/2005/8/layout/orgChart1"/>
    <dgm:cxn modelId="{B59DE3C3-D63B-4D90-850F-11618C01FAE7}" type="presOf" srcId="{1F0CD778-3066-4FA1-A23F-B6F3C3416759}" destId="{23EE3765-2AE7-42BE-BA66-A860B9F1BB4A}" srcOrd="1" destOrd="0" presId="urn:microsoft.com/office/officeart/2005/8/layout/orgChart1"/>
    <dgm:cxn modelId="{C34E1252-5AEB-471F-B3D3-6FBF9C1D15F5}" srcId="{33D8CC5E-57C5-4A4F-A30B-810DF3142661}" destId="{C385D247-E609-40A4-A995-59A1C27119EE}" srcOrd="2" destOrd="0" parTransId="{3B8B85C9-0E71-4050-8E41-58A81AF14985}" sibTransId="{520462EE-2F50-4EA5-9707-0C9110F8AFD2}"/>
    <dgm:cxn modelId="{1E6CD9C4-415C-4FC8-8E0D-16BE8ED865F7}" srcId="{33D8CC5E-57C5-4A4F-A30B-810DF3142661}" destId="{1F0CD778-3066-4FA1-A23F-B6F3C3416759}" srcOrd="1" destOrd="0" parTransId="{4EC324AD-EDF8-4E2F-A8EB-5C2433051517}" sibTransId="{93FA481F-7491-4EA1-9CAD-BF0C231FDEFA}"/>
    <dgm:cxn modelId="{A616043D-4F13-4885-B5AB-75DF163F26AE}" type="presOf" srcId="{33D8CC5E-57C5-4A4F-A30B-810DF3142661}" destId="{7A2732C4-4392-456B-8BC7-E5900B5EF091}" srcOrd="0" destOrd="0" presId="urn:microsoft.com/office/officeart/2005/8/layout/orgChart1"/>
    <dgm:cxn modelId="{2270EC79-4FF5-4167-A716-134500857B33}" type="presOf" srcId="{3B8B85C9-0E71-4050-8E41-58A81AF14985}" destId="{690D1D03-847B-406E-838D-15DA192B6DDC}" srcOrd="0" destOrd="0" presId="urn:microsoft.com/office/officeart/2005/8/layout/orgChart1"/>
    <dgm:cxn modelId="{6D1D093D-6711-49F9-BC6F-96BCCDC9A821}" type="presParOf" srcId="{3367485A-A550-492D-AB8F-409799C9CC8C}" destId="{AD19D117-77B6-46EE-BB3B-2684AF6146EE}" srcOrd="0" destOrd="0" presId="urn:microsoft.com/office/officeart/2005/8/layout/orgChart1"/>
    <dgm:cxn modelId="{B88B5F4B-D584-4185-8371-4CDAC25C620A}" type="presParOf" srcId="{AD19D117-77B6-46EE-BB3B-2684AF6146EE}" destId="{CDD34DC3-67B8-4794-A6FF-947C435ABEF2}" srcOrd="0" destOrd="0" presId="urn:microsoft.com/office/officeart/2005/8/layout/orgChart1"/>
    <dgm:cxn modelId="{A18746C7-E83E-4223-B2AB-05B45534B4E5}" type="presParOf" srcId="{CDD34DC3-67B8-4794-A6FF-947C435ABEF2}" destId="{7A2732C4-4392-456B-8BC7-E5900B5EF091}" srcOrd="0" destOrd="0" presId="urn:microsoft.com/office/officeart/2005/8/layout/orgChart1"/>
    <dgm:cxn modelId="{BD3A60F0-EC2D-4E9C-BCD7-BEF6611FC2FC}" type="presParOf" srcId="{CDD34DC3-67B8-4794-A6FF-947C435ABEF2}" destId="{45647D4D-1386-4756-BC2D-5BA3D435EA95}" srcOrd="1" destOrd="0" presId="urn:microsoft.com/office/officeart/2005/8/layout/orgChart1"/>
    <dgm:cxn modelId="{E051621E-2B1D-434C-8C5E-A14839C30025}" type="presParOf" srcId="{AD19D117-77B6-46EE-BB3B-2684AF6146EE}" destId="{EA9716F3-C9D4-447D-99D1-E61017B1D920}" srcOrd="1" destOrd="0" presId="urn:microsoft.com/office/officeart/2005/8/layout/orgChart1"/>
    <dgm:cxn modelId="{31ABF860-0977-427B-A988-EEA754B4ABCB}" type="presParOf" srcId="{EA9716F3-C9D4-447D-99D1-E61017B1D920}" destId="{B7AEF421-3FB1-4046-9213-11CC82CBB447}" srcOrd="0" destOrd="0" presId="urn:microsoft.com/office/officeart/2005/8/layout/orgChart1"/>
    <dgm:cxn modelId="{46934F70-F5C8-4047-ADA1-813230441D62}" type="presParOf" srcId="{EA9716F3-C9D4-447D-99D1-E61017B1D920}" destId="{6ECE528B-B1C3-4AA6-875D-98D866BF1884}" srcOrd="1" destOrd="0" presId="urn:microsoft.com/office/officeart/2005/8/layout/orgChart1"/>
    <dgm:cxn modelId="{181D6BCC-AE25-4E68-A759-7ED4138277DB}" type="presParOf" srcId="{6ECE528B-B1C3-4AA6-875D-98D866BF1884}" destId="{A9C44BD5-959D-432C-B883-9034A40BD154}" srcOrd="0" destOrd="0" presId="urn:microsoft.com/office/officeart/2005/8/layout/orgChart1"/>
    <dgm:cxn modelId="{11196B6C-FECE-4C4A-BE62-E5A00405F177}" type="presParOf" srcId="{A9C44BD5-959D-432C-B883-9034A40BD154}" destId="{BCA9285E-7940-4E73-8535-6111C2C820B4}" srcOrd="0" destOrd="0" presId="urn:microsoft.com/office/officeart/2005/8/layout/orgChart1"/>
    <dgm:cxn modelId="{750110DD-6E0E-46C5-948D-276AA56AA180}" type="presParOf" srcId="{A9C44BD5-959D-432C-B883-9034A40BD154}" destId="{124DFC7C-2913-4CCA-9308-0B736388118A}" srcOrd="1" destOrd="0" presId="urn:microsoft.com/office/officeart/2005/8/layout/orgChart1"/>
    <dgm:cxn modelId="{23929B3D-67B5-4D52-8E94-A5539914689C}" type="presParOf" srcId="{6ECE528B-B1C3-4AA6-875D-98D866BF1884}" destId="{2D8EDD08-FDBB-43E3-A4D7-CFE9CCE5D95A}" srcOrd="1" destOrd="0" presId="urn:microsoft.com/office/officeart/2005/8/layout/orgChart1"/>
    <dgm:cxn modelId="{C0E863FB-081B-4011-AAAA-37E2614F12A0}" type="presParOf" srcId="{6ECE528B-B1C3-4AA6-875D-98D866BF1884}" destId="{B037DD14-A575-4DD6-849F-F6C46F022306}" srcOrd="2" destOrd="0" presId="urn:microsoft.com/office/officeart/2005/8/layout/orgChart1"/>
    <dgm:cxn modelId="{F056A70F-EB81-4B5D-B858-F6F290B22426}" type="presParOf" srcId="{EA9716F3-C9D4-447D-99D1-E61017B1D920}" destId="{75CABCB7-65B5-44CE-95AD-945E66FEF1C4}" srcOrd="2" destOrd="0" presId="urn:microsoft.com/office/officeart/2005/8/layout/orgChart1"/>
    <dgm:cxn modelId="{A55408B3-05DB-4177-BA53-F0EA295F8E9C}" type="presParOf" srcId="{EA9716F3-C9D4-447D-99D1-E61017B1D920}" destId="{CA556CAF-615A-458D-AA8D-34D722DDB45F}" srcOrd="3" destOrd="0" presId="urn:microsoft.com/office/officeart/2005/8/layout/orgChart1"/>
    <dgm:cxn modelId="{C82D236A-311F-4EDB-B2E0-4DD76184C57A}" type="presParOf" srcId="{CA556CAF-615A-458D-AA8D-34D722DDB45F}" destId="{5F15A8CD-5449-45BE-B923-0026D844A667}" srcOrd="0" destOrd="0" presId="urn:microsoft.com/office/officeart/2005/8/layout/orgChart1"/>
    <dgm:cxn modelId="{9229F501-A74D-4DB4-8835-42BDF7526166}" type="presParOf" srcId="{5F15A8CD-5449-45BE-B923-0026D844A667}" destId="{BA8C1A4D-64F5-4DE6-ADD7-50525837D99D}" srcOrd="0" destOrd="0" presId="urn:microsoft.com/office/officeart/2005/8/layout/orgChart1"/>
    <dgm:cxn modelId="{336FCFDD-E207-47E1-B792-6F2ED59847ED}" type="presParOf" srcId="{5F15A8CD-5449-45BE-B923-0026D844A667}" destId="{23EE3765-2AE7-42BE-BA66-A860B9F1BB4A}" srcOrd="1" destOrd="0" presId="urn:microsoft.com/office/officeart/2005/8/layout/orgChart1"/>
    <dgm:cxn modelId="{23A9B475-49A8-4CBE-B65D-A3B23DBCAEB6}" type="presParOf" srcId="{CA556CAF-615A-458D-AA8D-34D722DDB45F}" destId="{D0250AB2-0103-4BB5-A8EA-AC87280D2203}" srcOrd="1" destOrd="0" presId="urn:microsoft.com/office/officeart/2005/8/layout/orgChart1"/>
    <dgm:cxn modelId="{BFB9DE43-EC26-4054-BFA2-8085DCD3E6BE}" type="presParOf" srcId="{CA556CAF-615A-458D-AA8D-34D722DDB45F}" destId="{C0058311-BD65-42AD-A57D-AED6DE389E15}" srcOrd="2" destOrd="0" presId="urn:microsoft.com/office/officeart/2005/8/layout/orgChart1"/>
    <dgm:cxn modelId="{133090A9-F039-4959-BDFB-5484A0B92011}" type="presParOf" srcId="{EA9716F3-C9D4-447D-99D1-E61017B1D920}" destId="{690D1D03-847B-406E-838D-15DA192B6DDC}" srcOrd="4" destOrd="0" presId="urn:microsoft.com/office/officeart/2005/8/layout/orgChart1"/>
    <dgm:cxn modelId="{1E2116CE-7EF8-4428-9D7A-289185066395}" type="presParOf" srcId="{EA9716F3-C9D4-447D-99D1-E61017B1D920}" destId="{6D54F273-1C40-4CEC-9F52-5E46295CF492}" srcOrd="5" destOrd="0" presId="urn:microsoft.com/office/officeart/2005/8/layout/orgChart1"/>
    <dgm:cxn modelId="{6068F32C-F750-4421-883B-C9C07FF5B6AB}" type="presParOf" srcId="{6D54F273-1C40-4CEC-9F52-5E46295CF492}" destId="{8661E148-A5D1-4D67-9BE2-CFA974A8E2D7}" srcOrd="0" destOrd="0" presId="urn:microsoft.com/office/officeart/2005/8/layout/orgChart1"/>
    <dgm:cxn modelId="{BB808356-314D-4875-AF25-8B22D8F7FFF7}" type="presParOf" srcId="{8661E148-A5D1-4D67-9BE2-CFA974A8E2D7}" destId="{628D984E-AAD2-42AF-9F83-EF0A9FA9D5C1}" srcOrd="0" destOrd="0" presId="urn:microsoft.com/office/officeart/2005/8/layout/orgChart1"/>
    <dgm:cxn modelId="{EE739947-00BB-4C76-8575-B4351A54C7F8}" type="presParOf" srcId="{8661E148-A5D1-4D67-9BE2-CFA974A8E2D7}" destId="{65AE0650-2784-4532-8213-D4E998BEC65D}" srcOrd="1" destOrd="0" presId="urn:microsoft.com/office/officeart/2005/8/layout/orgChart1"/>
    <dgm:cxn modelId="{E1CB56C5-3AA3-42D6-866E-7D9626AA7D72}" type="presParOf" srcId="{6D54F273-1C40-4CEC-9F52-5E46295CF492}" destId="{FAA07740-242B-4877-ADA0-D5563EA35B26}" srcOrd="1" destOrd="0" presId="urn:microsoft.com/office/officeart/2005/8/layout/orgChart1"/>
    <dgm:cxn modelId="{60CF0B36-BB44-4BEB-B8BA-4C94A866C5D0}" type="presParOf" srcId="{6D54F273-1C40-4CEC-9F52-5E46295CF492}" destId="{F4BDE8E4-554D-42CB-93E7-223A62034EAF}" srcOrd="2" destOrd="0" presId="urn:microsoft.com/office/officeart/2005/8/layout/orgChart1"/>
    <dgm:cxn modelId="{DD7A4F17-634D-4451-8740-95E237260E8F}" type="presParOf" srcId="{AD19D117-77B6-46EE-BB3B-2684AF6146EE}" destId="{E95D4CD9-DC00-4A2D-BE2F-F85C7E0FBB78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55ADA5-F1B8-40BF-8EEA-469A2555796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C7E047-4062-4486-8E7C-B9F1EC529BFF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/>
            <a:t>Статья 25 Федерального закона от 28.12.2013 </a:t>
          </a:r>
        </a:p>
        <a:p>
          <a:pPr>
            <a:spcAft>
              <a:spcPts val="0"/>
            </a:spcAft>
          </a:pPr>
          <a:r>
            <a:rPr lang="ru-RU" sz="2000" dirty="0" smtClean="0"/>
            <a:t>№ 426-ФЗ</a:t>
          </a:r>
          <a:endParaRPr lang="ru-RU" sz="2000" dirty="0"/>
        </a:p>
      </dgm:t>
    </dgm:pt>
    <dgm:pt modelId="{D5BCF5C4-DD4B-4886-A029-C38BAB614DCC}" type="parTrans" cxnId="{572B5E7B-E394-4869-9406-973042C6BF70}">
      <dgm:prSet/>
      <dgm:spPr/>
      <dgm:t>
        <a:bodyPr/>
        <a:lstStyle/>
        <a:p>
          <a:endParaRPr lang="ru-RU"/>
        </a:p>
      </dgm:t>
    </dgm:pt>
    <dgm:pt modelId="{AB64FD95-EBD2-45F1-BB0D-0EE73C2E134A}" type="sibTrans" cxnId="{572B5E7B-E394-4869-9406-973042C6BF70}">
      <dgm:prSet/>
      <dgm:spPr/>
      <dgm:t>
        <a:bodyPr/>
        <a:lstStyle/>
        <a:p>
          <a:endParaRPr lang="ru-RU"/>
        </a:p>
      </dgm:t>
    </dgm:pt>
    <dgm:pt modelId="{78DFFE67-6423-4BE5-8982-D18AF1E660B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 Государственный контроль (надзор) за соблюдением требований Федерального закона от 28.12.2013 № 426-ФЗ «О специальной оценке условий труда»</a:t>
          </a:r>
        </a:p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131389E0-B177-4192-AA4E-97D16D3FCF13}" type="parTrans" cxnId="{DB16266F-88E0-42DC-ADB7-04B2C5E4ED73}">
      <dgm:prSet/>
      <dgm:spPr/>
      <dgm:t>
        <a:bodyPr/>
        <a:lstStyle/>
        <a:p>
          <a:endParaRPr lang="ru-RU"/>
        </a:p>
      </dgm:t>
    </dgm:pt>
    <dgm:pt modelId="{0A80BF96-66DA-492C-B300-D57F4946F968}" type="sibTrans" cxnId="{DB16266F-88E0-42DC-ADB7-04B2C5E4ED73}">
      <dgm:prSet/>
      <dgm:spPr/>
      <dgm:t>
        <a:bodyPr/>
        <a:lstStyle/>
        <a:p>
          <a:endParaRPr lang="ru-RU"/>
        </a:p>
      </dgm:t>
    </dgm:pt>
    <dgm:pt modelId="{C4581829-793C-4BAB-82FD-FDA2F958EE2B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/>
            <a:t>Приказ Минтруда России от 03.04.2014</a:t>
          </a:r>
        </a:p>
        <a:p>
          <a:pPr>
            <a:spcAft>
              <a:spcPts val="0"/>
            </a:spcAft>
          </a:pPr>
          <a:r>
            <a:rPr lang="ru-RU" sz="2000" dirty="0" smtClean="0"/>
            <a:t>№ 173н</a:t>
          </a:r>
          <a:endParaRPr lang="ru-RU" sz="2000" dirty="0"/>
        </a:p>
      </dgm:t>
    </dgm:pt>
    <dgm:pt modelId="{2282BA23-AFC5-432E-8877-CA307EEF065A}" type="parTrans" cxnId="{A812FAF0-AD6C-4521-9EF4-EFFA6E069F52}">
      <dgm:prSet/>
      <dgm:spPr/>
      <dgm:t>
        <a:bodyPr/>
        <a:lstStyle/>
        <a:p>
          <a:endParaRPr lang="ru-RU"/>
        </a:p>
      </dgm:t>
    </dgm:pt>
    <dgm:pt modelId="{86C8A914-0C53-4DC1-AB62-25BDB0D98F8D}" type="sibTrans" cxnId="{A812FAF0-AD6C-4521-9EF4-EFFA6E069F52}">
      <dgm:prSet/>
      <dgm:spPr/>
      <dgm:t>
        <a:bodyPr/>
        <a:lstStyle/>
        <a:p>
          <a:endParaRPr lang="ru-RU"/>
        </a:p>
      </dgm:t>
    </dgm:pt>
    <dgm:pt modelId="{CC695563-CBB9-43CF-83DD-7BBE3B52BE84}">
      <dgm:prSet phldrT="[Текст]" custT="1"/>
      <dgm:spPr/>
      <dgm:t>
        <a:bodyPr/>
        <a:lstStyle/>
        <a:p>
          <a:r>
            <a:rPr lang="ru-RU" sz="1600" b="1" dirty="0" smtClean="0"/>
            <a:t>Проведение государственной экспертизы условий труда в целях оценки правильности предоставления работникам гарантий и компенсаций за работу с вредными и (или) опасными условиями труда </a:t>
          </a:r>
          <a:r>
            <a:rPr lang="ru-RU" sz="1600" dirty="0" smtClean="0"/>
            <a:t>(в отношении работников организации, входящих в группы компаний (корпорации, холдинги и иные объединения юридических лиц), имеющих филиалы, представительства и (или) дочерние общества, действующие на постоянной основе на территории нескольких субъектов Российской Федерации)</a:t>
          </a:r>
          <a:endParaRPr lang="ru-RU" sz="1600" dirty="0"/>
        </a:p>
      </dgm:t>
    </dgm:pt>
    <dgm:pt modelId="{09854E90-9D0F-4019-8449-D56F33CC6773}" type="parTrans" cxnId="{F687B449-81B0-4ABD-AFB2-36381DA20AE8}">
      <dgm:prSet/>
      <dgm:spPr/>
      <dgm:t>
        <a:bodyPr/>
        <a:lstStyle/>
        <a:p>
          <a:endParaRPr lang="ru-RU"/>
        </a:p>
      </dgm:t>
    </dgm:pt>
    <dgm:pt modelId="{5BF92C45-CD12-4301-9256-A5269ABC592C}" type="sibTrans" cxnId="{F687B449-81B0-4ABD-AFB2-36381DA20AE8}">
      <dgm:prSet/>
      <dgm:spPr/>
      <dgm:t>
        <a:bodyPr/>
        <a:lstStyle/>
        <a:p>
          <a:endParaRPr lang="ru-RU"/>
        </a:p>
      </dgm:t>
    </dgm:pt>
    <dgm:pt modelId="{94A735EA-4C14-4DA8-8271-9B0EFDB6398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/>
            <a:t>Приказ Минтруда России от 07.02.2014</a:t>
          </a:r>
        </a:p>
        <a:p>
          <a:pPr>
            <a:spcAft>
              <a:spcPts val="0"/>
            </a:spcAft>
          </a:pPr>
          <a:r>
            <a:rPr lang="ru-RU" sz="2000" dirty="0" smtClean="0"/>
            <a:t> № 80н</a:t>
          </a:r>
        </a:p>
        <a:p>
          <a:pPr>
            <a:spcAft>
              <a:spcPts val="0"/>
            </a:spcAft>
          </a:pPr>
          <a:endParaRPr lang="ru-RU" sz="2000" dirty="0"/>
        </a:p>
      </dgm:t>
    </dgm:pt>
    <dgm:pt modelId="{C4EF7596-C3FE-47B9-BEB9-CAF256A149AA}" type="parTrans" cxnId="{37F6AC49-A14C-4732-A30D-7FBB098E93AB}">
      <dgm:prSet/>
      <dgm:spPr/>
      <dgm:t>
        <a:bodyPr/>
        <a:lstStyle/>
        <a:p>
          <a:endParaRPr lang="ru-RU"/>
        </a:p>
      </dgm:t>
    </dgm:pt>
    <dgm:pt modelId="{02FA33F5-99A3-4736-AA39-706419FC8821}" type="sibTrans" cxnId="{37F6AC49-A14C-4732-A30D-7FBB098E93AB}">
      <dgm:prSet/>
      <dgm:spPr/>
      <dgm:t>
        <a:bodyPr/>
        <a:lstStyle/>
        <a:p>
          <a:endParaRPr lang="ru-RU"/>
        </a:p>
      </dgm:t>
    </dgm:pt>
    <dgm:pt modelId="{BC3E4096-CD6F-4AE3-967E-28041976B73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 Формирование и ведения реестра деклараций соответствия условий труда государственным нормативным требованиям охраны труда</a:t>
          </a:r>
        </a:p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75A828C8-633C-4D6C-BEA4-7214FB97FB9E}" type="parTrans" cxnId="{E57CA14D-9C03-4126-9523-5E25FE6324A6}">
      <dgm:prSet/>
      <dgm:spPr/>
      <dgm:t>
        <a:bodyPr/>
        <a:lstStyle/>
        <a:p>
          <a:endParaRPr lang="ru-RU"/>
        </a:p>
      </dgm:t>
    </dgm:pt>
    <dgm:pt modelId="{E267DEE1-DEA8-4A42-85D3-EF28AA9BB4F7}" type="sibTrans" cxnId="{E57CA14D-9C03-4126-9523-5E25FE6324A6}">
      <dgm:prSet/>
      <dgm:spPr/>
      <dgm:t>
        <a:bodyPr/>
        <a:lstStyle/>
        <a:p>
          <a:endParaRPr lang="ru-RU"/>
        </a:p>
      </dgm:t>
    </dgm:pt>
    <dgm:pt modelId="{2AE4682A-08E6-4CE3-977E-B0A27A5DF2BB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D65E82F2-7056-44DB-8ADF-BFCB7ACEB438}" type="parTrans" cxnId="{90EEE93A-C863-44E2-966A-E9A8452394A0}">
      <dgm:prSet/>
      <dgm:spPr/>
    </dgm:pt>
    <dgm:pt modelId="{AEBB174C-D82C-44C7-B63C-7919E739C3C7}" type="sibTrans" cxnId="{90EEE93A-C863-44E2-966A-E9A8452394A0}">
      <dgm:prSet/>
      <dgm:spPr/>
    </dgm:pt>
    <dgm:pt modelId="{E8CBD072-F0E5-4443-88F1-53F16A404CD1}" type="pres">
      <dgm:prSet presAssocID="{CC55ADA5-F1B8-40BF-8EEA-469A2555796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EACE79-8508-4D42-BA55-B4C359C0B685}" type="pres">
      <dgm:prSet presAssocID="{CFC7E047-4062-4486-8E7C-B9F1EC529BFF}" presName="linNode" presStyleCnt="0"/>
      <dgm:spPr/>
    </dgm:pt>
    <dgm:pt modelId="{B7B741CB-0904-4A00-9579-D2E6659C7643}" type="pres">
      <dgm:prSet presAssocID="{CFC7E047-4062-4486-8E7C-B9F1EC529BF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BBA557-D0E6-4BA6-940F-1737E1EEC0B9}" type="pres">
      <dgm:prSet presAssocID="{CFC7E047-4062-4486-8E7C-B9F1EC529BFF}" presName="descendantText" presStyleLbl="alignAccFollowNode1" presStyleIdx="0" presStyleCnt="3" custScaleY="123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9070A1-B5F6-40FE-9EF1-9CC986800A54}" type="pres">
      <dgm:prSet presAssocID="{AB64FD95-EBD2-45F1-BB0D-0EE73C2E134A}" presName="sp" presStyleCnt="0"/>
      <dgm:spPr/>
    </dgm:pt>
    <dgm:pt modelId="{C71392A1-C973-4D3B-86F1-7F60DB0EFD5B}" type="pres">
      <dgm:prSet presAssocID="{C4581829-793C-4BAB-82FD-FDA2F958EE2B}" presName="linNode" presStyleCnt="0"/>
      <dgm:spPr/>
    </dgm:pt>
    <dgm:pt modelId="{D0314EF0-DF81-4CD9-8457-A4664DCFB9F9}" type="pres">
      <dgm:prSet presAssocID="{C4581829-793C-4BAB-82FD-FDA2F958EE2B}" presName="parentText" presStyleLbl="node1" presStyleIdx="1" presStyleCnt="3" custScaleX="190454" custScaleY="1160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0FC0C-2E8A-4D63-BCF1-B6F98225039D}" type="pres">
      <dgm:prSet presAssocID="{C4581829-793C-4BAB-82FD-FDA2F958EE2B}" presName="descendantText" presStyleLbl="alignAccFollowNode1" presStyleIdx="1" presStyleCnt="3" custScaleX="191754" custScaleY="206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591ED0-1E25-40BF-A2C9-21AD4533812A}" type="pres">
      <dgm:prSet presAssocID="{86C8A914-0C53-4DC1-AB62-25BDB0D98F8D}" presName="sp" presStyleCnt="0"/>
      <dgm:spPr/>
    </dgm:pt>
    <dgm:pt modelId="{2B7420FB-FFB1-48BD-A03F-6D992CED70A1}" type="pres">
      <dgm:prSet presAssocID="{94A735EA-4C14-4DA8-8271-9B0EFDB63986}" presName="linNode" presStyleCnt="0"/>
      <dgm:spPr/>
    </dgm:pt>
    <dgm:pt modelId="{057767B7-94BA-4E31-A710-3DFD1F37368C}" type="pres">
      <dgm:prSet presAssocID="{94A735EA-4C14-4DA8-8271-9B0EFDB6398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B9226-6738-454C-952B-2FD2D698B5AA}" type="pres">
      <dgm:prSet presAssocID="{94A735EA-4C14-4DA8-8271-9B0EFDB63986}" presName="descendantText" presStyleLbl="alignAccFollowNode1" presStyleIdx="2" presStyleCnt="3" custScaleY="1249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EEE93A-C863-44E2-966A-E9A8452394A0}" srcId="{CFC7E047-4062-4486-8E7C-B9F1EC529BFF}" destId="{2AE4682A-08E6-4CE3-977E-B0A27A5DF2BB}" srcOrd="0" destOrd="0" parTransId="{D65E82F2-7056-44DB-8ADF-BFCB7ACEB438}" sibTransId="{AEBB174C-D82C-44C7-B63C-7919E739C3C7}"/>
    <dgm:cxn modelId="{263AFECA-CD2C-4867-9908-0CB66B9FC3B4}" type="presOf" srcId="{CC55ADA5-F1B8-40BF-8EEA-469A25557965}" destId="{E8CBD072-F0E5-4443-88F1-53F16A404CD1}" srcOrd="0" destOrd="0" presId="urn:microsoft.com/office/officeart/2005/8/layout/vList5"/>
    <dgm:cxn modelId="{F687B449-81B0-4ABD-AFB2-36381DA20AE8}" srcId="{C4581829-793C-4BAB-82FD-FDA2F958EE2B}" destId="{CC695563-CBB9-43CF-83DD-7BBE3B52BE84}" srcOrd="0" destOrd="0" parTransId="{09854E90-9D0F-4019-8449-D56F33CC6773}" sibTransId="{5BF92C45-CD12-4301-9256-A5269ABC592C}"/>
    <dgm:cxn modelId="{F9EED672-CCB1-43A3-894E-C16D5E39DC23}" type="presOf" srcId="{2AE4682A-08E6-4CE3-977E-B0A27A5DF2BB}" destId="{D4BBA557-D0E6-4BA6-940F-1737E1EEC0B9}" srcOrd="0" destOrd="0" presId="urn:microsoft.com/office/officeart/2005/8/layout/vList5"/>
    <dgm:cxn modelId="{A812FAF0-AD6C-4521-9EF4-EFFA6E069F52}" srcId="{CC55ADA5-F1B8-40BF-8EEA-469A25557965}" destId="{C4581829-793C-4BAB-82FD-FDA2F958EE2B}" srcOrd="1" destOrd="0" parTransId="{2282BA23-AFC5-432E-8877-CA307EEF065A}" sibTransId="{86C8A914-0C53-4DC1-AB62-25BDB0D98F8D}"/>
    <dgm:cxn modelId="{37F6AC49-A14C-4732-A30D-7FBB098E93AB}" srcId="{CC55ADA5-F1B8-40BF-8EEA-469A25557965}" destId="{94A735EA-4C14-4DA8-8271-9B0EFDB63986}" srcOrd="2" destOrd="0" parTransId="{C4EF7596-C3FE-47B9-BEB9-CAF256A149AA}" sibTransId="{02FA33F5-99A3-4736-AA39-706419FC8821}"/>
    <dgm:cxn modelId="{DB16266F-88E0-42DC-ADB7-04B2C5E4ED73}" srcId="{CFC7E047-4062-4486-8E7C-B9F1EC529BFF}" destId="{78DFFE67-6423-4BE5-8982-D18AF1E660B1}" srcOrd="1" destOrd="0" parTransId="{131389E0-B177-4192-AA4E-97D16D3FCF13}" sibTransId="{0A80BF96-66DA-492C-B300-D57F4946F968}"/>
    <dgm:cxn modelId="{5005A531-B009-43DA-B7A9-001CFAA62E80}" type="presOf" srcId="{C4581829-793C-4BAB-82FD-FDA2F958EE2B}" destId="{D0314EF0-DF81-4CD9-8457-A4664DCFB9F9}" srcOrd="0" destOrd="0" presId="urn:microsoft.com/office/officeart/2005/8/layout/vList5"/>
    <dgm:cxn modelId="{572B5E7B-E394-4869-9406-973042C6BF70}" srcId="{CC55ADA5-F1B8-40BF-8EEA-469A25557965}" destId="{CFC7E047-4062-4486-8E7C-B9F1EC529BFF}" srcOrd="0" destOrd="0" parTransId="{D5BCF5C4-DD4B-4886-A029-C38BAB614DCC}" sibTransId="{AB64FD95-EBD2-45F1-BB0D-0EE73C2E134A}"/>
    <dgm:cxn modelId="{897F0959-AE3B-4BD0-BF7A-6341004CF86C}" type="presOf" srcId="{CFC7E047-4062-4486-8E7C-B9F1EC529BFF}" destId="{B7B741CB-0904-4A00-9579-D2E6659C7643}" srcOrd="0" destOrd="0" presId="urn:microsoft.com/office/officeart/2005/8/layout/vList5"/>
    <dgm:cxn modelId="{E57CA14D-9C03-4126-9523-5E25FE6324A6}" srcId="{94A735EA-4C14-4DA8-8271-9B0EFDB63986}" destId="{BC3E4096-CD6F-4AE3-967E-28041976B736}" srcOrd="0" destOrd="0" parTransId="{75A828C8-633C-4D6C-BEA4-7214FB97FB9E}" sibTransId="{E267DEE1-DEA8-4A42-85D3-EF28AA9BB4F7}"/>
    <dgm:cxn modelId="{36F6D12A-3947-4A7F-8CD6-5AA11DD21654}" type="presOf" srcId="{78DFFE67-6423-4BE5-8982-D18AF1E660B1}" destId="{D4BBA557-D0E6-4BA6-940F-1737E1EEC0B9}" srcOrd="0" destOrd="1" presId="urn:microsoft.com/office/officeart/2005/8/layout/vList5"/>
    <dgm:cxn modelId="{A246F78A-112D-4A14-89C8-1D866F86D74D}" type="presOf" srcId="{BC3E4096-CD6F-4AE3-967E-28041976B736}" destId="{22AB9226-6738-454C-952B-2FD2D698B5AA}" srcOrd="0" destOrd="0" presId="urn:microsoft.com/office/officeart/2005/8/layout/vList5"/>
    <dgm:cxn modelId="{390C44EE-D9FC-472D-ACBA-7D0FE3AE4587}" type="presOf" srcId="{CC695563-CBB9-43CF-83DD-7BBE3B52BE84}" destId="{9690FC0C-2E8A-4D63-BCF1-B6F98225039D}" srcOrd="0" destOrd="0" presId="urn:microsoft.com/office/officeart/2005/8/layout/vList5"/>
    <dgm:cxn modelId="{C1344670-DFFF-49B0-B93B-9DAB58D17F49}" type="presOf" srcId="{94A735EA-4C14-4DA8-8271-9B0EFDB63986}" destId="{057767B7-94BA-4E31-A710-3DFD1F37368C}" srcOrd="0" destOrd="0" presId="urn:microsoft.com/office/officeart/2005/8/layout/vList5"/>
    <dgm:cxn modelId="{BE6ECA82-48B1-439B-8539-9B9BAD8047DD}" type="presParOf" srcId="{E8CBD072-F0E5-4443-88F1-53F16A404CD1}" destId="{2FEACE79-8508-4D42-BA55-B4C359C0B685}" srcOrd="0" destOrd="0" presId="urn:microsoft.com/office/officeart/2005/8/layout/vList5"/>
    <dgm:cxn modelId="{3E74952F-575A-48E9-AD1A-C9FDA576983E}" type="presParOf" srcId="{2FEACE79-8508-4D42-BA55-B4C359C0B685}" destId="{B7B741CB-0904-4A00-9579-D2E6659C7643}" srcOrd="0" destOrd="0" presId="urn:microsoft.com/office/officeart/2005/8/layout/vList5"/>
    <dgm:cxn modelId="{DF58B646-1322-4FEB-9ACB-EC8480F88842}" type="presParOf" srcId="{2FEACE79-8508-4D42-BA55-B4C359C0B685}" destId="{D4BBA557-D0E6-4BA6-940F-1737E1EEC0B9}" srcOrd="1" destOrd="0" presId="urn:microsoft.com/office/officeart/2005/8/layout/vList5"/>
    <dgm:cxn modelId="{690A73AC-FCE8-4BC6-8702-8902243C0174}" type="presParOf" srcId="{E8CBD072-F0E5-4443-88F1-53F16A404CD1}" destId="{C19070A1-B5F6-40FE-9EF1-9CC986800A54}" srcOrd="1" destOrd="0" presId="urn:microsoft.com/office/officeart/2005/8/layout/vList5"/>
    <dgm:cxn modelId="{8F64AA3E-5F9C-4622-ADC6-AC44796B420C}" type="presParOf" srcId="{E8CBD072-F0E5-4443-88F1-53F16A404CD1}" destId="{C71392A1-C973-4D3B-86F1-7F60DB0EFD5B}" srcOrd="2" destOrd="0" presId="urn:microsoft.com/office/officeart/2005/8/layout/vList5"/>
    <dgm:cxn modelId="{8F30F25C-8397-4D83-A656-0CE43EE0CD44}" type="presParOf" srcId="{C71392A1-C973-4D3B-86F1-7F60DB0EFD5B}" destId="{D0314EF0-DF81-4CD9-8457-A4664DCFB9F9}" srcOrd="0" destOrd="0" presId="urn:microsoft.com/office/officeart/2005/8/layout/vList5"/>
    <dgm:cxn modelId="{EED5509F-93F8-48E5-8458-DEC77DDD038C}" type="presParOf" srcId="{C71392A1-C973-4D3B-86F1-7F60DB0EFD5B}" destId="{9690FC0C-2E8A-4D63-BCF1-B6F98225039D}" srcOrd="1" destOrd="0" presId="urn:microsoft.com/office/officeart/2005/8/layout/vList5"/>
    <dgm:cxn modelId="{7844E98A-109F-4BF6-AFC4-B3D04C209F9E}" type="presParOf" srcId="{E8CBD072-F0E5-4443-88F1-53F16A404CD1}" destId="{CC591ED0-1E25-40BF-A2C9-21AD4533812A}" srcOrd="3" destOrd="0" presId="urn:microsoft.com/office/officeart/2005/8/layout/vList5"/>
    <dgm:cxn modelId="{E3C5568A-9FCF-4F5E-808E-F2AC798D8923}" type="presParOf" srcId="{E8CBD072-F0E5-4443-88F1-53F16A404CD1}" destId="{2B7420FB-FFB1-48BD-A03F-6D992CED70A1}" srcOrd="4" destOrd="0" presId="urn:microsoft.com/office/officeart/2005/8/layout/vList5"/>
    <dgm:cxn modelId="{242202C2-753C-4C46-A70B-9B8ACA1C8DCC}" type="presParOf" srcId="{2B7420FB-FFB1-48BD-A03F-6D992CED70A1}" destId="{057767B7-94BA-4E31-A710-3DFD1F37368C}" srcOrd="0" destOrd="0" presId="urn:microsoft.com/office/officeart/2005/8/layout/vList5"/>
    <dgm:cxn modelId="{6BC19829-4EEB-413C-B8F1-9129D953DCBC}" type="presParOf" srcId="{2B7420FB-FFB1-48BD-A03F-6D992CED70A1}" destId="{22AB9226-6738-454C-952B-2FD2D698B5AA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7138C1-2071-4119-88C8-0A3146100907}">
      <dsp:nvSpPr>
        <dsp:cNvPr id="0" name=""/>
        <dsp:cNvSpPr/>
      </dsp:nvSpPr>
      <dsp:spPr>
        <a:xfrm>
          <a:off x="0" y="0"/>
          <a:ext cx="8352928" cy="150243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НЕДОПУЩЕНИЕ КОНФЛИКТА ИНТЕРЕСОВ</a:t>
          </a:r>
          <a:endParaRPr lang="ru-RU" sz="3200" kern="1200" dirty="0"/>
        </a:p>
      </dsp:txBody>
      <dsp:txXfrm>
        <a:off x="0" y="0"/>
        <a:ext cx="8352928" cy="1502434"/>
      </dsp:txXfrm>
    </dsp:sp>
    <dsp:sp modelId="{E1220C2F-20D6-4204-AFA4-2E4A16CA8F8F}">
      <dsp:nvSpPr>
        <dsp:cNvPr id="0" name=""/>
        <dsp:cNvSpPr/>
      </dsp:nvSpPr>
      <dsp:spPr>
        <a:xfrm>
          <a:off x="0" y="1503710"/>
          <a:ext cx="8352928" cy="58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3600" kern="1200" dirty="0"/>
        </a:p>
      </dsp:txBody>
      <dsp:txXfrm>
        <a:off x="0" y="1503710"/>
        <a:ext cx="8352928" cy="58646"/>
      </dsp:txXfrm>
    </dsp:sp>
    <dsp:sp modelId="{A95E24D9-ADF1-4264-AF32-75E52BE007A9}">
      <dsp:nvSpPr>
        <dsp:cNvPr id="0" name=""/>
        <dsp:cNvSpPr/>
      </dsp:nvSpPr>
      <dsp:spPr>
        <a:xfrm>
          <a:off x="0" y="1562356"/>
          <a:ext cx="8352928" cy="1963658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2"/>
              </a:solidFill>
            </a:rPr>
            <a:t>ОГРАНИЧЕНИЕ КРУГА ЛИЦ, ПРОВОДЯЩИХ СПЕЦИАЛЬНУЮ ОЦЕНКУ УСЛОВИЙ ТРУДА – ЭКСПЕРТЫ НЕСУТ ПЕРСОНАЛЬНУЮ ОТВЕТСТВЕННОСТЬ ЗА ОБЪЕКТИВНЫЕ РЕЗУЛЬТАТЫ СОУТ</a:t>
          </a:r>
          <a:endParaRPr lang="ru-RU" sz="3200" kern="1200" dirty="0">
            <a:solidFill>
              <a:schemeClr val="tx2"/>
            </a:solidFill>
          </a:endParaRPr>
        </a:p>
      </dsp:txBody>
      <dsp:txXfrm>
        <a:off x="0" y="1562356"/>
        <a:ext cx="8352928" cy="1963658"/>
      </dsp:txXfrm>
    </dsp:sp>
    <dsp:sp modelId="{386D37F6-A164-4CE3-ACA0-C16277461AAA}">
      <dsp:nvSpPr>
        <dsp:cNvPr id="0" name=""/>
        <dsp:cNvSpPr/>
      </dsp:nvSpPr>
      <dsp:spPr>
        <a:xfrm>
          <a:off x="0" y="3596136"/>
          <a:ext cx="8352928" cy="1948479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ДЕНЕЖНОЕ ВОЗНАГРАЖДЕНИЕ ОРГАНИЗАЦИИ, ПРОВОДЯЩЕЙ СОУТ, НЕ МОЖЕТ БЫТЬ ПОСТАВЛЕНО В ЗАВИСИМОСТЬ ОТ РЕЗУЛЬТАТОВ ОЦЕНКИ</a:t>
          </a:r>
          <a:endParaRPr lang="ru-RU" sz="3200" kern="1200" dirty="0"/>
        </a:p>
      </dsp:txBody>
      <dsp:txXfrm>
        <a:off x="0" y="3596136"/>
        <a:ext cx="8352928" cy="1948479"/>
      </dsp:txXfrm>
    </dsp:sp>
    <dsp:sp modelId="{9D1DAEC4-864E-4551-8413-0E176BA048F8}">
      <dsp:nvSpPr>
        <dsp:cNvPr id="0" name=""/>
        <dsp:cNvSpPr/>
      </dsp:nvSpPr>
      <dsp:spPr>
        <a:xfrm>
          <a:off x="0" y="5484693"/>
          <a:ext cx="8352928" cy="58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3600" kern="1200" dirty="0"/>
        </a:p>
      </dsp:txBody>
      <dsp:txXfrm>
        <a:off x="0" y="5484693"/>
        <a:ext cx="8352928" cy="586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36405C-7B62-4587-A0A0-0903423D3203}">
      <dsp:nvSpPr>
        <dsp:cNvPr id="0" name=""/>
        <dsp:cNvSpPr/>
      </dsp:nvSpPr>
      <dsp:spPr>
        <a:xfrm>
          <a:off x="3542793" y="274"/>
          <a:ext cx="5314190" cy="24263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штраф до 50 тыс. рублей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дисквалификация </a:t>
          </a:r>
          <a:br>
            <a:rPr lang="ru-RU" sz="2400" kern="1200" dirty="0" smtClean="0"/>
          </a:br>
          <a:r>
            <a:rPr lang="ru-RU" sz="2400" kern="1200" dirty="0" smtClean="0"/>
            <a:t>до 3 лет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данные в Минтруд для лишения сертификата эксперта</a:t>
          </a:r>
          <a:endParaRPr lang="ru-RU" sz="2400" kern="1200" dirty="0"/>
        </a:p>
      </dsp:txBody>
      <dsp:txXfrm>
        <a:off x="3542793" y="274"/>
        <a:ext cx="5314190" cy="2426332"/>
      </dsp:txXfrm>
    </dsp:sp>
    <dsp:sp modelId="{B151A060-ACD3-4DB9-B0E1-5CAA08765DDD}">
      <dsp:nvSpPr>
        <dsp:cNvPr id="0" name=""/>
        <dsp:cNvSpPr/>
      </dsp:nvSpPr>
      <dsp:spPr>
        <a:xfrm>
          <a:off x="0" y="274"/>
          <a:ext cx="3542793" cy="242633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Эксперт</a:t>
          </a:r>
          <a:endParaRPr lang="ru-RU" sz="4000" kern="1200" dirty="0"/>
        </a:p>
      </dsp:txBody>
      <dsp:txXfrm>
        <a:off x="0" y="274"/>
        <a:ext cx="3542793" cy="2426332"/>
      </dsp:txXfrm>
    </dsp:sp>
    <dsp:sp modelId="{E43C96FE-B676-44C4-BF50-621CD1AE5251}">
      <dsp:nvSpPr>
        <dsp:cNvPr id="0" name=""/>
        <dsp:cNvSpPr/>
      </dsp:nvSpPr>
      <dsp:spPr>
        <a:xfrm>
          <a:off x="3543658" y="2669240"/>
          <a:ext cx="5309000" cy="2803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штраф до 200 тыс. рублей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приостановление деятельности до 90 суток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данные в </a:t>
          </a:r>
          <a:r>
            <a:rPr lang="ru-RU" sz="2400" kern="1200" dirty="0" err="1" smtClean="0"/>
            <a:t>Росакредитацию</a:t>
          </a:r>
          <a:r>
            <a:rPr lang="ru-RU" sz="2400" kern="1200" dirty="0" smtClean="0"/>
            <a:t> для аннулирования аттестата аккредитации</a:t>
          </a:r>
          <a:endParaRPr lang="ru-RU" sz="2400" kern="1200" dirty="0"/>
        </a:p>
      </dsp:txBody>
      <dsp:txXfrm>
        <a:off x="3543658" y="2669240"/>
        <a:ext cx="5309000" cy="2803092"/>
      </dsp:txXfrm>
    </dsp:sp>
    <dsp:sp modelId="{9C31BDD0-190E-4A82-A6F0-3BCB7E84BD25}">
      <dsp:nvSpPr>
        <dsp:cNvPr id="0" name=""/>
        <dsp:cNvSpPr/>
      </dsp:nvSpPr>
      <dsp:spPr>
        <a:xfrm>
          <a:off x="4324" y="2857620"/>
          <a:ext cx="3539333" cy="2426332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Организация</a:t>
          </a:r>
          <a:endParaRPr lang="ru-RU" sz="4000" kern="1200" dirty="0"/>
        </a:p>
      </dsp:txBody>
      <dsp:txXfrm>
        <a:off x="4324" y="2857620"/>
        <a:ext cx="3539333" cy="242633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F8F201-7C3D-4F6F-822A-8CB3ED926D5D}">
      <dsp:nvSpPr>
        <dsp:cNvPr id="0" name=""/>
        <dsp:cNvSpPr/>
      </dsp:nvSpPr>
      <dsp:spPr>
        <a:xfrm>
          <a:off x="0" y="0"/>
          <a:ext cx="7589643" cy="159857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b="1" kern="1200" dirty="0" smtClean="0"/>
            <a:t>ПОВЫШЕНИЕ УРОВНЯ ЗАЩИТЫ РАБОТНИКОВ ПУТЕМ ЗАКРЕПЛЕНИЯ МИНИМАЛЬНЫХ ОБЪЕМОВ ГАРАНТИЙ И КОМПЕНСАЦИЙ В ТРУДОВОМ КОДЕКСЕ РОССИЙСКОЙ ФЕДЕРАЦИИ</a:t>
          </a:r>
          <a:endParaRPr lang="ru-RU" sz="1700" kern="1200" dirty="0" smtClean="0"/>
        </a:p>
        <a:p>
          <a:pPr lvl="0" algn="l">
            <a:spcBef>
              <a:spcPct val="0"/>
            </a:spcBef>
          </a:pPr>
          <a:endParaRPr lang="ru-RU" sz="1700" kern="1200" dirty="0"/>
        </a:p>
      </dsp:txBody>
      <dsp:txXfrm>
        <a:off x="0" y="0"/>
        <a:ext cx="5958294" cy="1598577"/>
      </dsp:txXfrm>
    </dsp:sp>
    <dsp:sp modelId="{85C83286-5422-4447-A375-F3175DCB2CC2}">
      <dsp:nvSpPr>
        <dsp:cNvPr id="0" name=""/>
        <dsp:cNvSpPr/>
      </dsp:nvSpPr>
      <dsp:spPr>
        <a:xfrm>
          <a:off x="669674" y="1865007"/>
          <a:ext cx="7589643" cy="159857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ПОВЫШЕНИЕ УРОВНЯ ЗАЩИТЫ ПРАВ РАБОТНИКОВ ЗА СЧЕТ </a:t>
          </a:r>
          <a:r>
            <a:rPr lang="ru-RU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АКТИВИЗАЦИИ</a:t>
          </a:r>
          <a:r>
            <a:rPr lang="ru-RU" sz="1700" b="1" kern="1200" dirty="0" smtClean="0"/>
            <a:t> ДЕЯТЕЛЬНОСТИ СОЦИАЛЬНЫХ ПАРТНЕРОВ В РАМКАХ ОТРАСЛЕВЫХ И КОЛЛЕКТИВНЫХ ПЕРЕГОВОРОВ</a:t>
          </a:r>
        </a:p>
      </dsp:txBody>
      <dsp:txXfrm>
        <a:off x="669674" y="1865007"/>
        <a:ext cx="5880893" cy="1598577"/>
      </dsp:txXfrm>
    </dsp:sp>
    <dsp:sp modelId="{2FA53162-AFE9-42BF-AE50-708B1970C759}">
      <dsp:nvSpPr>
        <dsp:cNvPr id="0" name=""/>
        <dsp:cNvSpPr/>
      </dsp:nvSpPr>
      <dsp:spPr>
        <a:xfrm>
          <a:off x="1339348" y="3730014"/>
          <a:ext cx="7589643" cy="159857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b="1" kern="1200" dirty="0" smtClean="0"/>
            <a:t>ПОПРАВКИ В ТРУДОВОЙ КОДЕКС РОССИЙСКОЙ ФЕДЕРАЦИИ ПРЕДУСМАТРИВАЮТ ВОЗМОЖНОСТЬ ДИФФЕРЕНЦИРОВАННОГО УСТАНОВЛЕНИЯ ПРЕДУСМОТРЕННЫХ ЗАКОНОДАТЕЛЬСТВОМ ГАРАНТИЙ И КОМПЕНСАЦИЙ</a:t>
          </a:r>
          <a:endParaRPr lang="ru-RU" sz="1700" kern="1200" dirty="0" smtClean="0"/>
        </a:p>
      </dsp:txBody>
      <dsp:txXfrm>
        <a:off x="1339348" y="3730014"/>
        <a:ext cx="5880893" cy="1598577"/>
      </dsp:txXfrm>
    </dsp:sp>
    <dsp:sp modelId="{9CFB3F69-7FB1-4FB0-A67C-D967A8463062}">
      <dsp:nvSpPr>
        <dsp:cNvPr id="0" name=""/>
        <dsp:cNvSpPr/>
      </dsp:nvSpPr>
      <dsp:spPr>
        <a:xfrm>
          <a:off x="6550567" y="1212254"/>
          <a:ext cx="1039075" cy="103907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550567" y="1212254"/>
        <a:ext cx="1039075" cy="1039075"/>
      </dsp:txXfrm>
    </dsp:sp>
    <dsp:sp modelId="{B1C05E03-6A16-4B87-A60A-FF0A1B558D4E}">
      <dsp:nvSpPr>
        <dsp:cNvPr id="0" name=""/>
        <dsp:cNvSpPr/>
      </dsp:nvSpPr>
      <dsp:spPr>
        <a:xfrm>
          <a:off x="7220242" y="3066604"/>
          <a:ext cx="1039075" cy="103907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220242" y="3066604"/>
        <a:ext cx="1039075" cy="103907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0D1D03-847B-406E-838D-15DA192B6DDC}">
      <dsp:nvSpPr>
        <dsp:cNvPr id="0" name=""/>
        <dsp:cNvSpPr/>
      </dsp:nvSpPr>
      <dsp:spPr>
        <a:xfrm>
          <a:off x="4356484" y="1849717"/>
          <a:ext cx="3082244" cy="534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467"/>
              </a:lnTo>
              <a:lnTo>
                <a:pt x="3082244" y="267467"/>
              </a:lnTo>
              <a:lnTo>
                <a:pt x="3082244" y="53493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ABCB7-65B5-44CE-95AD-945E66FEF1C4}">
      <dsp:nvSpPr>
        <dsp:cNvPr id="0" name=""/>
        <dsp:cNvSpPr/>
      </dsp:nvSpPr>
      <dsp:spPr>
        <a:xfrm>
          <a:off x="4310764" y="1849717"/>
          <a:ext cx="91440" cy="5349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493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EF421-3FB1-4046-9213-11CC82CBB447}">
      <dsp:nvSpPr>
        <dsp:cNvPr id="0" name=""/>
        <dsp:cNvSpPr/>
      </dsp:nvSpPr>
      <dsp:spPr>
        <a:xfrm>
          <a:off x="1274239" y="1849717"/>
          <a:ext cx="3082244" cy="534934"/>
        </a:xfrm>
        <a:custGeom>
          <a:avLst/>
          <a:gdLst/>
          <a:ahLst/>
          <a:cxnLst/>
          <a:rect l="0" t="0" r="0" b="0"/>
          <a:pathLst>
            <a:path>
              <a:moveTo>
                <a:pt x="3082244" y="0"/>
              </a:moveTo>
              <a:lnTo>
                <a:pt x="3082244" y="267467"/>
              </a:lnTo>
              <a:lnTo>
                <a:pt x="0" y="267467"/>
              </a:lnTo>
              <a:lnTo>
                <a:pt x="0" y="53493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732C4-4392-456B-8BC7-E5900B5EF091}">
      <dsp:nvSpPr>
        <dsp:cNvPr id="0" name=""/>
        <dsp:cNvSpPr/>
      </dsp:nvSpPr>
      <dsp:spPr>
        <a:xfrm>
          <a:off x="3082829" y="576063"/>
          <a:ext cx="2547309" cy="1273654"/>
        </a:xfrm>
        <a:prstGeom prst="rect">
          <a:avLst/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Цели</a:t>
          </a:r>
          <a:endParaRPr lang="ru-RU" sz="2800" b="1" kern="1200" dirty="0"/>
        </a:p>
      </dsp:txBody>
      <dsp:txXfrm>
        <a:off x="3082829" y="576063"/>
        <a:ext cx="2547309" cy="1273654"/>
      </dsp:txXfrm>
    </dsp:sp>
    <dsp:sp modelId="{BCA9285E-7940-4E73-8535-6111C2C820B4}">
      <dsp:nvSpPr>
        <dsp:cNvPr id="0" name=""/>
        <dsp:cNvSpPr/>
      </dsp:nvSpPr>
      <dsp:spPr>
        <a:xfrm>
          <a:off x="584" y="2384652"/>
          <a:ext cx="2547309" cy="1273654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Оценка качества проведения специальной оценки условий труда</a:t>
          </a:r>
          <a:endParaRPr lang="ru-RU" sz="1800" kern="1200" dirty="0"/>
        </a:p>
      </dsp:txBody>
      <dsp:txXfrm>
        <a:off x="584" y="2384652"/>
        <a:ext cx="2547309" cy="1273654"/>
      </dsp:txXfrm>
    </dsp:sp>
    <dsp:sp modelId="{BA8C1A4D-64F5-4DE6-ADD7-50525837D99D}">
      <dsp:nvSpPr>
        <dsp:cNvPr id="0" name=""/>
        <dsp:cNvSpPr/>
      </dsp:nvSpPr>
      <dsp:spPr>
        <a:xfrm>
          <a:off x="3082829" y="2384652"/>
          <a:ext cx="2547309" cy="1935827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Оценка правильности предоставления работникам гарантий и компенсаций за работу с вредными и (или) опасными условиями труда</a:t>
          </a:r>
          <a:endParaRPr lang="ru-RU" sz="1800" kern="1200" dirty="0"/>
        </a:p>
      </dsp:txBody>
      <dsp:txXfrm>
        <a:off x="3082829" y="2384652"/>
        <a:ext cx="2547309" cy="1935827"/>
      </dsp:txXfrm>
    </dsp:sp>
    <dsp:sp modelId="{628D984E-AAD2-42AF-9F83-EF0A9FA9D5C1}">
      <dsp:nvSpPr>
        <dsp:cNvPr id="0" name=""/>
        <dsp:cNvSpPr/>
      </dsp:nvSpPr>
      <dsp:spPr>
        <a:xfrm>
          <a:off x="6165073" y="2384652"/>
          <a:ext cx="2547309" cy="1273654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Оценка фактических условий труда работников</a:t>
          </a:r>
          <a:endParaRPr lang="ru-RU" sz="1800" kern="1200" dirty="0"/>
        </a:p>
      </dsp:txBody>
      <dsp:txXfrm>
        <a:off x="6165073" y="2384652"/>
        <a:ext cx="2547309" cy="127365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BBA557-D0E6-4BA6-940F-1737E1EEC0B9}">
      <dsp:nvSpPr>
        <dsp:cNvPr id="0" name=""/>
        <dsp:cNvSpPr/>
      </dsp:nvSpPr>
      <dsp:spPr>
        <a:xfrm rot="5400000">
          <a:off x="5310447" y="-2113959"/>
          <a:ext cx="1424604" cy="566846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/>
            <a:t> Государственный контроль (надзор) за соблюдением требований Федерального закона от 28.12.2013 № 426-ФЗ «О специальной оценке условий труда»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</dsp:txBody>
      <dsp:txXfrm rot="5400000">
        <a:off x="5310447" y="-2113959"/>
        <a:ext cx="1424604" cy="5668469"/>
      </dsp:txXfrm>
    </dsp:sp>
    <dsp:sp modelId="{B7B741CB-0904-4A00-9579-D2E6659C7643}">
      <dsp:nvSpPr>
        <dsp:cNvPr id="0" name=""/>
        <dsp:cNvSpPr/>
      </dsp:nvSpPr>
      <dsp:spPr>
        <a:xfrm>
          <a:off x="0" y="371"/>
          <a:ext cx="3188514" cy="1439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Статья 25 Федерального закона от 28.12.2013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№ 426-ФЗ</a:t>
          </a:r>
          <a:endParaRPr lang="ru-RU" sz="2000" kern="1200" dirty="0"/>
        </a:p>
      </dsp:txBody>
      <dsp:txXfrm>
        <a:off x="0" y="371"/>
        <a:ext cx="3188514" cy="1439808"/>
      </dsp:txXfrm>
    </dsp:sp>
    <dsp:sp modelId="{9690FC0C-2E8A-4D63-BCF1-B6F98225039D}">
      <dsp:nvSpPr>
        <dsp:cNvPr id="0" name=""/>
        <dsp:cNvSpPr/>
      </dsp:nvSpPr>
      <dsp:spPr>
        <a:xfrm rot="5400000">
          <a:off x="4824043" y="-139149"/>
          <a:ext cx="2376259" cy="567889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Проведение государственной экспертизы условий труда в целях оценки правильности предоставления работникам гарантий и компенсаций за работу с вредными и (или) опасными условиями труда </a:t>
          </a:r>
          <a:r>
            <a:rPr lang="ru-RU" sz="1600" kern="1200" dirty="0" smtClean="0"/>
            <a:t>(в отношении работников организации, входящих в группы компаний (корпорации, холдинги и иные объединения юридических лиц), имеющих филиалы, представительства и (или) дочерние общества, действующие на постоянной основе на территории нескольких субъектов Российской Федерации)</a:t>
          </a:r>
          <a:endParaRPr lang="ru-RU" sz="1600" kern="1200" dirty="0"/>
        </a:p>
      </dsp:txBody>
      <dsp:txXfrm rot="5400000">
        <a:off x="4824043" y="-139149"/>
        <a:ext cx="2376259" cy="5678898"/>
      </dsp:txXfrm>
    </dsp:sp>
    <dsp:sp modelId="{D0314EF0-DF81-4CD9-8457-A4664DCFB9F9}">
      <dsp:nvSpPr>
        <dsp:cNvPr id="0" name=""/>
        <dsp:cNvSpPr/>
      </dsp:nvSpPr>
      <dsp:spPr>
        <a:xfrm>
          <a:off x="0" y="1864570"/>
          <a:ext cx="3172723" cy="16714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Приказ Минтруда России от 03.04.2014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№ 173н</a:t>
          </a:r>
          <a:endParaRPr lang="ru-RU" sz="2000" kern="1200" dirty="0"/>
        </a:p>
      </dsp:txBody>
      <dsp:txXfrm>
        <a:off x="0" y="1864570"/>
        <a:ext cx="3172723" cy="1671459"/>
      </dsp:txXfrm>
    </dsp:sp>
    <dsp:sp modelId="{22AB9226-6738-454C-952B-2FD2D698B5AA}">
      <dsp:nvSpPr>
        <dsp:cNvPr id="0" name=""/>
        <dsp:cNvSpPr/>
      </dsp:nvSpPr>
      <dsp:spPr>
        <a:xfrm rot="5400000">
          <a:off x="5302867" y="1846089"/>
          <a:ext cx="1439762" cy="566846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/>
            <a:t> Формирование и ведения реестра деклараций соответствия условий труда государственным нормативным требованиям охраны труда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</dsp:txBody>
      <dsp:txXfrm rot="5400000">
        <a:off x="5302867" y="1846089"/>
        <a:ext cx="1439762" cy="5668469"/>
      </dsp:txXfrm>
    </dsp:sp>
    <dsp:sp modelId="{057767B7-94BA-4E31-A710-3DFD1F37368C}">
      <dsp:nvSpPr>
        <dsp:cNvPr id="0" name=""/>
        <dsp:cNvSpPr/>
      </dsp:nvSpPr>
      <dsp:spPr>
        <a:xfrm>
          <a:off x="0" y="3960420"/>
          <a:ext cx="3188514" cy="1439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Приказ Минтруда России от 07.02.2014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 № 80н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000" kern="1200" dirty="0"/>
        </a:p>
      </dsp:txBody>
      <dsp:txXfrm>
        <a:off x="0" y="3960420"/>
        <a:ext cx="3188514" cy="1439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776" tIns="44889" rIns="89776" bIns="44889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776" tIns="44889" rIns="89776" bIns="44889" rtlCol="0"/>
          <a:lstStyle>
            <a:lvl1pPr algn="r">
              <a:defRPr sz="1200"/>
            </a:lvl1pPr>
          </a:lstStyle>
          <a:p>
            <a:pPr>
              <a:defRPr/>
            </a:pPr>
            <a:fld id="{B50BC779-DDEC-49C4-8B16-641619A9E8D2}" type="datetimeFigureOut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90838" cy="488950"/>
          </a:xfrm>
          <a:prstGeom prst="rect">
            <a:avLst/>
          </a:prstGeom>
        </p:spPr>
        <p:txBody>
          <a:bodyPr vert="horz" lIns="89776" tIns="44889" rIns="89776" bIns="448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663" y="9285288"/>
            <a:ext cx="2890837" cy="488950"/>
          </a:xfrm>
          <a:prstGeom prst="rect">
            <a:avLst/>
          </a:prstGeom>
        </p:spPr>
        <p:txBody>
          <a:bodyPr vert="horz" lIns="89776" tIns="44889" rIns="89776" bIns="44889" rtlCol="0" anchor="b"/>
          <a:lstStyle>
            <a:lvl1pPr algn="r">
              <a:defRPr sz="1200"/>
            </a:lvl1pPr>
          </a:lstStyle>
          <a:p>
            <a:pPr>
              <a:defRPr/>
            </a:pPr>
            <a:fld id="{C7C85BCF-7CA3-4E83-9954-EBDA6FE850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r">
              <a:defRPr sz="1200"/>
            </a:lvl1pPr>
          </a:lstStyle>
          <a:p>
            <a:pPr>
              <a:defRPr/>
            </a:pPr>
            <a:fld id="{A003687E-5872-493D-95AF-0C587147621D}" type="datetimeFigureOut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57" tIns="44878" rIns="89757" bIns="44878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8962"/>
          </a:xfrm>
          <a:prstGeom prst="rect">
            <a:avLst/>
          </a:prstGeom>
        </p:spPr>
        <p:txBody>
          <a:bodyPr vert="horz" lIns="89757" tIns="44878" rIns="89757" bIns="4487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90838" cy="488950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663" y="9285288"/>
            <a:ext cx="2890837" cy="488950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r">
              <a:defRPr sz="1200"/>
            </a:lvl1pPr>
          </a:lstStyle>
          <a:p>
            <a:pPr>
              <a:defRPr/>
            </a:pPr>
            <a:fld id="{B7B87646-B4FC-4863-B321-A6778A6471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B8A7D4-4F4C-4890-97F4-05BCED82B688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860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E2C606-1811-437D-B712-C70CE53EF559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01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B08969-BA82-49E3-8F25-67F904C04DF4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11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BEF175-307F-4808-BAB5-75CF3CFF8D95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890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D50262-25B9-4D63-84C1-186732B91037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C1686C-CC01-4304-BB20-BC716CEB8A92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C1686C-CC01-4304-BB20-BC716CEB8A92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8F538C-C70F-41D1-9BF3-578DEA9255A7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BC633-54B7-4497-8717-479127D2FCCD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D8736-A085-4982-A92C-CFC2BD67DA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ACF83-5CC5-411D-B906-619D868DF7B9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C60A7-F2B4-40E8-8488-669BE382BE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B68BA-5185-4F6B-B18D-4BF9006061C2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0FF30-22DA-4F97-A0D2-184E2BD449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22110-9DE4-4165-AE29-D329E9C39155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AF680-78C2-42AA-B2E3-42F3603C73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3C653-A494-4CAF-87E6-3B4ACB1C186C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0BC1-4DDC-4AC8-90FC-849C0FBDA5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1B8B2-A392-413C-991B-4544A97D488A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3EA0-1A27-4817-9AF9-AE53B35236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D1F3-4AA3-47DC-BAE5-825C088D759F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FE839-01CC-4E9C-947B-394D268FFD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840BE-7986-4294-B706-04F6BC4AE842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6CC4E-CD45-4E48-B94A-01839EF026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B31F5-A84E-44CF-A44B-5D9175465D5D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D5FB1-1481-4E36-B6D1-6238DA2922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49583-5E00-4BFC-8E36-3D6DDFFC8193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AE0FC-AA68-482A-8861-65275AAE52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DC97A-1339-4946-824E-275578006763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1D8B2-520C-423E-89C6-2D7BA5683C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AA97A0-1F92-4569-BB74-DE74376CDFD8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3C8306-EA83-466A-8428-5BAA44BA36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9.jpeg"/><Relationship Id="rId7" Type="http://schemas.openxmlformats.org/officeDocument/2006/relationships/diagramLayout" Target="../diagrams/layout5.xml"/><Relationship Id="rId2" Type="http://schemas.openxmlformats.org/officeDocument/2006/relationships/hyperlink" Target="http://images.yandex.ru/yandsearch?text=%D1%84%D0%B5%D0%B4%D0%B5%D1%80%D0%B0%D0%BB%D1%8C%D0%BD%D0%B0%D1%8F%20%D1%81%D0%BB%D1%83%D0%B6%D0%B1%D0%B0%20%D0%BF%D0%BE%20%D1%82%D1%80%D1%83%D0%B4%D1%83%20%D0%B8%20%D0%B7%D0%B0%D0%BD%D1%8F%D1%82%D0%BE%D1%81%D1%82%D0%B8&amp;fp=0&amp;pos=4&amp;uinfo=ww-1583-wh-749-fw-1358-fh-543-pd-1.2000000476837158&amp;rpt=simage&amp;img_url=http://a0.twimg.com/profile_images/2930220321/589dc7842bc917bc21d1f1bdc0bb0e95_normal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image" Target="../media/image7.png"/><Relationship Id="rId10" Type="http://schemas.microsoft.com/office/2007/relationships/diagramDrawing" Target="../diagrams/drawing5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text=%D1%84%D0%B5%D0%B4%D0%B5%D1%80%D0%B0%D0%BB%D1%8C%D0%BD%D0%B0%D1%8F%20%D1%81%D0%BB%D1%83%D0%B6%D0%B1%D0%B0%20%D0%BF%D0%BE%20%D1%82%D1%80%D1%83%D0%B4%D1%83%20%D0%B8%20%D0%B7%D0%B0%D0%BD%D1%8F%D1%82%D0%BE%D1%81%D1%82%D0%B8&amp;fp=0&amp;pos=4&amp;uinfo=ww-1583-wh-749-fw-1358-fh-543-pd-1.2000000476837158&amp;rpt=simage&amp;img_url=http://a0.twimg.com/profile_images/2930220321/589dc7842bc917bc21d1f1bdc0bb0e95_normal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7.png"/><Relationship Id="rId9" Type="http://schemas.microsoft.com/office/2007/relationships/diagramDrawing" Target="../diagrams/drawin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2133600"/>
            <a:ext cx="8178800" cy="2879725"/>
          </a:xfrm>
        </p:spPr>
        <p:txBody>
          <a:bodyPr/>
          <a:lstStyle/>
          <a:p>
            <a:pPr eaLnBrk="1" hangingPunct="1"/>
            <a:r>
              <a:rPr lang="ru-RU" sz="3000" b="1" dirty="0" smtClean="0">
                <a:solidFill>
                  <a:srgbClr val="23538D"/>
                </a:solidFill>
              </a:rPr>
              <a:t/>
            </a:r>
            <a:br>
              <a:rPr lang="ru-RU" sz="3000" b="1" dirty="0" smtClean="0">
                <a:solidFill>
                  <a:srgbClr val="23538D"/>
                </a:solidFill>
              </a:rPr>
            </a:br>
            <a:r>
              <a:rPr lang="ru-RU" sz="2800" b="1" dirty="0" smtClean="0">
                <a:solidFill>
                  <a:srgbClr val="23538D"/>
                </a:solidFill>
              </a:rPr>
              <a:t>СПЕЦИАЛЬНАЯ ОЦЕНКА УСЛОВИЙ ТРУДА КАК ИНСТРУМЕНТ СОВЕРШЕНСТВОВАНИЯ УСЛОВИЙ И ОХРАНЫ ТРУДА</a:t>
            </a:r>
            <a:r>
              <a:rPr lang="ru-RU" sz="3000" b="1" dirty="0" smtClean="0">
                <a:solidFill>
                  <a:srgbClr val="23538D"/>
                </a:solidFill>
              </a:rPr>
              <a:t/>
            </a:r>
            <a:br>
              <a:rPr lang="ru-RU" sz="3000" b="1" dirty="0" smtClean="0">
                <a:solidFill>
                  <a:srgbClr val="23538D"/>
                </a:solidFill>
              </a:rPr>
            </a:br>
            <a:r>
              <a:rPr lang="ru-RU" sz="3000" b="1" dirty="0" smtClean="0">
                <a:solidFill>
                  <a:srgbClr val="23538D"/>
                </a:solidFill>
              </a:rPr>
              <a:t>Задачи федеральной инспекции труда</a:t>
            </a:r>
            <a:br>
              <a:rPr lang="ru-RU" sz="3000" b="1" dirty="0" smtClean="0">
                <a:solidFill>
                  <a:srgbClr val="23538D"/>
                </a:solidFill>
              </a:rPr>
            </a:br>
            <a:endParaRPr lang="ru-RU" sz="3000" b="1" dirty="0" smtClean="0">
              <a:solidFill>
                <a:schemeClr val="tx2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423920" y="6381328"/>
            <a:ext cx="720080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333375"/>
            <a:ext cx="18018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755650" y="5013325"/>
            <a:ext cx="77041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b="1" i="1" dirty="0">
              <a:solidFill>
                <a:srgbClr val="23538D"/>
              </a:solidFill>
              <a:latin typeface="+mn-lt"/>
            </a:endParaRPr>
          </a:p>
          <a:p>
            <a:pPr>
              <a:defRPr/>
            </a:pPr>
            <a:r>
              <a:rPr lang="ru-RU" b="1" i="1" dirty="0" smtClean="0">
                <a:solidFill>
                  <a:srgbClr val="23538D"/>
                </a:solidFill>
                <a:latin typeface="+mn-lt"/>
              </a:rPr>
              <a:t>Директор Департамента условий и охраны труда Минтруда России</a:t>
            </a:r>
            <a:endParaRPr lang="ru-RU" b="1" i="1" dirty="0">
              <a:solidFill>
                <a:srgbClr val="23538D"/>
              </a:solidFill>
              <a:latin typeface="+mn-lt"/>
            </a:endParaRPr>
          </a:p>
          <a:p>
            <a:pPr>
              <a:defRPr/>
            </a:pPr>
            <a:r>
              <a:rPr lang="ru-RU" b="1" i="1" dirty="0" smtClean="0">
                <a:solidFill>
                  <a:srgbClr val="23538D"/>
                </a:solidFill>
                <a:latin typeface="+mn-lt"/>
              </a:rPr>
              <a:t>Валерий Анатольевич Корж</a:t>
            </a:r>
            <a:endParaRPr lang="ru-RU" b="1" i="1" dirty="0">
              <a:solidFill>
                <a:srgbClr val="23538D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10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3277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277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1700808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Право на досрочную пенсию </a:t>
            </a:r>
            <a:r>
              <a:rPr lang="ru-RU" sz="2400" dirty="0" smtClean="0">
                <a:latin typeface="+mn-lt"/>
              </a:rPr>
              <a:t>сохраняется за работниками из числа, указанных в Списках № 1 и № 2 производств, работ, профессий, должностей и показателей, дающих право на льготное пенсионное обеспечение, утвержденных постановлением Кабинета министров СССР от 26 января 1991 года № 10, при подтверждении по результатам специальной оценки условий труда наличия на их рабочих местах вредных (опасных) условий труда</a:t>
            </a:r>
            <a:endParaRPr lang="ru-RU" sz="2400" dirty="0">
              <a:latin typeface="+mn-lt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360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ИСПОЛЬЗОВАНИЕ РЕЗУЛЬТАТОВ СПЕЦИАЛЬНОЙ ОЦЕНКИ УСЛОВИЙ ТРУДА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67544" y="1412776"/>
            <a:ext cx="0" cy="4248472"/>
          </a:xfrm>
          <a:prstGeom prst="line">
            <a:avLst/>
          </a:prstGeom>
          <a:ln w="38100" cmpd="thickThin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67544" y="1412776"/>
            <a:ext cx="8352928" cy="0"/>
          </a:xfrm>
          <a:prstGeom prst="line">
            <a:avLst/>
          </a:prstGeom>
          <a:ln w="38100" cmpd="thickThin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629650" y="6492875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3532A3AE-7A91-4B8B-9176-C394D070615E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11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457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24581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23850" y="188913"/>
            <a:ext cx="82804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ГАРАНТИИ И КОМПЕНСАЦИИ РАБОТНИКАМ, ЗАНЯТЫМ ВО ВРЕДНЫХ (ОПАСНЫХ) УСЛОВИЯХ ТРУДА</a:t>
            </a:r>
            <a:endParaRPr lang="ru-RU" sz="19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458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Схема 9"/>
          <p:cNvGraphicFramePr/>
          <p:nvPr/>
        </p:nvGraphicFramePr>
        <p:xfrm>
          <a:off x="107504" y="980730"/>
          <a:ext cx="89289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47864" y="6021288"/>
            <a:ext cx="532859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i="1" dirty="0" smtClean="0">
                <a:latin typeface="+mn-lt"/>
              </a:rPr>
              <a:t>Чем выше уровень вредности на рабочем месте – тем больше объем гарантий и компенсаций</a:t>
            </a:r>
            <a:endParaRPr lang="ru-RU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0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73C75CBA-CCA6-4DF9-A408-2B5658A78E6C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12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560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2560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395288" y="404813"/>
            <a:ext cx="8208962" cy="1223962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Дифференцированный подход к определению вида и объема гарантий и компенсаций работникам, занятым на работах с вредными </a:t>
            </a:r>
          </a:p>
          <a:p>
            <a:pPr algn="ctr"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(опасными) условиями труда </a:t>
            </a:r>
          </a:p>
          <a:p>
            <a:pPr algn="ctr"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(статьи 92, 117, 147 Трудового кодекса Российской Федерации)</a:t>
            </a:r>
          </a:p>
        </p:txBody>
      </p:sp>
      <p:sp>
        <p:nvSpPr>
          <p:cNvPr id="35" name="Стрелка вниз 34"/>
          <p:cNvSpPr/>
          <p:nvPr/>
        </p:nvSpPr>
        <p:spPr>
          <a:xfrm>
            <a:off x="611188" y="1628775"/>
            <a:ext cx="7777162" cy="574675"/>
          </a:xfrm>
          <a:prstGeom prst="downArrow">
            <a:avLst>
              <a:gd name="adj1" fmla="val 50000"/>
              <a:gd name="adj2" fmla="val 32993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468313" y="2420938"/>
          <a:ext cx="8496945" cy="3839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88233"/>
                <a:gridCol w="1152128"/>
                <a:gridCol w="1224136"/>
                <a:gridCol w="1224136"/>
                <a:gridCol w="1272142"/>
                <a:gridCol w="1536170"/>
              </a:tblGrid>
              <a:tr h="72008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гарантий и компенсаций</a:t>
                      </a:r>
                      <a:endParaRPr lang="ru-RU" sz="16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Вредные</a:t>
                      </a:r>
                      <a:r>
                        <a:rPr lang="ru-RU" sz="1600" baseline="0" dirty="0" smtClean="0"/>
                        <a:t> условия труда (класс 3)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Опасные условия труда (класс 4)</a:t>
                      </a:r>
                      <a:endParaRPr lang="ru-RU" sz="1600" dirty="0"/>
                    </a:p>
                  </a:txBody>
                  <a:tcPr/>
                </a:tc>
              </a:tr>
              <a:tr h="6325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3.1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3.2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3.3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3.4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8087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/>
                        <a:t>Сокращенная продолжительность рабочей недели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__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__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более 36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более 36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не более 36 часов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726261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/>
                        <a:t>Дополнительный оплачиваемый отпуск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__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 дней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7 дней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7 дней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7 дней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726261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/>
                        <a:t>Повышенный размер оплаты труда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4 %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4 %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4 %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4 %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4 %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овина рамки 9"/>
          <p:cNvSpPr/>
          <p:nvPr/>
        </p:nvSpPr>
        <p:spPr>
          <a:xfrm>
            <a:off x="539552" y="1196752"/>
            <a:ext cx="8136904" cy="4464496"/>
          </a:xfrm>
          <a:prstGeom prst="halfFram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>
              <a:solidFill>
                <a:schemeClr val="tx1"/>
              </a:solidFill>
            </a:endParaRPr>
          </a:p>
        </p:txBody>
      </p:sp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13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3277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277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8" name="Заголовок 7"/>
          <p:cNvSpPr txBox="1">
            <a:spLocks noGrp="1"/>
          </p:cNvSpPr>
          <p:nvPr>
            <p:ph type="title"/>
          </p:nvPr>
        </p:nvSpPr>
        <p:spPr>
          <a:xfrm>
            <a:off x="250825" y="274638"/>
            <a:ext cx="8642350" cy="706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ГАРАНТИИ И КОМПЕНСАЦИИ РАБОТНИКАМ, ЗАНЯТЫМ ВО ВРЕДНЫХ (ОПАСНЫХ) УСЛОВИЯХ ТРУДА</a:t>
            </a:r>
            <a:endParaRPr lang="ru-RU" sz="19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1484784"/>
            <a:ext cx="7704856" cy="42473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3B1165"/>
                </a:solidFill>
                <a:latin typeface="+mn-lt"/>
              </a:rPr>
              <a:t>С целью сохранения преемственности процедур по оценке условий труда и исключения дополнительных финансовых расходов работодателей Федеральным законом от 28 декабря 2013 года </a:t>
            </a:r>
            <a:br>
              <a:rPr lang="ru-RU" sz="2000" dirty="0" smtClean="0">
                <a:solidFill>
                  <a:srgbClr val="3B1165"/>
                </a:solidFill>
                <a:latin typeface="+mn-lt"/>
              </a:rPr>
            </a:br>
            <a:r>
              <a:rPr lang="ru-RU" sz="2000" dirty="0" smtClean="0">
                <a:solidFill>
                  <a:srgbClr val="3B1165"/>
                </a:solidFill>
                <a:latin typeface="+mn-lt"/>
              </a:rPr>
              <a:t>№ 426-ФЗ «О специальной оценке условий труда» </a:t>
            </a:r>
            <a:r>
              <a:rPr lang="ru-RU" sz="2000" b="1" dirty="0" smtClean="0">
                <a:solidFill>
                  <a:srgbClr val="3B1165"/>
                </a:solidFill>
                <a:latin typeface="+mn-lt"/>
              </a:rPr>
              <a:t>устанавливается переходный период на срок до 31 декабря 2018 года</a:t>
            </a:r>
            <a:r>
              <a:rPr lang="ru-RU" sz="2000" dirty="0" smtClean="0">
                <a:solidFill>
                  <a:srgbClr val="3B1165"/>
                </a:solidFill>
                <a:latin typeface="+mn-lt"/>
              </a:rPr>
              <a:t>, в течение которого будут признаваться действующими и подлежащими реализации имевшиеся до момента вступления его в силу права участников оценки условий труда и результаты оценки условий труда</a:t>
            </a:r>
            <a:endParaRPr lang="ru-RU" sz="2000" dirty="0">
              <a:solidFill>
                <a:srgbClr val="3B1165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88424" y="6309320"/>
            <a:ext cx="648072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FE9C2A8B-179B-46EF-A549-1832F3D478BE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14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24863" cy="1296988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+mn-lt"/>
              </a:rPr>
              <a:t>ЗАМЕНА  ЧАСТИ ДОПОЛНИТЕЛЬНОГО ОТПУСКА, ПРЕДОСТАВЛЯЕМОГО  РАБОТНИКАМ, ЗАНЯТЫМ ВО ВРЕДНЫХ УСЛОВИЯХ, ТРУДА ДЕНЕЖНОЙ КОМПЕНСАЦИЕЙ (статья 92 Трудового кодекса Российской Федерации)</a:t>
            </a:r>
            <a:endParaRPr lang="ru-RU" sz="20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69636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69638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69640" name="TextBox 16"/>
          <p:cNvSpPr txBox="1">
            <a:spLocks noChangeArrowheads="1"/>
          </p:cNvSpPr>
          <p:nvPr/>
        </p:nvSpPr>
        <p:spPr bwMode="auto">
          <a:xfrm>
            <a:off x="1116013" y="2852738"/>
            <a:ext cx="2651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Обязательная</a:t>
            </a:r>
          </a:p>
          <a:p>
            <a:r>
              <a:rPr lang="ru-RU" sz="2800">
                <a:solidFill>
                  <a:schemeClr val="bg1"/>
                </a:solidFill>
              </a:rPr>
              <a:t>страховка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1188" y="2852738"/>
            <a:ext cx="30130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Обязательная </a:t>
            </a:r>
          </a:p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страховка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3568" y="1844824"/>
            <a:ext cx="7848600" cy="374441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dirty="0"/>
              <a:t>На </a:t>
            </a:r>
            <a:r>
              <a:rPr lang="ru-RU" sz="2000" dirty="0" smtClean="0"/>
              <a:t>основании:</a:t>
            </a:r>
          </a:p>
          <a:p>
            <a:pPr algn="just">
              <a:buFontTx/>
              <a:buChar char="-"/>
              <a:defRPr/>
            </a:pPr>
            <a:r>
              <a:rPr lang="ru-RU" sz="2000" dirty="0" smtClean="0"/>
              <a:t> отраслевого </a:t>
            </a:r>
            <a:r>
              <a:rPr lang="ru-RU" sz="2000" dirty="0"/>
              <a:t>(межотраслевого) </a:t>
            </a:r>
            <a:r>
              <a:rPr lang="ru-RU" sz="2000" dirty="0" smtClean="0"/>
              <a:t>соглашения</a:t>
            </a:r>
          </a:p>
          <a:p>
            <a:pPr algn="just">
              <a:buFontTx/>
              <a:buChar char="-"/>
              <a:defRPr/>
            </a:pPr>
            <a:r>
              <a:rPr lang="ru-RU" sz="2000" dirty="0" smtClean="0"/>
              <a:t> </a:t>
            </a:r>
            <a:r>
              <a:rPr lang="ru-RU" sz="2000" dirty="0"/>
              <a:t>коллективных </a:t>
            </a:r>
            <a:r>
              <a:rPr lang="ru-RU" sz="2000" dirty="0" smtClean="0"/>
              <a:t>договоров</a:t>
            </a:r>
          </a:p>
          <a:p>
            <a:pPr algn="just">
              <a:buFontTx/>
              <a:buChar char="-"/>
              <a:defRPr/>
            </a:pPr>
            <a:r>
              <a:rPr lang="ru-RU" sz="2000" dirty="0" smtClean="0"/>
              <a:t> </a:t>
            </a:r>
            <a:r>
              <a:rPr lang="ru-RU" sz="2000" dirty="0"/>
              <a:t>письменного согласия работника, оформленного путем заключения отдельного соглашения к трудовому </a:t>
            </a:r>
            <a:r>
              <a:rPr lang="ru-RU" sz="2000" dirty="0" smtClean="0"/>
              <a:t>договору</a:t>
            </a:r>
          </a:p>
          <a:p>
            <a:pPr algn="just">
              <a:defRPr/>
            </a:pPr>
            <a:r>
              <a:rPr lang="ru-RU" sz="2000" b="1" dirty="0" smtClean="0">
                <a:solidFill>
                  <a:srgbClr val="FFC000"/>
                </a:solidFill>
              </a:rPr>
              <a:t>часть </a:t>
            </a:r>
            <a:r>
              <a:rPr lang="ru-RU" sz="2000" b="1" dirty="0">
                <a:solidFill>
                  <a:srgbClr val="FFC000"/>
                </a:solidFill>
              </a:rPr>
              <a:t>ежегодного дополнительного оплачиваемого отпуска, которая превышает минимальную продолжительность </a:t>
            </a:r>
            <a:r>
              <a:rPr lang="ru-RU" sz="2000" b="1" dirty="0" smtClean="0">
                <a:solidFill>
                  <a:srgbClr val="FFC000"/>
                </a:solidFill>
              </a:rPr>
              <a:t>7 дней, может </a:t>
            </a:r>
            <a:r>
              <a:rPr lang="ru-RU" sz="2000" b="1" dirty="0">
                <a:solidFill>
                  <a:srgbClr val="FFC000"/>
                </a:solidFill>
              </a:rPr>
              <a:t>быть </a:t>
            </a:r>
            <a:r>
              <a:rPr lang="ru-RU" sz="2000" b="1" dirty="0" smtClean="0">
                <a:solidFill>
                  <a:srgbClr val="FFC000"/>
                </a:solidFill>
              </a:rPr>
              <a:t>заменена денежной компенсацией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355976" y="5589240"/>
            <a:ext cx="410445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Удобно для работника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(оптимизация графика работы)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A7D767FF-43EA-4A0F-9F2C-1D9CD40ED3D8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15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24863" cy="706438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+mn-lt"/>
              </a:rPr>
              <a:t>УВЕЛИЧЕНИЕ ПРОДОЛЖИТЕЛЬНОСТИ РАБОЧЕЙ СМЕНЫ РАБОТНИКАМ, ЗАНЯТЫМ ВО ВРЕДНЫХ УСЛОВИЯХ ТРУДА</a:t>
            </a:r>
            <a:endParaRPr lang="ru-RU" sz="20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68612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68614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68616" name="TextBox 16"/>
          <p:cNvSpPr txBox="1">
            <a:spLocks noChangeArrowheads="1"/>
          </p:cNvSpPr>
          <p:nvPr/>
        </p:nvSpPr>
        <p:spPr bwMode="auto">
          <a:xfrm>
            <a:off x="1116013" y="2852738"/>
            <a:ext cx="2651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Обязательная</a:t>
            </a:r>
          </a:p>
          <a:p>
            <a:r>
              <a:rPr lang="ru-RU" sz="2800">
                <a:solidFill>
                  <a:schemeClr val="bg1"/>
                </a:solidFill>
              </a:rPr>
              <a:t>страховка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1188" y="2852738"/>
            <a:ext cx="30130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Обязательная </a:t>
            </a:r>
          </a:p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страховка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4213" y="1341438"/>
            <a:ext cx="7848600" cy="439102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buFontTx/>
              <a:buChar char="-"/>
              <a:defRPr/>
            </a:pPr>
            <a:r>
              <a:rPr lang="ru-RU" dirty="0" smtClean="0">
                <a:solidFill>
                  <a:srgbClr val="23538D"/>
                </a:solidFill>
              </a:rPr>
              <a:t> отраслевым </a:t>
            </a:r>
            <a:r>
              <a:rPr lang="ru-RU" dirty="0">
                <a:solidFill>
                  <a:srgbClr val="23538D"/>
                </a:solidFill>
              </a:rPr>
              <a:t>(межотраслевым) </a:t>
            </a:r>
            <a:r>
              <a:rPr lang="ru-RU" dirty="0" smtClean="0">
                <a:solidFill>
                  <a:srgbClr val="23538D"/>
                </a:solidFill>
              </a:rPr>
              <a:t>соглашением</a:t>
            </a:r>
          </a:p>
          <a:p>
            <a:pPr algn="just">
              <a:buFontTx/>
              <a:buChar char="-"/>
              <a:defRPr/>
            </a:pPr>
            <a:r>
              <a:rPr lang="ru-RU" dirty="0" smtClean="0">
                <a:solidFill>
                  <a:srgbClr val="23538D"/>
                </a:solidFill>
              </a:rPr>
              <a:t> </a:t>
            </a:r>
            <a:r>
              <a:rPr lang="ru-RU" dirty="0">
                <a:solidFill>
                  <a:srgbClr val="23538D"/>
                </a:solidFill>
              </a:rPr>
              <a:t>коллективным </a:t>
            </a:r>
            <a:r>
              <a:rPr lang="ru-RU" dirty="0" smtClean="0">
                <a:solidFill>
                  <a:srgbClr val="23538D"/>
                </a:solidFill>
              </a:rPr>
              <a:t>договором</a:t>
            </a:r>
          </a:p>
          <a:p>
            <a:pPr algn="just">
              <a:buFontTx/>
              <a:buChar char="-"/>
              <a:defRPr/>
            </a:pPr>
            <a:r>
              <a:rPr lang="ru-RU" dirty="0" smtClean="0">
                <a:solidFill>
                  <a:srgbClr val="23538D"/>
                </a:solidFill>
              </a:rPr>
              <a:t> </a:t>
            </a:r>
            <a:r>
              <a:rPr lang="ru-RU" dirty="0">
                <a:solidFill>
                  <a:srgbClr val="23538D"/>
                </a:solidFill>
              </a:rPr>
              <a:t>при наличии письменного согласия работника, оформленного путем заключения отдельного соглашения к трудовому </a:t>
            </a:r>
            <a:r>
              <a:rPr lang="ru-RU" dirty="0" smtClean="0">
                <a:solidFill>
                  <a:srgbClr val="23538D"/>
                </a:solidFill>
              </a:rPr>
              <a:t>договору</a:t>
            </a:r>
          </a:p>
          <a:p>
            <a:pPr algn="just">
              <a:defRPr/>
            </a:pPr>
            <a:r>
              <a:rPr lang="ru-RU" b="1" dirty="0" smtClean="0">
                <a:solidFill>
                  <a:srgbClr val="23538D"/>
                </a:solidFill>
              </a:rPr>
              <a:t>может </a:t>
            </a:r>
            <a:r>
              <a:rPr lang="ru-RU" b="1" dirty="0">
                <a:solidFill>
                  <a:srgbClr val="23538D"/>
                </a:solidFill>
              </a:rPr>
              <a:t>быть предусмотрено увеличение максимально допустимой продолжительности ежедневной работы (смены) </a:t>
            </a:r>
            <a:r>
              <a:rPr lang="ru-RU" b="1" dirty="0" smtClean="0">
                <a:solidFill>
                  <a:srgbClr val="23538D"/>
                </a:solidFill>
              </a:rPr>
              <a:t>для </a:t>
            </a:r>
            <a:r>
              <a:rPr lang="ru-RU" b="1" dirty="0">
                <a:solidFill>
                  <a:srgbClr val="23538D"/>
                </a:solidFill>
              </a:rPr>
              <a:t>работников, занятых на работах с вредными и (или) опасными условиями </a:t>
            </a:r>
            <a:r>
              <a:rPr lang="ru-RU" b="1" dirty="0" smtClean="0">
                <a:solidFill>
                  <a:srgbClr val="23538D"/>
                </a:solidFill>
              </a:rPr>
              <a:t>труда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3538D"/>
                </a:solidFill>
              </a:rPr>
              <a:t>(при </a:t>
            </a:r>
            <a:r>
              <a:rPr lang="ru-RU" sz="1400" dirty="0">
                <a:solidFill>
                  <a:srgbClr val="23538D"/>
                </a:solidFill>
              </a:rPr>
              <a:t>условии соблюдения предельной еженедельной продолжительности рабочего </a:t>
            </a:r>
            <a:r>
              <a:rPr lang="ru-RU" sz="1400" dirty="0" smtClean="0">
                <a:solidFill>
                  <a:srgbClr val="23538D"/>
                </a:solidFill>
              </a:rPr>
              <a:t>времени)</a:t>
            </a:r>
            <a:endParaRPr lang="ru-RU" sz="1400" dirty="0">
              <a:solidFill>
                <a:srgbClr val="23538D"/>
              </a:solidFill>
            </a:endParaRPr>
          </a:p>
          <a:p>
            <a:pPr algn="just">
              <a:defRPr/>
            </a:pPr>
            <a:endParaRPr lang="ru-RU" dirty="0"/>
          </a:p>
          <a:p>
            <a:pPr algn="just">
              <a:defRPr/>
            </a:pPr>
            <a:r>
              <a:rPr lang="ru-RU" i="1" dirty="0">
                <a:solidFill>
                  <a:srgbClr val="C00000"/>
                </a:solidFill>
              </a:rPr>
              <a:t>при 36-часовой рабочей неделе - до 12 часов;</a:t>
            </a:r>
          </a:p>
          <a:p>
            <a:pPr algn="just">
              <a:defRPr/>
            </a:pPr>
            <a:endParaRPr lang="ru-RU" i="1" dirty="0">
              <a:solidFill>
                <a:srgbClr val="C00000"/>
              </a:solidFill>
            </a:endParaRPr>
          </a:p>
          <a:p>
            <a:pPr algn="just">
              <a:defRPr/>
            </a:pPr>
            <a:r>
              <a:rPr lang="ru-RU" i="1" dirty="0">
                <a:solidFill>
                  <a:srgbClr val="C00000"/>
                </a:solidFill>
              </a:rPr>
              <a:t>при 30-часовой рабочей неделе и менее - до 8 часов.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27984" y="5661248"/>
            <a:ext cx="410445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Удобно для работника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(оптимизация графика работы)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A7D767FF-43EA-4A0F-9F2C-1D9CD40ED3D8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16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24863" cy="706438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+mn-lt"/>
              </a:rPr>
              <a:t>ЗАДАЧА ФЕДЕРАЛЬНОЙ СЛУЖБЫ ПО ТРУДУ И ЗАНЯТОСТИ</a:t>
            </a:r>
            <a:endParaRPr lang="ru-RU" sz="20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68612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68614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68616" name="TextBox 16"/>
          <p:cNvSpPr txBox="1">
            <a:spLocks noChangeArrowheads="1"/>
          </p:cNvSpPr>
          <p:nvPr/>
        </p:nvSpPr>
        <p:spPr bwMode="auto">
          <a:xfrm>
            <a:off x="1116013" y="2852738"/>
            <a:ext cx="2651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Обязательная</a:t>
            </a:r>
          </a:p>
          <a:p>
            <a:r>
              <a:rPr lang="ru-RU" sz="2800">
                <a:solidFill>
                  <a:schemeClr val="bg1"/>
                </a:solidFill>
              </a:rPr>
              <a:t>страховка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1188" y="2852738"/>
            <a:ext cx="30130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Обязательная </a:t>
            </a:r>
          </a:p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страховка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584" y="1772816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ПРИ «МОНЕТИЗАЦИИ» ГАРАНТИЙ И КОМПЕНСАЦИЙ НЕУКОСНИТЕЛЬНО КОНТРОЛИРОВАТЬ ПРИНЦИП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«ТРЕХ КЛЮЧЕЙ»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7885113" y="6492875"/>
            <a:ext cx="112553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B3E623C5-30A7-4E33-A224-ACD6B631AE2E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490537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Helios"/>
                <a:ea typeface="+mn-ea"/>
                <a:cs typeface="Arial" pitchFamily="34" charset="0"/>
              </a:rPr>
              <a:t>ДЕКЛАРИРОВАНИЕ СООТВЕТСТВИЯ УСЛОВИЙ ТРУДА</a:t>
            </a:r>
          </a:p>
        </p:txBody>
      </p:sp>
      <p:pic>
        <p:nvPicPr>
          <p:cNvPr id="17412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7414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323850" y="-598488"/>
            <a:ext cx="8515350" cy="4598988"/>
            <a:chOff x="324217" y="-90817"/>
            <a:chExt cx="8514725" cy="4599231"/>
          </a:xfrm>
        </p:grpSpPr>
        <p:sp>
          <p:nvSpPr>
            <p:cNvPr id="15" name="Полилиния 14"/>
            <p:cNvSpPr/>
            <p:nvPr/>
          </p:nvSpPr>
          <p:spPr>
            <a:xfrm>
              <a:off x="324217" y="1339597"/>
              <a:ext cx="3709716" cy="1903514"/>
            </a:xfrm>
            <a:custGeom>
              <a:avLst/>
              <a:gdLst>
                <a:gd name="connsiteX0" fmla="*/ 0 w 3710191"/>
                <a:gd name="connsiteY0" fmla="*/ 276690 h 2766897"/>
                <a:gd name="connsiteX1" fmla="*/ 81041 w 3710191"/>
                <a:gd name="connsiteY1" fmla="*/ 81041 h 2766897"/>
                <a:gd name="connsiteX2" fmla="*/ 276691 w 3710191"/>
                <a:gd name="connsiteY2" fmla="*/ 1 h 2766897"/>
                <a:gd name="connsiteX3" fmla="*/ 3433501 w 3710191"/>
                <a:gd name="connsiteY3" fmla="*/ 0 h 2766897"/>
                <a:gd name="connsiteX4" fmla="*/ 3629150 w 3710191"/>
                <a:gd name="connsiteY4" fmla="*/ 81041 h 2766897"/>
                <a:gd name="connsiteX5" fmla="*/ 3710190 w 3710191"/>
                <a:gd name="connsiteY5" fmla="*/ 276691 h 2766897"/>
                <a:gd name="connsiteX6" fmla="*/ 3710191 w 3710191"/>
                <a:gd name="connsiteY6" fmla="*/ 2490207 h 2766897"/>
                <a:gd name="connsiteX7" fmla="*/ 3629150 w 3710191"/>
                <a:gd name="connsiteY7" fmla="*/ 2685856 h 2766897"/>
                <a:gd name="connsiteX8" fmla="*/ 3433501 w 3710191"/>
                <a:gd name="connsiteY8" fmla="*/ 2766897 h 2766897"/>
                <a:gd name="connsiteX9" fmla="*/ 276690 w 3710191"/>
                <a:gd name="connsiteY9" fmla="*/ 2766897 h 2766897"/>
                <a:gd name="connsiteX10" fmla="*/ 81041 w 3710191"/>
                <a:gd name="connsiteY10" fmla="*/ 2685856 h 2766897"/>
                <a:gd name="connsiteX11" fmla="*/ 1 w 3710191"/>
                <a:gd name="connsiteY11" fmla="*/ 2490206 h 2766897"/>
                <a:gd name="connsiteX12" fmla="*/ 0 w 3710191"/>
                <a:gd name="connsiteY12" fmla="*/ 276690 h 2766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10191" h="2766897">
                  <a:moveTo>
                    <a:pt x="0" y="276690"/>
                  </a:moveTo>
                  <a:cubicBezTo>
                    <a:pt x="0" y="203307"/>
                    <a:pt x="29151" y="132930"/>
                    <a:pt x="81041" y="81041"/>
                  </a:cubicBezTo>
                  <a:cubicBezTo>
                    <a:pt x="132931" y="29152"/>
                    <a:pt x="203308" y="1"/>
                    <a:pt x="276691" y="1"/>
                  </a:cubicBezTo>
                  <a:lnTo>
                    <a:pt x="3433501" y="0"/>
                  </a:lnTo>
                  <a:cubicBezTo>
                    <a:pt x="3506884" y="0"/>
                    <a:pt x="3577261" y="29151"/>
                    <a:pt x="3629150" y="81041"/>
                  </a:cubicBezTo>
                  <a:cubicBezTo>
                    <a:pt x="3681039" y="132931"/>
                    <a:pt x="3710190" y="203308"/>
                    <a:pt x="3710190" y="276691"/>
                  </a:cubicBezTo>
                  <a:cubicBezTo>
                    <a:pt x="3710190" y="1014530"/>
                    <a:pt x="3710191" y="1752368"/>
                    <a:pt x="3710191" y="2490207"/>
                  </a:cubicBezTo>
                  <a:cubicBezTo>
                    <a:pt x="3710191" y="2563590"/>
                    <a:pt x="3681040" y="2633967"/>
                    <a:pt x="3629150" y="2685856"/>
                  </a:cubicBezTo>
                  <a:cubicBezTo>
                    <a:pt x="3577261" y="2737745"/>
                    <a:pt x="3506883" y="2766897"/>
                    <a:pt x="3433501" y="2766897"/>
                  </a:cubicBezTo>
                  <a:lnTo>
                    <a:pt x="276690" y="2766897"/>
                  </a:lnTo>
                  <a:cubicBezTo>
                    <a:pt x="203307" y="2766897"/>
                    <a:pt x="132930" y="2737746"/>
                    <a:pt x="81041" y="2685856"/>
                  </a:cubicBezTo>
                  <a:cubicBezTo>
                    <a:pt x="29152" y="2633966"/>
                    <a:pt x="0" y="2563589"/>
                    <a:pt x="1" y="2490206"/>
                  </a:cubicBezTo>
                  <a:cubicBezTo>
                    <a:pt x="1" y="1752367"/>
                    <a:pt x="0" y="1014529"/>
                    <a:pt x="0" y="276690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87499" tIns="187499" rIns="187499" bIns="780405" spcCol="1270"/>
            <a:lstStyle/>
            <a:p>
              <a:pPr marL="0" lvl="1" indent="-228600" algn="ctr" defTabSz="10668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tx2"/>
                  </a:solidFill>
                </a:rPr>
                <a:t>Оформляется в порядке, установленном Минтрудом России</a:t>
              </a:r>
            </a:p>
          </p:txBody>
        </p:sp>
        <p:sp>
          <p:nvSpPr>
            <p:cNvPr id="16" name="Shape 15"/>
            <p:cNvSpPr/>
            <p:nvPr/>
          </p:nvSpPr>
          <p:spPr>
            <a:xfrm rot="736861">
              <a:off x="1263948" y="-90817"/>
              <a:ext cx="4598650" cy="4599231"/>
            </a:xfrm>
            <a:prstGeom prst="leftCircularArrow">
              <a:avLst>
                <a:gd name="adj1" fmla="val 1050"/>
                <a:gd name="adj2" fmla="val 123121"/>
                <a:gd name="adj3" fmla="val 1038708"/>
                <a:gd name="adj4" fmla="val 8164566"/>
                <a:gd name="adj5" fmla="val 1225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Полилиния 16"/>
            <p:cNvSpPr/>
            <p:nvPr/>
          </p:nvSpPr>
          <p:spPr>
            <a:xfrm>
              <a:off x="611534" y="2924005"/>
              <a:ext cx="3036664" cy="1152586"/>
            </a:xfrm>
            <a:custGeom>
              <a:avLst/>
              <a:gdLst>
                <a:gd name="connsiteX0" fmla="*/ 0 w 3037159"/>
                <a:gd name="connsiteY0" fmla="*/ 128203 h 1282033"/>
                <a:gd name="connsiteX1" fmla="*/ 37550 w 3037159"/>
                <a:gd name="connsiteY1" fmla="*/ 37550 h 1282033"/>
                <a:gd name="connsiteX2" fmla="*/ 128203 w 3037159"/>
                <a:gd name="connsiteY2" fmla="*/ 0 h 1282033"/>
                <a:gd name="connsiteX3" fmla="*/ 2908956 w 3037159"/>
                <a:gd name="connsiteY3" fmla="*/ 0 h 1282033"/>
                <a:gd name="connsiteX4" fmla="*/ 2999609 w 3037159"/>
                <a:gd name="connsiteY4" fmla="*/ 37550 h 1282033"/>
                <a:gd name="connsiteX5" fmla="*/ 3037159 w 3037159"/>
                <a:gd name="connsiteY5" fmla="*/ 128203 h 1282033"/>
                <a:gd name="connsiteX6" fmla="*/ 3037159 w 3037159"/>
                <a:gd name="connsiteY6" fmla="*/ 1153830 h 1282033"/>
                <a:gd name="connsiteX7" fmla="*/ 2999609 w 3037159"/>
                <a:gd name="connsiteY7" fmla="*/ 1244483 h 1282033"/>
                <a:gd name="connsiteX8" fmla="*/ 2908956 w 3037159"/>
                <a:gd name="connsiteY8" fmla="*/ 1282033 h 1282033"/>
                <a:gd name="connsiteX9" fmla="*/ 128203 w 3037159"/>
                <a:gd name="connsiteY9" fmla="*/ 1282033 h 1282033"/>
                <a:gd name="connsiteX10" fmla="*/ 37550 w 3037159"/>
                <a:gd name="connsiteY10" fmla="*/ 1244483 h 1282033"/>
                <a:gd name="connsiteX11" fmla="*/ 0 w 3037159"/>
                <a:gd name="connsiteY11" fmla="*/ 1153830 h 1282033"/>
                <a:gd name="connsiteX12" fmla="*/ 0 w 3037159"/>
                <a:gd name="connsiteY12" fmla="*/ 128203 h 1282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37159" h="1282033">
                  <a:moveTo>
                    <a:pt x="0" y="128203"/>
                  </a:moveTo>
                  <a:cubicBezTo>
                    <a:pt x="0" y="94201"/>
                    <a:pt x="13507" y="61593"/>
                    <a:pt x="37550" y="37550"/>
                  </a:cubicBezTo>
                  <a:cubicBezTo>
                    <a:pt x="61593" y="13507"/>
                    <a:pt x="94202" y="0"/>
                    <a:pt x="128203" y="0"/>
                  </a:cubicBezTo>
                  <a:lnTo>
                    <a:pt x="2908956" y="0"/>
                  </a:lnTo>
                  <a:cubicBezTo>
                    <a:pt x="2942958" y="0"/>
                    <a:pt x="2975566" y="13507"/>
                    <a:pt x="2999609" y="37550"/>
                  </a:cubicBezTo>
                  <a:cubicBezTo>
                    <a:pt x="3023652" y="61593"/>
                    <a:pt x="3037159" y="94202"/>
                    <a:pt x="3037159" y="128203"/>
                  </a:cubicBezTo>
                  <a:lnTo>
                    <a:pt x="3037159" y="1153830"/>
                  </a:lnTo>
                  <a:cubicBezTo>
                    <a:pt x="3037159" y="1187832"/>
                    <a:pt x="3023652" y="1220441"/>
                    <a:pt x="2999609" y="1244483"/>
                  </a:cubicBezTo>
                  <a:cubicBezTo>
                    <a:pt x="2975566" y="1268526"/>
                    <a:pt x="2942957" y="1282033"/>
                    <a:pt x="2908956" y="1282033"/>
                  </a:cubicBezTo>
                  <a:lnTo>
                    <a:pt x="128203" y="1282033"/>
                  </a:lnTo>
                  <a:cubicBezTo>
                    <a:pt x="94201" y="1282033"/>
                    <a:pt x="61592" y="1268526"/>
                    <a:pt x="37550" y="1244483"/>
                  </a:cubicBezTo>
                  <a:cubicBezTo>
                    <a:pt x="13507" y="1220440"/>
                    <a:pt x="0" y="1187831"/>
                    <a:pt x="0" y="1153830"/>
                  </a:cubicBezTo>
                  <a:lnTo>
                    <a:pt x="0" y="12820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5649" tIns="62949" rIns="75649" bIns="62949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/>
                <a:t>Декларация соответствия условий труда</a:t>
              </a: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4140287" y="1628537"/>
              <a:ext cx="4698655" cy="1511380"/>
            </a:xfrm>
            <a:custGeom>
              <a:avLst/>
              <a:gdLst>
                <a:gd name="connsiteX0" fmla="*/ 0 w 4698414"/>
                <a:gd name="connsiteY0" fmla="*/ 207593 h 2075929"/>
                <a:gd name="connsiteX1" fmla="*/ 60803 w 4698414"/>
                <a:gd name="connsiteY1" fmla="*/ 60803 h 2075929"/>
                <a:gd name="connsiteX2" fmla="*/ 207594 w 4698414"/>
                <a:gd name="connsiteY2" fmla="*/ 1 h 2075929"/>
                <a:gd name="connsiteX3" fmla="*/ 4490821 w 4698414"/>
                <a:gd name="connsiteY3" fmla="*/ 0 h 2075929"/>
                <a:gd name="connsiteX4" fmla="*/ 4637611 w 4698414"/>
                <a:gd name="connsiteY4" fmla="*/ 60803 h 2075929"/>
                <a:gd name="connsiteX5" fmla="*/ 4698413 w 4698414"/>
                <a:gd name="connsiteY5" fmla="*/ 207594 h 2075929"/>
                <a:gd name="connsiteX6" fmla="*/ 4698414 w 4698414"/>
                <a:gd name="connsiteY6" fmla="*/ 1868336 h 2075929"/>
                <a:gd name="connsiteX7" fmla="*/ 4637611 w 4698414"/>
                <a:gd name="connsiteY7" fmla="*/ 2015126 h 2075929"/>
                <a:gd name="connsiteX8" fmla="*/ 4490821 w 4698414"/>
                <a:gd name="connsiteY8" fmla="*/ 2075929 h 2075929"/>
                <a:gd name="connsiteX9" fmla="*/ 207593 w 4698414"/>
                <a:gd name="connsiteY9" fmla="*/ 2075929 h 2075929"/>
                <a:gd name="connsiteX10" fmla="*/ 60803 w 4698414"/>
                <a:gd name="connsiteY10" fmla="*/ 2015126 h 2075929"/>
                <a:gd name="connsiteX11" fmla="*/ 1 w 4698414"/>
                <a:gd name="connsiteY11" fmla="*/ 1868335 h 2075929"/>
                <a:gd name="connsiteX12" fmla="*/ 0 w 4698414"/>
                <a:gd name="connsiteY12" fmla="*/ 207593 h 2075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98414" h="2075929">
                  <a:moveTo>
                    <a:pt x="0" y="207593"/>
                  </a:moveTo>
                  <a:cubicBezTo>
                    <a:pt x="0" y="152536"/>
                    <a:pt x="21871" y="99734"/>
                    <a:pt x="60803" y="60803"/>
                  </a:cubicBezTo>
                  <a:cubicBezTo>
                    <a:pt x="99734" y="21872"/>
                    <a:pt x="152536" y="1"/>
                    <a:pt x="207594" y="1"/>
                  </a:cubicBezTo>
                  <a:lnTo>
                    <a:pt x="4490821" y="0"/>
                  </a:lnTo>
                  <a:cubicBezTo>
                    <a:pt x="4545878" y="0"/>
                    <a:pt x="4598680" y="21871"/>
                    <a:pt x="4637611" y="60803"/>
                  </a:cubicBezTo>
                  <a:cubicBezTo>
                    <a:pt x="4676542" y="99734"/>
                    <a:pt x="4698413" y="152536"/>
                    <a:pt x="4698413" y="207594"/>
                  </a:cubicBezTo>
                  <a:cubicBezTo>
                    <a:pt x="4698413" y="761175"/>
                    <a:pt x="4698414" y="1314755"/>
                    <a:pt x="4698414" y="1868336"/>
                  </a:cubicBezTo>
                  <a:cubicBezTo>
                    <a:pt x="4698414" y="1923393"/>
                    <a:pt x="4676543" y="1976195"/>
                    <a:pt x="4637611" y="2015126"/>
                  </a:cubicBezTo>
                  <a:cubicBezTo>
                    <a:pt x="4598680" y="2054057"/>
                    <a:pt x="4545878" y="2075929"/>
                    <a:pt x="4490821" y="2075929"/>
                  </a:cubicBezTo>
                  <a:lnTo>
                    <a:pt x="207593" y="2075929"/>
                  </a:lnTo>
                  <a:cubicBezTo>
                    <a:pt x="152536" y="2075929"/>
                    <a:pt x="99734" y="2054058"/>
                    <a:pt x="60803" y="2015126"/>
                  </a:cubicBezTo>
                  <a:cubicBezTo>
                    <a:pt x="21872" y="1976195"/>
                    <a:pt x="0" y="1923393"/>
                    <a:pt x="1" y="1868335"/>
                  </a:cubicBezTo>
                  <a:cubicBezTo>
                    <a:pt x="1" y="1314754"/>
                    <a:pt x="0" y="761174"/>
                    <a:pt x="0" y="207593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1598" tIns="616440" rIns="171598" bIns="171598" spcCol="1270"/>
            <a:lstStyle/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defRPr/>
              </a:pPr>
              <a:endParaRPr lang="ru-RU" sz="2400" b="1" dirty="0"/>
            </a:p>
            <a:p>
              <a:pPr marL="228600" lvl="1" indent="-228600" algn="ctr" defTabSz="10668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2000" b="1" dirty="0">
                  <a:solidFill>
                    <a:schemeClr val="tx2"/>
                  </a:solidFill>
                </a:rPr>
                <a:t> Ведет Роструд</a:t>
              </a: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4860959" y="1196714"/>
              <a:ext cx="3354142" cy="1273242"/>
            </a:xfrm>
            <a:custGeom>
              <a:avLst/>
              <a:gdLst>
                <a:gd name="connsiteX0" fmla="*/ 0 w 3354088"/>
                <a:gd name="connsiteY0" fmla="*/ 147631 h 1476309"/>
                <a:gd name="connsiteX1" fmla="*/ 43240 w 3354088"/>
                <a:gd name="connsiteY1" fmla="*/ 43240 h 1476309"/>
                <a:gd name="connsiteX2" fmla="*/ 147631 w 3354088"/>
                <a:gd name="connsiteY2" fmla="*/ 0 h 1476309"/>
                <a:gd name="connsiteX3" fmla="*/ 3206457 w 3354088"/>
                <a:gd name="connsiteY3" fmla="*/ 0 h 1476309"/>
                <a:gd name="connsiteX4" fmla="*/ 3310848 w 3354088"/>
                <a:gd name="connsiteY4" fmla="*/ 43240 h 1476309"/>
                <a:gd name="connsiteX5" fmla="*/ 3354088 w 3354088"/>
                <a:gd name="connsiteY5" fmla="*/ 147631 h 1476309"/>
                <a:gd name="connsiteX6" fmla="*/ 3354088 w 3354088"/>
                <a:gd name="connsiteY6" fmla="*/ 1328678 h 1476309"/>
                <a:gd name="connsiteX7" fmla="*/ 3310848 w 3354088"/>
                <a:gd name="connsiteY7" fmla="*/ 1433069 h 1476309"/>
                <a:gd name="connsiteX8" fmla="*/ 3206457 w 3354088"/>
                <a:gd name="connsiteY8" fmla="*/ 1476309 h 1476309"/>
                <a:gd name="connsiteX9" fmla="*/ 147631 w 3354088"/>
                <a:gd name="connsiteY9" fmla="*/ 1476309 h 1476309"/>
                <a:gd name="connsiteX10" fmla="*/ 43240 w 3354088"/>
                <a:gd name="connsiteY10" fmla="*/ 1433069 h 1476309"/>
                <a:gd name="connsiteX11" fmla="*/ 0 w 3354088"/>
                <a:gd name="connsiteY11" fmla="*/ 1328678 h 1476309"/>
                <a:gd name="connsiteX12" fmla="*/ 0 w 3354088"/>
                <a:gd name="connsiteY12" fmla="*/ 147631 h 1476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4088" h="1476309">
                  <a:moveTo>
                    <a:pt x="0" y="147631"/>
                  </a:moveTo>
                  <a:cubicBezTo>
                    <a:pt x="0" y="108477"/>
                    <a:pt x="15554" y="70926"/>
                    <a:pt x="43240" y="43240"/>
                  </a:cubicBezTo>
                  <a:cubicBezTo>
                    <a:pt x="70926" y="15554"/>
                    <a:pt x="108477" y="0"/>
                    <a:pt x="147631" y="0"/>
                  </a:cubicBezTo>
                  <a:lnTo>
                    <a:pt x="3206457" y="0"/>
                  </a:lnTo>
                  <a:cubicBezTo>
                    <a:pt x="3245611" y="0"/>
                    <a:pt x="3283162" y="15554"/>
                    <a:pt x="3310848" y="43240"/>
                  </a:cubicBezTo>
                  <a:cubicBezTo>
                    <a:pt x="3338534" y="70926"/>
                    <a:pt x="3354088" y="108477"/>
                    <a:pt x="3354088" y="147631"/>
                  </a:cubicBezTo>
                  <a:lnTo>
                    <a:pt x="3354088" y="1328678"/>
                  </a:lnTo>
                  <a:cubicBezTo>
                    <a:pt x="3354088" y="1367832"/>
                    <a:pt x="3338534" y="1405383"/>
                    <a:pt x="3310848" y="1433069"/>
                  </a:cubicBezTo>
                  <a:cubicBezTo>
                    <a:pt x="3283162" y="1460755"/>
                    <a:pt x="3245611" y="1476309"/>
                    <a:pt x="3206457" y="1476309"/>
                  </a:cubicBezTo>
                  <a:lnTo>
                    <a:pt x="147631" y="1476309"/>
                  </a:lnTo>
                  <a:cubicBezTo>
                    <a:pt x="108477" y="1476309"/>
                    <a:pt x="70926" y="1460755"/>
                    <a:pt x="43240" y="1433069"/>
                  </a:cubicBezTo>
                  <a:cubicBezTo>
                    <a:pt x="15554" y="1405383"/>
                    <a:pt x="0" y="1367832"/>
                    <a:pt x="0" y="1328678"/>
                  </a:cubicBezTo>
                  <a:lnTo>
                    <a:pt x="0" y="14763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1340" tIns="68640" rIns="81340" bIns="6864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/>
                <a:t>Реестр деклараций соответствия условий труда</a:t>
              </a:r>
            </a:p>
          </p:txBody>
        </p:sp>
      </p:grpSp>
      <p:sp>
        <p:nvSpPr>
          <p:cNvPr id="9" name="Скругленный прямоугольник 8"/>
          <p:cNvSpPr/>
          <p:nvPr/>
        </p:nvSpPr>
        <p:spPr>
          <a:xfrm>
            <a:off x="179388" y="3789363"/>
            <a:ext cx="1943100" cy="7191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Срок действия декларации 5 лет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563938" y="4797425"/>
            <a:ext cx="5113337" cy="16541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С работником, занятым на рабочем месте, в отношении которого принята декларация, произошел несчастный случай на производстве (за исключением несчастного случая на производстве, происшедшего по вине третьих лиц) или у него выявлено профессиональное заболевание, причиной которого явилось воздействие на работника вредных и (или) опасных производственных факторов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084888" y="2852738"/>
            <a:ext cx="2951162" cy="50482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Внеплановая специальная оценка условий труда 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7885113" y="3357563"/>
            <a:ext cx="0" cy="2873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588125" y="3644900"/>
            <a:ext cx="2286000" cy="5238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C00000"/>
                </a:solidFill>
                <a:latin typeface="Calibri"/>
                <a:cs typeface="+mn-cs"/>
              </a:rPr>
              <a:t>Прекращение действия декларации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825" y="4797425"/>
            <a:ext cx="1943100" cy="71913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Продление срока действия декларации еще на 5 лет</a:t>
            </a:r>
          </a:p>
        </p:txBody>
      </p:sp>
      <p:sp>
        <p:nvSpPr>
          <p:cNvPr id="25" name="Стрелка вправо 24"/>
          <p:cNvSpPr/>
          <p:nvPr/>
        </p:nvSpPr>
        <p:spPr>
          <a:xfrm rot="18762443">
            <a:off x="5503068" y="3574257"/>
            <a:ext cx="1198563" cy="1295400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ДА</a:t>
            </a:r>
          </a:p>
        </p:txBody>
      </p:sp>
      <p:sp>
        <p:nvSpPr>
          <p:cNvPr id="28" name="Стрелка влево 27"/>
          <p:cNvSpPr/>
          <p:nvPr/>
        </p:nvSpPr>
        <p:spPr>
          <a:xfrm rot="1372717">
            <a:off x="2374900" y="4764088"/>
            <a:ext cx="1198563" cy="1290637"/>
          </a:xfrm>
          <a:prstGeom prst="lef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НЕТ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3817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2121A1F7-EADE-4704-B78F-B2C44082F88A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18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5059" name="Заголовок 1"/>
          <p:cNvSpPr>
            <a:spLocks noGrp="1"/>
          </p:cNvSpPr>
          <p:nvPr>
            <p:ph type="title"/>
          </p:nvPr>
        </p:nvSpPr>
        <p:spPr>
          <a:xfrm>
            <a:off x="468312" y="188913"/>
            <a:ext cx="8424167" cy="706437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2"/>
                </a:solidFill>
                <a:latin typeface="Helios"/>
              </a:rPr>
              <a:t>ГОСУДАРСТВЕННАЯ ЭКСПЕРТИЗА УСЛОВИЙ ТРУДА </a:t>
            </a:r>
            <a:br>
              <a:rPr lang="ru-RU" sz="1800" b="1" dirty="0" smtClean="0">
                <a:solidFill>
                  <a:schemeClr val="tx2"/>
                </a:solidFill>
                <a:latin typeface="Helios"/>
              </a:rPr>
            </a:br>
            <a:r>
              <a:rPr lang="ru-RU" sz="1800" b="1" dirty="0" smtClean="0">
                <a:solidFill>
                  <a:schemeClr val="tx2"/>
                </a:solidFill>
                <a:latin typeface="Helios"/>
              </a:rPr>
              <a:t>(статья 216.1 Трудового кодекса Российской Федерации)</a:t>
            </a:r>
          </a:p>
        </p:txBody>
      </p:sp>
      <p:pic>
        <p:nvPicPr>
          <p:cNvPr id="45060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4506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251520" y="1124744"/>
          <a:ext cx="871296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3817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2121A1F7-EADE-4704-B78F-B2C44082F88A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19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5059" name="Заголовок 1"/>
          <p:cNvSpPr>
            <a:spLocks noGrp="1"/>
          </p:cNvSpPr>
          <p:nvPr>
            <p:ph type="title"/>
          </p:nvPr>
        </p:nvSpPr>
        <p:spPr>
          <a:xfrm>
            <a:off x="468312" y="188913"/>
            <a:ext cx="8424167" cy="706437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2"/>
                </a:solidFill>
                <a:latin typeface="Helios"/>
              </a:rPr>
              <a:t>ГОСУДАРСТВЕННАЯ ЭКСПЕРТИЗА УСЛОВИЙ ТРУДА </a:t>
            </a:r>
            <a:br>
              <a:rPr lang="ru-RU" sz="1800" b="1" dirty="0" smtClean="0">
                <a:solidFill>
                  <a:schemeClr val="tx2"/>
                </a:solidFill>
                <a:latin typeface="Helios"/>
              </a:rPr>
            </a:br>
            <a:r>
              <a:rPr lang="ru-RU" sz="1800" b="1" dirty="0" smtClean="0">
                <a:solidFill>
                  <a:schemeClr val="tx2"/>
                </a:solidFill>
                <a:latin typeface="Helios"/>
              </a:rPr>
              <a:t>(статья 216.1 Трудового кодекса Российской Федерации)</a:t>
            </a:r>
          </a:p>
        </p:txBody>
      </p:sp>
      <p:pic>
        <p:nvPicPr>
          <p:cNvPr id="45060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4506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grpSp>
        <p:nvGrpSpPr>
          <p:cNvPr id="2" name="Группа 8"/>
          <p:cNvGrpSpPr/>
          <p:nvPr/>
        </p:nvGrpSpPr>
        <p:grpSpPr>
          <a:xfrm>
            <a:off x="4788024" y="1124744"/>
            <a:ext cx="3672408" cy="4840311"/>
            <a:chOff x="4838937" y="0"/>
            <a:chExt cx="3225958" cy="4840311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838937" y="0"/>
              <a:ext cx="3225958" cy="484031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4996415" y="157478"/>
              <a:ext cx="2911002" cy="45253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22860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ru-RU" sz="2000" kern="1200" dirty="0" smtClean="0"/>
                <a:t>Федеральная служба по труду и занятости</a:t>
              </a:r>
            </a:p>
            <a:p>
              <a:pPr marL="22860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endParaRPr lang="ru-RU" sz="1800" kern="1200" dirty="0" smtClean="0"/>
            </a:p>
            <a:p>
              <a:pPr marL="22860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endParaRPr lang="ru-RU" sz="1800" kern="1200" dirty="0" smtClean="0"/>
            </a:p>
            <a:p>
              <a:pPr lvl="0" algn="ctr">
                <a:spcBef>
                  <a:spcPct val="0"/>
                </a:spcBef>
              </a:pPr>
              <a:r>
                <a:rPr lang="ru-RU" sz="2000" kern="1200" dirty="0" smtClean="0"/>
                <a:t>Органы исполнительной власти субъектов Российской Федерации в области охраны труда </a:t>
              </a:r>
              <a:endParaRPr lang="ru-RU" sz="2000" kern="1200" dirty="0"/>
            </a:p>
          </p:txBody>
        </p:sp>
      </p:grpSp>
      <p:sp>
        <p:nvSpPr>
          <p:cNvPr id="13" name="Стрелка вправо 12"/>
          <p:cNvSpPr/>
          <p:nvPr/>
        </p:nvSpPr>
        <p:spPr>
          <a:xfrm>
            <a:off x="755576" y="1628800"/>
            <a:ext cx="3888432" cy="4104456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8D57B5"/>
                </a:solidFill>
              </a:rPr>
              <a:t>Кто проводит</a:t>
            </a:r>
            <a:endParaRPr lang="ru-RU" sz="3200" b="1" dirty="0">
              <a:solidFill>
                <a:srgbClr val="8D57B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0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2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179388" y="44450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Скругленный прямоугольник 17"/>
          <p:cNvSpPr/>
          <p:nvPr/>
        </p:nvSpPr>
        <p:spPr>
          <a:xfrm>
            <a:off x="179512" y="980728"/>
            <a:ext cx="8713787" cy="374332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 1 января 2014 г. введен единый универсальный инструмент оценки условий труда на рабочих местах – СПЕЦИАЛЬНАЯ ОЦЕНКА УСЛОВИЙ ТРУДА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Федеральный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закон от 28 декабря 2013 г. № 426-ФЗ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«О специальной оценке условий труда»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3817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656D14CA-3782-4818-B4D6-E0827936B94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20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6083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86360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 ОСНОВАНИЯ ДЛЯ ПРОВЕДЕНИЯ ГОСУДАРСТВЕННОЙ ЭКСПЕРТИЗЫ УСЛОВИЙ ТРУДА </a:t>
            </a:r>
            <a:br>
              <a:rPr lang="ru-RU" sz="2000" b="1" dirty="0" smtClean="0">
                <a:solidFill>
                  <a:schemeClr val="tx2"/>
                </a:solidFill>
                <a:latin typeface="Helios"/>
              </a:rPr>
            </a:br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(статья 216.1 Трудового кодекса Российской Федерации)</a:t>
            </a:r>
          </a:p>
        </p:txBody>
      </p:sp>
      <p:pic>
        <p:nvPicPr>
          <p:cNvPr id="4608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4608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179512" y="1340768"/>
            <a:ext cx="8713787" cy="4895850"/>
          </a:xfrm>
          <a:prstGeom prst="round2Diag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ru-RU" sz="2000" dirty="0">
              <a:solidFill>
                <a:srgbClr val="3B1165"/>
              </a:solidFill>
            </a:endParaRPr>
          </a:p>
          <a:p>
            <a:pPr algn="just">
              <a:lnSpc>
                <a:spcPts val="3000"/>
              </a:lnSpc>
              <a:buFont typeface="Wingdings" pitchFamily="2" charset="2"/>
              <a:buChar char="ü"/>
              <a:defRPr/>
            </a:pPr>
            <a:r>
              <a:rPr lang="ru-RU" sz="2000" dirty="0"/>
              <a:t>определения судебных органов</a:t>
            </a:r>
          </a:p>
          <a:p>
            <a:pPr algn="just">
              <a:lnSpc>
                <a:spcPts val="3000"/>
              </a:lnSpc>
              <a:buFont typeface="Wingdings" pitchFamily="2" charset="2"/>
              <a:buChar char="ü"/>
              <a:defRPr/>
            </a:pPr>
            <a:r>
              <a:rPr lang="ru-RU" sz="2000" dirty="0" smtClean="0"/>
              <a:t> </a:t>
            </a:r>
            <a:r>
              <a:rPr lang="ru-RU" sz="2000" dirty="0"/>
              <a:t>обращения органов исполнительной власти</a:t>
            </a:r>
          </a:p>
          <a:p>
            <a:pPr algn="just">
              <a:lnSpc>
                <a:spcPts val="3000"/>
              </a:lnSpc>
              <a:buFont typeface="Wingdings" pitchFamily="2" charset="2"/>
              <a:buChar char="ü"/>
              <a:defRPr/>
            </a:pPr>
            <a:r>
              <a:rPr lang="ru-RU" sz="2000" dirty="0" smtClean="0"/>
              <a:t> </a:t>
            </a:r>
            <a:r>
              <a:rPr lang="ru-RU" sz="2000" dirty="0"/>
              <a:t>обращения работодателей, объединений работодателей</a:t>
            </a:r>
          </a:p>
          <a:p>
            <a:pPr algn="just">
              <a:lnSpc>
                <a:spcPts val="3000"/>
              </a:lnSpc>
              <a:buFont typeface="Wingdings" pitchFamily="2" charset="2"/>
              <a:buChar char="ü"/>
              <a:defRPr/>
            </a:pPr>
            <a:r>
              <a:rPr lang="ru-RU" sz="2000" dirty="0" smtClean="0"/>
              <a:t> </a:t>
            </a:r>
            <a:r>
              <a:rPr lang="ru-RU" sz="2000" dirty="0"/>
              <a:t>обращения работников</a:t>
            </a:r>
          </a:p>
          <a:p>
            <a:pPr algn="just">
              <a:lnSpc>
                <a:spcPts val="3000"/>
              </a:lnSpc>
              <a:buFont typeface="Wingdings" pitchFamily="2" charset="2"/>
              <a:buChar char="ü"/>
              <a:defRPr/>
            </a:pPr>
            <a:r>
              <a:rPr lang="ru-RU" sz="2000" dirty="0" smtClean="0"/>
              <a:t> </a:t>
            </a:r>
            <a:r>
              <a:rPr lang="ru-RU" sz="2000" dirty="0"/>
              <a:t>обращения профессиональных союзов, их </a:t>
            </a:r>
            <a:r>
              <a:rPr lang="ru-RU" sz="2000" dirty="0" smtClean="0"/>
              <a:t>объединений, иных </a:t>
            </a:r>
            <a:r>
              <a:rPr lang="ru-RU" sz="2000" dirty="0"/>
              <a:t>уполномоченных работниками представительных органов</a:t>
            </a:r>
          </a:p>
          <a:p>
            <a:pPr algn="just">
              <a:lnSpc>
                <a:spcPts val="3000"/>
              </a:lnSpc>
              <a:buFont typeface="Wingdings" pitchFamily="2" charset="2"/>
              <a:buChar char="ü"/>
              <a:defRPr/>
            </a:pPr>
            <a:r>
              <a:rPr lang="ru-RU" sz="2000" dirty="0" smtClean="0"/>
              <a:t> </a:t>
            </a:r>
            <a:r>
              <a:rPr lang="ru-RU" sz="2000" dirty="0"/>
              <a:t>обращения органов Фонда социального страхования Российской </a:t>
            </a:r>
            <a:r>
              <a:rPr lang="ru-RU" sz="2000" dirty="0" smtClean="0"/>
              <a:t>Федерации, иных страховщиков</a:t>
            </a:r>
            <a:endParaRPr lang="ru-RU" sz="2000" dirty="0"/>
          </a:p>
          <a:p>
            <a:pPr algn="just">
              <a:lnSpc>
                <a:spcPts val="3000"/>
              </a:lnSpc>
              <a:buFont typeface="Wingdings" pitchFamily="2" charset="2"/>
              <a:buChar char="ü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 представления территориальных органов Федеральной службы по труду и занятости в связи с осуществлением мероприятий по государственному контролю (надзору) за соблюдением требований законодательства о СОУТ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3817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9B4F9E42-A64A-47A6-A404-C21F0152700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21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7107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079500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</a:rPr>
              <a:t>ПРАВА ЛИЦ, ОСУЩЕСТВЛЯЮЩИХ ГОСУДАРСТВЕННУЮ ЭКСПЕРТИЗУ УСЛОВИЙ ТРУДА </a:t>
            </a:r>
            <a:br>
              <a:rPr lang="ru-RU" sz="2000" b="1" smtClean="0">
                <a:solidFill>
                  <a:schemeClr val="tx2"/>
                </a:solidFill>
                <a:latin typeface="Helios"/>
              </a:rPr>
            </a:br>
            <a:r>
              <a:rPr lang="ru-RU" sz="2000" b="1" smtClean="0">
                <a:solidFill>
                  <a:schemeClr val="tx2"/>
                </a:solidFill>
                <a:latin typeface="Helios"/>
              </a:rPr>
              <a:t>(статья 216.1 Трудового кодекса Российской Федерации)</a:t>
            </a:r>
          </a:p>
        </p:txBody>
      </p:sp>
      <p:pic>
        <p:nvPicPr>
          <p:cNvPr id="47108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4711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55650" y="1412875"/>
            <a:ext cx="8064500" cy="4824413"/>
          </a:xfrm>
          <a:prstGeom prst="snip2Diag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buFont typeface="Wingdings" pitchFamily="2" charset="2"/>
              <a:buChar char="ü"/>
              <a:defRPr/>
            </a:pPr>
            <a:r>
              <a:rPr lang="ru-RU" dirty="0"/>
              <a:t>в порядке, установленном федеральными законами и иными нормативными правовыми актами Российской Федерации, беспрепятственно </a:t>
            </a:r>
            <a:r>
              <a:rPr lang="ru-RU" dirty="0" smtClean="0"/>
              <a:t>посещать </a:t>
            </a:r>
            <a:r>
              <a:rPr lang="ru-RU" dirty="0"/>
              <a:t>для осуществления экспертизы любых работодателей (организации независимо от их организационно-правовых форм и форм собственности, а также работодателей - физических лиц)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ru-RU" dirty="0"/>
          </a:p>
          <a:p>
            <a:pPr algn="just">
              <a:buFont typeface="Wingdings" pitchFamily="2" charset="2"/>
              <a:buChar char="ü"/>
              <a:defRPr/>
            </a:pPr>
            <a:r>
              <a:rPr lang="ru-RU" dirty="0"/>
              <a:t>запрашивать и безвозмездно получать необходимые для осуществления экспертизы документы и другие материалы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ru-RU" dirty="0"/>
          </a:p>
          <a:p>
            <a:pPr algn="just">
              <a:buFont typeface="Wingdings" pitchFamily="2" charset="2"/>
              <a:buChar char="ü"/>
              <a:defRPr/>
            </a:pPr>
            <a:r>
              <a:rPr lang="ru-RU" dirty="0"/>
              <a:t>проводить соответствующие наблюдения, измерения и расчеты с привлечением в случае необходимости исследовательских (измерительных) лабораторий, аккредитованных в порядке, установленном федеральными законами и иными нормативными актами Российской Федерации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3817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B51372CD-239B-4033-A64E-7B6B051E323B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22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813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079500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</a:rPr>
              <a:t>ОБЯЗАННОСТИ ЛИЦ, ОСУЩЕСТВЛЯЮЩИХ ГОСУДАРСТВЕННУЮ ЭКСПЕРТИЗУ УСЛОВИЙ ТРУДА </a:t>
            </a:r>
            <a:br>
              <a:rPr lang="ru-RU" sz="2000" b="1" smtClean="0">
                <a:solidFill>
                  <a:schemeClr val="tx2"/>
                </a:solidFill>
                <a:latin typeface="Helios"/>
              </a:rPr>
            </a:br>
            <a:r>
              <a:rPr lang="ru-RU" sz="2000" b="1" smtClean="0">
                <a:solidFill>
                  <a:schemeClr val="tx2"/>
                </a:solidFill>
                <a:latin typeface="Helios"/>
              </a:rPr>
              <a:t>(статья 216.1 Трудового кодекса Российской Федерации)</a:t>
            </a:r>
          </a:p>
        </p:txBody>
      </p:sp>
      <p:pic>
        <p:nvPicPr>
          <p:cNvPr id="4813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4813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467544" y="1340768"/>
            <a:ext cx="8351837" cy="4824413"/>
          </a:xfrm>
          <a:prstGeom prst="snip2Diag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dirty="0"/>
              <a:t>составлять по результатам экспертизы заключения о соответствии (несоответствии) условий труда государственным нормативным требованиям охраны </a:t>
            </a:r>
            <a:r>
              <a:rPr lang="ru-RU" dirty="0" smtClean="0"/>
              <a:t>труда</a:t>
            </a:r>
            <a:endParaRPr lang="ru-RU" dirty="0"/>
          </a:p>
          <a:p>
            <a:pPr algn="just">
              <a:defRPr/>
            </a:pPr>
            <a:endParaRPr lang="ru-RU" dirty="0"/>
          </a:p>
          <a:p>
            <a:pPr algn="just">
              <a:defRPr/>
            </a:pPr>
            <a:r>
              <a:rPr lang="ru-RU" dirty="0"/>
              <a:t>обеспечивать объективность и обоснованность выводов, изложенных в заключениях</a:t>
            </a:r>
          </a:p>
          <a:p>
            <a:pPr algn="just">
              <a:defRPr/>
            </a:pPr>
            <a:endParaRPr lang="ru-RU" dirty="0"/>
          </a:p>
          <a:p>
            <a:pPr algn="just">
              <a:defRPr/>
            </a:pPr>
            <a:r>
              <a:rPr lang="ru-RU" dirty="0"/>
              <a:t>обеспечивать сохранность документов и других материалов, полученных для осуществления экспертизы, и конфиденциальность содержащихся в них сведений</a:t>
            </a:r>
          </a:p>
          <a:p>
            <a:pPr algn="just">
              <a:defRPr/>
            </a:pP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1916832"/>
            <a:ext cx="431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7200" dirty="0">
                <a:solidFill>
                  <a:srgbClr val="FF0000"/>
                </a:solidFill>
                <a:latin typeface="+mn-lt"/>
              </a:rPr>
              <a:t>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2996952"/>
            <a:ext cx="431800" cy="12017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7200" dirty="0">
                <a:solidFill>
                  <a:srgbClr val="FF0000"/>
                </a:solidFill>
                <a:latin typeface="+mn-lt"/>
              </a:rPr>
              <a:t>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05064"/>
            <a:ext cx="431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7200" dirty="0">
                <a:solidFill>
                  <a:srgbClr val="FF0000"/>
                </a:solidFill>
                <a:latin typeface="+mn-lt"/>
              </a:rPr>
              <a:t>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1750"/>
            <a:ext cx="5397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9C2E4F6B-4CAC-44C4-B8A1-9DA2FB18F4E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23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0179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19137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</a:rPr>
              <a:t>ПОРЯДОК ПРОВЕДЕНИЯ ГОСУДАРСТВЕННОЙ ЭКСПЕРТИЗЫ УСЛОВИЙ ТРУДА</a:t>
            </a:r>
          </a:p>
        </p:txBody>
      </p:sp>
      <p:pic>
        <p:nvPicPr>
          <p:cNvPr id="50180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5018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42988" y="908050"/>
            <a:ext cx="7129462" cy="3603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Заявление о проведении государственной экспертизы условий труда (ГЭУТ)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39750" y="1700213"/>
            <a:ext cx="2879725" cy="28892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В отношении качества СОУТ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651500" y="1484313"/>
            <a:ext cx="2952750" cy="86518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В отношении правильности предоставления гарантий и компенсаций и фактических условий труда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651500" y="2565400"/>
            <a:ext cx="3312988" cy="8636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/>
              <a:t>Роструд</a:t>
            </a:r>
            <a:r>
              <a:rPr lang="ru-RU" sz="1400" b="1" dirty="0"/>
              <a:t>, государственная инспекция труда в субъекте </a:t>
            </a:r>
            <a:r>
              <a:rPr lang="ru-RU" sz="1400" b="1" dirty="0" smtClean="0"/>
              <a:t>РФ, органы исполнительной власти  субъектов РФ в области охраны труда</a:t>
            </a:r>
            <a:endParaRPr lang="ru-RU" sz="1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771775" y="3213100"/>
            <a:ext cx="2952750" cy="7207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Назначение государственного эксперта, формирование экспертной комиссии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771775" y="4076700"/>
            <a:ext cx="2952750" cy="5048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Рассмотрение оснований для ГЭУТ (в течении 7 рабочих дней)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771775" y="4724400"/>
            <a:ext cx="2952750" cy="4333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Проведение ГЭУТ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(не более 30 рабочих дней)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156325" y="4149725"/>
            <a:ext cx="2808288" cy="5746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Решение об отказе в проведении ГЭУТ (в течении 5 рабочих дней)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771775" y="5300663"/>
            <a:ext cx="2952750" cy="28892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Заключение ГЭУТ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95288" y="6021388"/>
            <a:ext cx="2160587" cy="28733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Заявитель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771775" y="5876925"/>
            <a:ext cx="2952750" cy="6477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Работодатель в случае , если работодатель не является заявителем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39750" y="2349500"/>
            <a:ext cx="2879725" cy="6477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Органы исполнительной власти субъектов РФ в области охраны труда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867400" y="5876925"/>
            <a:ext cx="2808288" cy="5762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Организация, проводившая СОУТ</a:t>
            </a:r>
          </a:p>
        </p:txBody>
      </p:sp>
      <p:sp>
        <p:nvSpPr>
          <p:cNvPr id="36" name="Стрелка вниз 35"/>
          <p:cNvSpPr/>
          <p:nvPr/>
        </p:nvSpPr>
        <p:spPr>
          <a:xfrm rot="19079876">
            <a:off x="5688013" y="1238250"/>
            <a:ext cx="287337" cy="43180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7" name="Стрелка вниз 36"/>
          <p:cNvSpPr/>
          <p:nvPr/>
        </p:nvSpPr>
        <p:spPr>
          <a:xfrm rot="2896284">
            <a:off x="1691481" y="1269207"/>
            <a:ext cx="287337" cy="43180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8" name="Стрелка вниз 37"/>
          <p:cNvSpPr/>
          <p:nvPr/>
        </p:nvSpPr>
        <p:spPr>
          <a:xfrm>
            <a:off x="4067175" y="3933825"/>
            <a:ext cx="288925" cy="21590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9" name="Стрелка вниз 38"/>
          <p:cNvSpPr/>
          <p:nvPr/>
        </p:nvSpPr>
        <p:spPr>
          <a:xfrm>
            <a:off x="6875463" y="2349500"/>
            <a:ext cx="288925" cy="21590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0" name="Стрелка вниз 39"/>
          <p:cNvSpPr/>
          <p:nvPr/>
        </p:nvSpPr>
        <p:spPr>
          <a:xfrm rot="19055946">
            <a:off x="2387600" y="3033713"/>
            <a:ext cx="287338" cy="466725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1" name="Стрелка вниз 40"/>
          <p:cNvSpPr/>
          <p:nvPr/>
        </p:nvSpPr>
        <p:spPr>
          <a:xfrm rot="2253004">
            <a:off x="5732002" y="3407705"/>
            <a:ext cx="288925" cy="360362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2" name="Стрелка вниз 41"/>
          <p:cNvSpPr/>
          <p:nvPr/>
        </p:nvSpPr>
        <p:spPr>
          <a:xfrm>
            <a:off x="4067175" y="4581525"/>
            <a:ext cx="288925" cy="21590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3" name="Стрелка вниз 42"/>
          <p:cNvSpPr/>
          <p:nvPr/>
        </p:nvSpPr>
        <p:spPr>
          <a:xfrm rot="16200000">
            <a:off x="5796757" y="4220369"/>
            <a:ext cx="287337" cy="288925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4" name="Стрелка вниз 43"/>
          <p:cNvSpPr/>
          <p:nvPr/>
        </p:nvSpPr>
        <p:spPr>
          <a:xfrm>
            <a:off x="4067175" y="5157788"/>
            <a:ext cx="288925" cy="21590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5" name="Стрелка вниз 44"/>
          <p:cNvSpPr/>
          <p:nvPr/>
        </p:nvSpPr>
        <p:spPr>
          <a:xfrm rot="2724615">
            <a:off x="2450306" y="5626894"/>
            <a:ext cx="288925" cy="43338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6" name="Стрелка вниз 45"/>
          <p:cNvSpPr/>
          <p:nvPr/>
        </p:nvSpPr>
        <p:spPr>
          <a:xfrm>
            <a:off x="4067175" y="5589588"/>
            <a:ext cx="288925" cy="287337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7" name="Стрелка вниз 46"/>
          <p:cNvSpPr/>
          <p:nvPr/>
        </p:nvSpPr>
        <p:spPr>
          <a:xfrm rot="17720289">
            <a:off x="5939631" y="5360195"/>
            <a:ext cx="288925" cy="500062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8" name="Стрелка влево 47"/>
          <p:cNvSpPr/>
          <p:nvPr/>
        </p:nvSpPr>
        <p:spPr>
          <a:xfrm>
            <a:off x="1763713" y="5300663"/>
            <a:ext cx="936625" cy="288925"/>
          </a:xfrm>
          <a:prstGeom prst="leftArrow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9" name="TextBox 48"/>
          <p:cNvSpPr txBox="1"/>
          <p:nvPr/>
        </p:nvSpPr>
        <p:spPr>
          <a:xfrm>
            <a:off x="107950" y="4508500"/>
            <a:ext cx="1655763" cy="11699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1400" dirty="0"/>
              <a:t>Федеральная государственная информационная система учета результатов СОУТ</a:t>
            </a:r>
          </a:p>
        </p:txBody>
      </p:sp>
      <p:sp>
        <p:nvSpPr>
          <p:cNvPr id="50" name="Стрелка вниз 49"/>
          <p:cNvSpPr/>
          <p:nvPr/>
        </p:nvSpPr>
        <p:spPr>
          <a:xfrm>
            <a:off x="1763713" y="1989138"/>
            <a:ext cx="287337" cy="360362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3817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C94465F-E747-4495-9EA1-CDBFFEAE22BC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24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9155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1138485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ГОСУДАРСТВЕННАЯ ЭКСПЕРТИЗА УСЛОВИЙ ТРУДА В ЦЕЛЯХ ОЦЕНКИ КАЧЕСТВА ПРОВЕДЕНИЯ СПЕЦИАЛЬНОЙ ОЦЕНКИ УСЛОВИЙ ТРУДА И ФАКТИЧЕСКИХ УСЛОВИЙ ТРУДАРАБОТНИКОВ</a:t>
            </a:r>
          </a:p>
        </p:txBody>
      </p:sp>
      <p:pic>
        <p:nvPicPr>
          <p:cNvPr id="4915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4915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1556792"/>
            <a:ext cx="2808288" cy="4318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Платно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796136" y="1556792"/>
            <a:ext cx="3024188" cy="4318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Бесплатно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9832" y="2204864"/>
            <a:ext cx="2736304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3538D"/>
                </a:solidFill>
                <a:latin typeface="+mn-lt"/>
              </a:rPr>
              <a:t>Органы исполнительной власти субъектов Российской Федерации</a:t>
            </a:r>
            <a:endParaRPr lang="ru-RU" sz="1600" b="1" dirty="0">
              <a:solidFill>
                <a:srgbClr val="23538D"/>
              </a:solidFill>
              <a:latin typeface="+mn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16216" y="2492896"/>
            <a:ext cx="2232248" cy="7200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Определения судебных органов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516216" y="4437112"/>
            <a:ext cx="2304256" cy="194421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Представления территориальных органов </a:t>
            </a:r>
            <a:r>
              <a:rPr lang="ru-RU" sz="1400" b="1" dirty="0" err="1" smtClean="0">
                <a:solidFill>
                  <a:schemeClr val="tx1"/>
                </a:solidFill>
              </a:rPr>
              <a:t>Роструда</a:t>
            </a:r>
            <a:r>
              <a:rPr lang="ru-RU" sz="1400" b="1" dirty="0" smtClean="0">
                <a:solidFill>
                  <a:schemeClr val="tx1"/>
                </a:solidFill>
              </a:rPr>
              <a:t> в связи с осуществлением мероприятий по государственному контролю за соблюдением требований законодательства о СОУТ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516216" y="3429000"/>
            <a:ext cx="2232248" cy="7200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Обращения органов исполнительной власти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3356992"/>
            <a:ext cx="2664296" cy="237626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/>
              <a:t>Обращения работодателей ,их объединений, профсоюзов, их объединений, иных уполномоченных работниками представительных органов, ФСС России и иных страховщиков</a:t>
            </a:r>
            <a:endParaRPr lang="ru-RU" sz="1400" b="1" dirty="0"/>
          </a:p>
        </p:txBody>
      </p:sp>
      <p:sp>
        <p:nvSpPr>
          <p:cNvPr id="24" name="Стрелка вниз 23"/>
          <p:cNvSpPr/>
          <p:nvPr/>
        </p:nvSpPr>
        <p:spPr>
          <a:xfrm rot="19402454">
            <a:off x="2605013" y="1823615"/>
            <a:ext cx="432048" cy="790856"/>
          </a:xfrm>
          <a:prstGeom prst="downArrow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25" name="Стрелка вниз 24"/>
          <p:cNvSpPr/>
          <p:nvPr/>
        </p:nvSpPr>
        <p:spPr>
          <a:xfrm rot="2886176">
            <a:off x="5811711" y="1870228"/>
            <a:ext cx="432048" cy="815112"/>
          </a:xfrm>
          <a:prstGeom prst="downArrow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27" name="Стрелка вниз 26"/>
          <p:cNvSpPr/>
          <p:nvPr/>
        </p:nvSpPr>
        <p:spPr>
          <a:xfrm rot="16200000">
            <a:off x="5912687" y="2808393"/>
            <a:ext cx="432048" cy="521133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28" name="Стрелка вниз 27"/>
          <p:cNvSpPr/>
          <p:nvPr/>
        </p:nvSpPr>
        <p:spPr>
          <a:xfrm rot="19193923">
            <a:off x="5794970" y="3255173"/>
            <a:ext cx="432048" cy="824800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30" name="Стрелка вниз 29"/>
          <p:cNvSpPr/>
          <p:nvPr/>
        </p:nvSpPr>
        <p:spPr>
          <a:xfrm rot="19541781">
            <a:off x="5639061" y="3531628"/>
            <a:ext cx="432048" cy="1875769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31" name="Стрелка вниз 30"/>
          <p:cNvSpPr/>
          <p:nvPr/>
        </p:nvSpPr>
        <p:spPr>
          <a:xfrm rot="2496792">
            <a:off x="3103699" y="3192320"/>
            <a:ext cx="432048" cy="730002"/>
          </a:xfrm>
          <a:prstGeom prst="down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3817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C94465F-E747-4495-9EA1-CDBFFEAE22BC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25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9155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1296144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ГОСУДАРСТВЕННАЯ ЭКСПЕРТИЗА УСЛОВИЙ ТРУДА В ЦЕЛЯХ ОЦЕНКИ ПРАВИЛЬНОСТИ ПРЕДОСТАВЛЕНИЯ РАБОТНИКАМ ГАРАНТИЙ И КОМПЕНСАЦИЙ ЗА РАБОТУ С ВРЕДНЫМИ И (ИЛИ) ОПАСНЫМИ УСЛОВИЯМИ ТРУДА</a:t>
            </a:r>
          </a:p>
        </p:txBody>
      </p:sp>
      <p:pic>
        <p:nvPicPr>
          <p:cNvPr id="4915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4915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987824" y="1556792"/>
            <a:ext cx="3024188" cy="4318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Бесплатно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128" y="2348880"/>
            <a:ext cx="2736304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3538D"/>
                </a:solidFill>
              </a:rPr>
              <a:t>РОСТРУД</a:t>
            </a:r>
            <a:endParaRPr lang="ru-RU" sz="1600" b="1" dirty="0">
              <a:solidFill>
                <a:srgbClr val="23538D"/>
              </a:solidFill>
              <a:latin typeface="+mn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80112" y="2996952"/>
            <a:ext cx="3240360" cy="309634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В отношении работников организаций, входящих в группу компаний (корпорации, холдинги и иные объединения юридических лиц), имеющих филиалы, представительства и (или) дочерние общества, действующие на постоянной основе на территории нескольких субъектов Российской Федерации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 rot="19351693">
            <a:off x="5286522" y="1995421"/>
            <a:ext cx="466404" cy="613375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29" name="TextBox 28"/>
          <p:cNvSpPr txBox="1"/>
          <p:nvPr/>
        </p:nvSpPr>
        <p:spPr>
          <a:xfrm>
            <a:off x="395536" y="2204864"/>
            <a:ext cx="2736304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3538D"/>
                </a:solidFill>
                <a:latin typeface="+mn-lt"/>
              </a:rPr>
              <a:t>Органы исполнительной власти субъектов Российской Федерации в области охраны труда</a:t>
            </a:r>
            <a:endParaRPr lang="ru-RU" sz="1600" b="1" dirty="0">
              <a:solidFill>
                <a:srgbClr val="23538D"/>
              </a:solidFill>
              <a:latin typeface="+mn-lt"/>
            </a:endParaRPr>
          </a:p>
        </p:txBody>
      </p:sp>
      <p:sp>
        <p:nvSpPr>
          <p:cNvPr id="33" name="Стрелка вниз 32"/>
          <p:cNvSpPr/>
          <p:nvPr/>
        </p:nvSpPr>
        <p:spPr>
          <a:xfrm rot="2315585">
            <a:off x="3129003" y="2001820"/>
            <a:ext cx="491193" cy="624632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34" name="Стрелка вниз 33"/>
          <p:cNvSpPr/>
          <p:nvPr/>
        </p:nvSpPr>
        <p:spPr>
          <a:xfrm>
            <a:off x="1619672" y="3284984"/>
            <a:ext cx="491193" cy="347060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35" name="Стрелка вниз 34"/>
          <p:cNvSpPr/>
          <p:nvPr/>
        </p:nvSpPr>
        <p:spPr>
          <a:xfrm>
            <a:off x="6876256" y="2708920"/>
            <a:ext cx="491193" cy="275052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3645024"/>
            <a:ext cx="3456384" cy="261967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В отношении работников организаций, за исключением входящих в группу компаний (корпорации, холдинги и иные объединения юридических лиц), имеющих филиалы, представительства и (или) дочерние общества, действующие на постоянной основе на территории нескольких субъектов Российской Федерации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siznet.ru/upload/iblock/781/781cf8185693333efa9e6694f7fb8a9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96752" cy="1196752"/>
          </a:xfrm>
          <a:prstGeom prst="rect">
            <a:avLst/>
          </a:prstGeom>
          <a:noFill/>
        </p:spPr>
      </p:pic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26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35088" y="260648"/>
            <a:ext cx="8208912" cy="706437"/>
          </a:xfrm>
        </p:spPr>
        <p:txBody>
          <a:bodyPr/>
          <a:lstStyle/>
          <a:p>
            <a:pPr>
              <a:defRPr/>
            </a:pPr>
            <a:r>
              <a:rPr lang="ru-RU" sz="2300" b="1" dirty="0" smtClean="0">
                <a:solidFill>
                  <a:schemeClr val="tx2"/>
                </a:solidFill>
                <a:latin typeface="+mn-lt"/>
              </a:rPr>
              <a:t>ОСНОВНЫЕ ЗАДАЧИ ФЕДЕРАЛЬНОЙ СЛУЖБЫ ПО ТРУДУ И ЗАНЯТОСТИ</a:t>
            </a:r>
            <a:endParaRPr lang="ru-RU" sz="23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2772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2774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827584" y="3224302"/>
            <a:ext cx="77771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just" eaLnBrk="0" hangingPunct="0">
              <a:buFont typeface="Wingdings" pitchFamily="2" charset="2"/>
              <a:buChar char="Ø"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+mn-lt"/>
              <a:cs typeface="Times New Roman" pitchFamily="18" charset="0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107504" y="980728"/>
          <a:ext cx="885698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siznet.ru/upload/iblock/781/781cf8185693333efa9e6694f7fb8a9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96752" cy="1196752"/>
          </a:xfrm>
          <a:prstGeom prst="rect">
            <a:avLst/>
          </a:prstGeom>
          <a:noFill/>
        </p:spPr>
      </p:pic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27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35088" y="260648"/>
            <a:ext cx="8208912" cy="706437"/>
          </a:xfrm>
        </p:spPr>
        <p:txBody>
          <a:bodyPr/>
          <a:lstStyle/>
          <a:p>
            <a:pPr>
              <a:defRPr/>
            </a:pPr>
            <a:r>
              <a:rPr lang="ru-RU" sz="2300" b="1" dirty="0" smtClean="0">
                <a:solidFill>
                  <a:schemeClr val="tx2"/>
                </a:solidFill>
                <a:latin typeface="+mn-lt"/>
              </a:rPr>
              <a:t>ОСНОВНЫЕ ЗАДАЧИ ФЕДЕРАЛЬНОЙ СЛУЖБЫ ПО ТРУДУ И ЗАНЯТОСТИ</a:t>
            </a:r>
            <a:endParaRPr lang="ru-RU" sz="23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2772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2774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827584" y="3224302"/>
            <a:ext cx="77771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just" eaLnBrk="0" hangingPunct="0">
              <a:buFont typeface="Wingdings" pitchFamily="2" charset="2"/>
              <a:buChar char="Ø"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+mn-lt"/>
              <a:cs typeface="Times New Roman" pitchFamily="18" charset="0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60" y="1556792"/>
            <a:ext cx="8136904" cy="43396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Принятие административных регламентов по реализации процедур</a:t>
            </a:r>
          </a:p>
          <a:p>
            <a:endParaRPr lang="ru-RU" sz="2000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государственного контроля (надзора) за соблюдением требований Федерального закона от 28.12.2013 № 426-ФЗ «О специальной оценке условий труда»</a:t>
            </a:r>
          </a:p>
          <a:p>
            <a:pPr lvl="0">
              <a:buFont typeface="Wingdings" pitchFamily="2" charset="2"/>
              <a:buChar char="Ø"/>
            </a:pPr>
            <a:endParaRPr lang="ru-RU" sz="2000" dirty="0" smtClean="0">
              <a:solidFill>
                <a:srgbClr val="002060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 проведения государственной экспертизы условий труда в целях оценки правильности предоставления работникам гарантий и компенсаций за работу с вредными и (или) опасными условиями труда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solidFill>
                <a:srgbClr val="002060"/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 формирования и ведения реестра деклараций соответствия условий труда государственным нормативным требованиям охраны труда</a:t>
            </a:r>
          </a:p>
          <a:p>
            <a:pPr lvl="0"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0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3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179388" y="44450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>
            <a:spLocks/>
          </p:cNvSpPr>
          <p:nvPr/>
        </p:nvSpPr>
        <p:spPr bwMode="auto">
          <a:xfrm>
            <a:off x="323528" y="260648"/>
            <a:ext cx="8568952" cy="17281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+mn-lt"/>
              </a:rPr>
              <a:t>СПЕЦИАЛЬНАЯ ОЦЕНКА ТРУДА ДЛЯ РАБОТНИКОВ ЭТО</a:t>
            </a:r>
          </a:p>
          <a:p>
            <a:pPr algn="ctr"/>
            <a:endParaRPr lang="ru-RU" sz="1600" b="1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ОБЪЕКТИВНАЯ ИНФОРМАЦИЯ ОБ УСЛОВИЯХ ТРУДА НА РАБОЧИХ МЕСТАХ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ПРАВО НА ГАРАНТИИ И КОМПЕНСАЦИИ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ПРАВО ТРЕБОВАТЬ УЛУЧШЕНИЯ УСЛОВИЙ ТРУДА</a:t>
            </a:r>
            <a:endParaRPr lang="ru-RU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Заголовок 1"/>
          <p:cNvSpPr>
            <a:spLocks/>
          </p:cNvSpPr>
          <p:nvPr/>
        </p:nvSpPr>
        <p:spPr bwMode="auto">
          <a:xfrm>
            <a:off x="323528" y="2276872"/>
            <a:ext cx="8568952" cy="158417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+mn-lt"/>
              </a:rPr>
              <a:t>СПЕЦИАЛЬНАЯ ОЦЕНКА ТРУДА ДЛЯ РАБОТОДАТЕЛЕЙ ЭТО</a:t>
            </a:r>
          </a:p>
          <a:p>
            <a:pPr algn="ctr"/>
            <a:endParaRPr lang="ru-RU" sz="1600" b="1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УПРАВЛЕНИЕ ИЗДЕРЖКАМИ, СВЯЗАННЫМИ С НЕБЛАГОПРИЯТНЫМИ УСЛОВИЯМИ ТРУДА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СТИМУЛ К УЛУЧШЕНИЮ УСЛОВИЙ ТРУДА</a:t>
            </a:r>
          </a:p>
        </p:txBody>
      </p:sp>
      <p:sp>
        <p:nvSpPr>
          <p:cNvPr id="15" name="Заголовок 1"/>
          <p:cNvSpPr>
            <a:spLocks/>
          </p:cNvSpPr>
          <p:nvPr/>
        </p:nvSpPr>
        <p:spPr bwMode="auto">
          <a:xfrm>
            <a:off x="323528" y="4221088"/>
            <a:ext cx="8568952" cy="20162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+mn-lt"/>
              </a:rPr>
              <a:t>СПЕЦИАЛЬНАЯ ОЦЕНКА ТРУДА ДЛЯ ГОСУДАРСТВА ЭТО</a:t>
            </a:r>
          </a:p>
          <a:p>
            <a:pPr algn="ctr"/>
            <a:endParaRPr lang="ru-RU" sz="1600" b="1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ОБЪЕКТИВНАЯ ИНФОРМАЦИЯ О СОСТОЯНИИ УСЛОВИЙ ТРУДА ДЛЯ ПРИНЯТИЯ УПРАВЛЕНЧЕСКИХ РЕШЕНИЙ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ПОБУЖДЕНИЕ РАБОТОДАТЕЛЕЙ К УЛУЧШЕНИЮ УСЛОВИЙ ТРУДА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ОСУЩЕСТВЛЕНИЕ КОНТРОЛЬНО-НАДЗОРНЫХ ФУНКЦИЙ</a:t>
            </a:r>
            <a:endParaRPr lang="ru-RU" sz="1600" dirty="0" smtClean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0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4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179388" y="44450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83568" y="692696"/>
            <a:ext cx="7920880" cy="52014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just"/>
            <a:r>
              <a:rPr lang="ru-RU" sz="2400" b="1" cap="all" dirty="0" smtClean="0">
                <a:ln w="0"/>
                <a:solidFill>
                  <a:srgbClr val="23538D"/>
                </a:solidFill>
                <a:effectLst/>
                <a:latin typeface="+mn-lt"/>
              </a:rPr>
              <a:t>В целях обеспечения прав работников на безопасные условия труда законом предусмотрено:</a:t>
            </a:r>
          </a:p>
          <a:p>
            <a:pPr algn="just"/>
            <a:endParaRPr lang="ru-RU" sz="2400" b="1" cap="all" dirty="0" smtClean="0">
              <a:ln w="0"/>
              <a:solidFill>
                <a:srgbClr val="23538D"/>
              </a:solidFill>
              <a:effectLst/>
              <a:latin typeface="+mn-lt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b="1" cap="all" dirty="0" smtClean="0">
                <a:ln w="0"/>
                <a:solidFill>
                  <a:srgbClr val="23538D"/>
                </a:solidFill>
                <a:effectLst/>
                <a:latin typeface="+mn-lt"/>
              </a:rPr>
              <a:t> ОБЯЗАТЕЛЬНОЕ участие ПРЕДСТАВИТЕЛЕЙ профсоюзов в специальной оценке условий труда</a:t>
            </a:r>
          </a:p>
          <a:p>
            <a:pPr algn="just">
              <a:buFont typeface="Wingdings" pitchFamily="2" charset="2"/>
              <a:buChar char="ü"/>
            </a:pPr>
            <a:endParaRPr lang="ru-RU" sz="2400" b="1" cap="all" dirty="0" smtClean="0">
              <a:ln w="0"/>
              <a:solidFill>
                <a:srgbClr val="23538D"/>
              </a:solidFill>
              <a:effectLst/>
              <a:latin typeface="+mn-lt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b="1" cap="all" dirty="0" smtClean="0">
                <a:ln w="0"/>
                <a:solidFill>
                  <a:srgbClr val="23538D"/>
                </a:solidFill>
                <a:effectLst/>
                <a:latin typeface="+mn-lt"/>
              </a:rPr>
              <a:t> право работника И ПРОФСОЮЗОВ требовать проведение государственной экспертизы условий труда</a:t>
            </a:r>
          </a:p>
          <a:p>
            <a:pPr algn="just">
              <a:buFont typeface="Wingdings" pitchFamily="2" charset="2"/>
              <a:buChar char="ü"/>
            </a:pPr>
            <a:endParaRPr lang="ru-RU" sz="2400" b="1" cap="all" dirty="0" smtClean="0">
              <a:ln w="0"/>
              <a:solidFill>
                <a:srgbClr val="23538D"/>
              </a:solidFill>
              <a:effectLst/>
              <a:latin typeface="+mn-lt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b="1" cap="all" dirty="0" smtClean="0">
                <a:ln w="0"/>
                <a:solidFill>
                  <a:srgbClr val="23538D"/>
                </a:solidFill>
                <a:effectLst/>
                <a:latin typeface="+mn-lt"/>
              </a:rPr>
              <a:t> независимость организаций (экспертов), проводящих специальную оценку условий труда</a:t>
            </a:r>
          </a:p>
          <a:p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prohandmade.ru/wp-content/uploads/2012/01/422444a993249069c6858c5b538624d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80928"/>
            <a:ext cx="115252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0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4DE70806-C58E-405F-AD90-C88B78B978DD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5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2292" name="Заголовок 1"/>
          <p:cNvSpPr>
            <a:spLocks/>
          </p:cNvSpPr>
          <p:nvPr/>
        </p:nvSpPr>
        <p:spPr bwMode="auto">
          <a:xfrm>
            <a:off x="0" y="188913"/>
            <a:ext cx="8856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1229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1229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179512" y="548680"/>
            <a:ext cx="4321175" cy="792163"/>
          </a:xfrm>
          <a:prstGeom prst="roundRect">
            <a:avLst/>
          </a:prstGeom>
          <a:solidFill>
            <a:schemeClr val="tx2">
              <a:alpha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51720" y="2492896"/>
            <a:ext cx="2447925" cy="358775"/>
          </a:xfrm>
          <a:prstGeom prst="roundRect">
            <a:avLst/>
          </a:prstGeom>
          <a:solidFill>
            <a:schemeClr val="accent3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</a:rPr>
              <a:t>Выявлены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44208" y="3429000"/>
            <a:ext cx="2447925" cy="431800"/>
          </a:xfrm>
          <a:prstGeom prst="roundRect">
            <a:avLst/>
          </a:pr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</a:rPr>
              <a:t>Не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выявлены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1520" y="3140968"/>
            <a:ext cx="5834063" cy="5048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/>
                </a:solidFill>
              </a:rPr>
              <a:t>Исследования и измерения идентифицированных факторов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932040" y="2060848"/>
            <a:ext cx="3887787" cy="5746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/>
                </a:solidFill>
              </a:rPr>
              <a:t>Идентификация вредных и опасных факторов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611560" y="548680"/>
            <a:ext cx="36718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Рабочие места сотрудников, профессии которых  предусмотрены Списками № 1 и № 2, 1974 года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5536" y="4941168"/>
            <a:ext cx="2447925" cy="86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/>
                </a:solidFill>
              </a:rPr>
              <a:t>Вредные и опасные условия труда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444208" y="4221088"/>
            <a:ext cx="2520950" cy="86518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/>
                </a:solidFill>
              </a:rPr>
              <a:t>Декларирование соответствия условий труда 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716016" y="548680"/>
            <a:ext cx="4319587" cy="792163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Рабочие места сотрудников,</a:t>
            </a:r>
            <a:r>
              <a:rPr lang="ru-RU" sz="1600" b="1" dirty="0">
                <a:solidFill>
                  <a:schemeClr val="tx1"/>
                </a:solidFill>
                <a:cs typeface="Times New Roman" pitchFamily="18" charset="0"/>
              </a:rPr>
              <a:t> профессии которых не предусмотрены Списками № 1 и № 2, 1974 года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51520" y="4077072"/>
            <a:ext cx="5834063" cy="431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/>
                </a:solidFill>
              </a:rPr>
              <a:t>Определение класса условий труда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491880" y="4941168"/>
            <a:ext cx="2520950" cy="86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/>
                </a:solidFill>
              </a:rPr>
              <a:t>Оптимальные и допустимые условия труда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539552" y="1484784"/>
            <a:ext cx="0" cy="136683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5076056" y="1340768"/>
            <a:ext cx="0" cy="72008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3635896" y="2132856"/>
            <a:ext cx="1296318" cy="288032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15" idx="2"/>
            <a:endCxn id="13" idx="0"/>
          </p:cNvCxnSpPr>
          <p:nvPr/>
        </p:nvCxnSpPr>
        <p:spPr>
          <a:xfrm>
            <a:off x="6875934" y="2635523"/>
            <a:ext cx="792237" cy="793477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3275856" y="2924944"/>
            <a:ext cx="347" cy="21810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1619672" y="3789040"/>
            <a:ext cx="0" cy="21590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4572000" y="3789040"/>
            <a:ext cx="0" cy="21590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1619672" y="4581128"/>
            <a:ext cx="0" cy="28733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2339752" y="4581128"/>
            <a:ext cx="0" cy="28733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5364088" y="4581128"/>
            <a:ext cx="0" cy="28733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499992" y="4581128"/>
            <a:ext cx="0" cy="28733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24" name="Заголовок 1"/>
          <p:cNvSpPr>
            <a:spLocks/>
          </p:cNvSpPr>
          <p:nvPr/>
        </p:nvSpPr>
        <p:spPr bwMode="auto">
          <a:xfrm>
            <a:off x="179388" y="187325"/>
            <a:ext cx="8856662" cy="289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Helios"/>
              </a:rPr>
              <a:t>ПРОЦЕДУРА СПЕЦИАЛЬНОЙ ОЦЕНКИ УСЛОВИЙ ТРУДА</a:t>
            </a:r>
          </a:p>
        </p:txBody>
      </p:sp>
      <p:cxnSp>
        <p:nvCxnSpPr>
          <p:cNvPr id="50" name="Shape 49"/>
          <p:cNvCxnSpPr>
            <a:stCxn id="40" idx="3"/>
          </p:cNvCxnSpPr>
          <p:nvPr/>
        </p:nvCxnSpPr>
        <p:spPr>
          <a:xfrm flipV="1">
            <a:off x="6012830" y="5157068"/>
            <a:ext cx="1547812" cy="215900"/>
          </a:xfrm>
          <a:prstGeom prst="bentConnector3">
            <a:avLst>
              <a:gd name="adj1" fmla="val 99814"/>
            </a:avLst>
          </a:prstGeom>
          <a:ln w="2222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7668344" y="3861048"/>
            <a:ext cx="0" cy="28733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148064" y="1340768"/>
            <a:ext cx="3995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+mn-lt"/>
              </a:rPr>
              <a:t>В случае отсутствия АРМ – поэтапное проведение СОУТ до 31 декабря 2018г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23C54C32-ECD7-4A2E-9673-D5E1F21E881E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6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0179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424863" cy="706437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</a:rPr>
              <a:t>НЕЗАВИСИМОСТЬ ОРГАНИЗАЦИЙ И ЭКСПЕРТОВ</a:t>
            </a:r>
          </a:p>
        </p:txBody>
      </p:sp>
      <p:pic>
        <p:nvPicPr>
          <p:cNvPr id="50180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5018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50184" name="TextBox 16"/>
          <p:cNvSpPr txBox="1">
            <a:spLocks noChangeArrowheads="1"/>
          </p:cNvSpPr>
          <p:nvPr/>
        </p:nvSpPr>
        <p:spPr bwMode="auto">
          <a:xfrm>
            <a:off x="1116013" y="2852738"/>
            <a:ext cx="2651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Обязательная</a:t>
            </a:r>
          </a:p>
          <a:p>
            <a:r>
              <a:rPr lang="ru-RU" sz="2800">
                <a:solidFill>
                  <a:schemeClr val="bg1"/>
                </a:solidFill>
              </a:rPr>
              <a:t>страховка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1188" y="2852738"/>
            <a:ext cx="30130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Обязательная </a:t>
            </a:r>
          </a:p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страховка</a:t>
            </a:r>
          </a:p>
        </p:txBody>
      </p:sp>
      <p:graphicFrame>
        <p:nvGraphicFramePr>
          <p:cNvPr id="12" name="Схема 11"/>
          <p:cNvGraphicFramePr/>
          <p:nvPr/>
        </p:nvGraphicFramePr>
        <p:xfrm>
          <a:off x="467544" y="764704"/>
          <a:ext cx="835292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6913" y="6381750"/>
            <a:ext cx="6572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3036D124-1E9A-4EB7-910D-BC221DE85FB5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7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424863" cy="706438"/>
          </a:xfrm>
        </p:spPr>
        <p:txBody>
          <a:bodyPr/>
          <a:lstStyle/>
          <a:p>
            <a:pPr>
              <a:defRPr/>
            </a:pPr>
            <a:r>
              <a:rPr lang="ru-RU" sz="3000" b="1" dirty="0" smtClean="0">
                <a:solidFill>
                  <a:schemeClr val="tx2"/>
                </a:solidFill>
                <a:latin typeface="+mn-lt"/>
              </a:rPr>
              <a:t>ОТВЕТСТВЕННОСТЬ ОРГАНИЗАЦИЙ И ЭКСПЕРТОВ</a:t>
            </a:r>
            <a:endParaRPr lang="ru-RU" sz="30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168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7168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71688" name="TextBox 16"/>
          <p:cNvSpPr txBox="1">
            <a:spLocks noChangeArrowheads="1"/>
          </p:cNvSpPr>
          <p:nvPr/>
        </p:nvSpPr>
        <p:spPr bwMode="auto">
          <a:xfrm>
            <a:off x="1116013" y="2852738"/>
            <a:ext cx="2651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Обязательная</a:t>
            </a:r>
          </a:p>
          <a:p>
            <a:r>
              <a:rPr lang="ru-RU" sz="2800">
                <a:solidFill>
                  <a:schemeClr val="bg1"/>
                </a:solidFill>
              </a:rPr>
              <a:t>страховка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1188" y="2852738"/>
            <a:ext cx="30130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Обязательная </a:t>
            </a:r>
          </a:p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страховка</a:t>
            </a:r>
          </a:p>
        </p:txBody>
      </p:sp>
      <p:graphicFrame>
        <p:nvGraphicFramePr>
          <p:cNvPr id="11" name="Схема 10"/>
          <p:cNvGraphicFramePr/>
          <p:nvPr/>
        </p:nvGraphicFramePr>
        <p:xfrm>
          <a:off x="179512" y="764704"/>
          <a:ext cx="885698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43808" y="6093296"/>
            <a:ext cx="5688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>
                <a:solidFill>
                  <a:srgbClr val="C00000"/>
                </a:solidFill>
                <a:latin typeface="+mn-lt"/>
              </a:rPr>
              <a:t>Изменения в КОАП вступают в силу </a:t>
            </a:r>
          </a:p>
          <a:p>
            <a:pPr algn="ctr">
              <a:defRPr/>
            </a:pPr>
            <a:r>
              <a:rPr lang="ru-RU" i="1" dirty="0">
                <a:solidFill>
                  <a:srgbClr val="C00000"/>
                </a:solidFill>
                <a:latin typeface="+mn-lt"/>
              </a:rPr>
              <a:t>с 1 января 2015 года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558213" y="6492875"/>
            <a:ext cx="5857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7E815FD0-98C5-4103-8004-161E6B557DAB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8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424862" cy="549275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+mn-lt"/>
              </a:rPr>
              <a:t>УСИЛЕНИЕ ОТВЕТСТВЕННОСТИ ЗА НАРУШЕНИЯ В ОБЛАСТИ ОХРАНЫ ТРУДА </a:t>
            </a:r>
            <a:endParaRPr lang="ru-RU" sz="20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72708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72710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72712" name="TextBox 16"/>
          <p:cNvSpPr txBox="1">
            <a:spLocks noChangeArrowheads="1"/>
          </p:cNvSpPr>
          <p:nvPr/>
        </p:nvSpPr>
        <p:spPr bwMode="auto">
          <a:xfrm>
            <a:off x="1116013" y="2852738"/>
            <a:ext cx="2651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Обязательная</a:t>
            </a:r>
          </a:p>
          <a:p>
            <a:r>
              <a:rPr lang="ru-RU" sz="2800">
                <a:solidFill>
                  <a:schemeClr val="bg1"/>
                </a:solidFill>
              </a:rPr>
              <a:t>страховка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1188" y="2852738"/>
            <a:ext cx="30130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Обязательная </a:t>
            </a:r>
          </a:p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страховка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50825" y="476250"/>
          <a:ext cx="8784976" cy="6052869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728192"/>
                <a:gridCol w="5145396"/>
                <a:gridCol w="921786"/>
                <a:gridCol w="989602"/>
              </a:tblGrid>
              <a:tr h="47218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</a:rPr>
                        <a:t>С 1 января 2015 г. вводятся дополнительные составы административных </a:t>
                      </a:r>
                      <a:r>
                        <a:rPr lang="ru-RU" sz="1400" b="1" u="none" strike="noStrike" dirty="0" smtClean="0">
                          <a:solidFill>
                            <a:srgbClr val="C00000"/>
                          </a:solidFill>
                        </a:rPr>
                        <a:t>правонарушений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(изменения</a:t>
                      </a:r>
                      <a:r>
                        <a:rPr lang="ru-RU" sz="1400" b="1" i="0" u="none" strike="noStrike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в КОАП)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/>
                        <a:t>Состав административного правонарушения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Размеры административного наказания (штрафов)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для должностных лиц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для юридических лиц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8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Нарушение государственных нормативных требований охраны труда, содержащихся в федеральных законах и иных нормативных правовых актах Российской Федерации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5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80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Нарушение работодателем установленного порядка проведения специальной оценки условий труда на рабочих местах или ее </a:t>
                      </a:r>
                      <a:r>
                        <a:rPr lang="ru-RU" sz="1400" u="none" strike="noStrike" dirty="0" err="1"/>
                        <a:t>непроведение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10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7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Допуск работника к исполнению им трудовых обязанностей без прохождения в установленном порядке обучения и проверки знаний требований охраны труда, а также обязательных предварительных (при поступлении на работу) и периодических (в течение трудовой деятельности) медицинских осмотров, обязательных медицинских осмотров в начале рабочего дня (смены), обязательных психиатрических освидетельствований или при наличии медицинских противопоказаний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25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130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/>
                        <a:t>Необеспечение</a:t>
                      </a:r>
                      <a:r>
                        <a:rPr lang="ru-RU" sz="1400" u="none" strike="noStrike" dirty="0"/>
                        <a:t> работников средствами индивидуальной защиты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30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150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 Нарушение организацией, проводившей специальную оценку условий труда, установленного порядка проведения специальной оценки условий труда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30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100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2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</a:rPr>
                        <a:t>РАНЕЕ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/>
                        <a:t>Общая норма о нарушениях законодательства о труде и об охране труда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31" marR="4831" marT="4831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5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до 50 тыс.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8A1BFA-5A2E-44DD-A0D0-EAB9A8437AD7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1507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86360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ИСПОЛЬЗОВАНИЕ РЕЗУЛЬТАТОВ СПЕЦИАЛЬНОЙ ОЦЕНКИ УСЛОВИЙ ТРУДА</a:t>
            </a:r>
          </a:p>
        </p:txBody>
      </p:sp>
      <p:pic>
        <p:nvPicPr>
          <p:cNvPr id="21508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1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grpSp>
        <p:nvGrpSpPr>
          <p:cNvPr id="2" name="Группа 9"/>
          <p:cNvGrpSpPr/>
          <p:nvPr/>
        </p:nvGrpSpPr>
        <p:grpSpPr>
          <a:xfrm>
            <a:off x="323528" y="908720"/>
            <a:ext cx="8496944" cy="1080120"/>
            <a:chOff x="0" y="0"/>
            <a:chExt cx="8496944" cy="864096"/>
          </a:xfrm>
          <a:scene3d>
            <a:camera prst="orthographicFront"/>
            <a:lightRig rig="flat" dir="t"/>
          </a:scene3d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0" y="0"/>
              <a:ext cx="8496944" cy="864096"/>
            </a:xfrm>
            <a:prstGeom prst="roundRect">
              <a:avLst/>
            </a:prstGeom>
            <a:solidFill>
              <a:schemeClr val="accent1"/>
            </a:soli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59399" y="59399"/>
              <a:ext cx="8077505" cy="8046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72390" tIns="72390" rIns="72390" bIns="72390" spcCol="1270" anchor="ctr"/>
            <a:lstStyle/>
            <a:p>
              <a:pPr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900" dirty="0">
                  <a:solidFill>
                    <a:schemeClr val="bg1"/>
                  </a:solidFill>
                </a:rPr>
                <a:t>Установление размеров дополнительных страховых взносов в Пенсионный фонд Российской Федерации</a:t>
              </a:r>
            </a:p>
            <a:p>
              <a:pPr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900" b="1" dirty="0">
                  <a:solidFill>
                    <a:schemeClr val="bg1"/>
                  </a:solidFill>
                </a:rPr>
                <a:t> </a:t>
              </a:r>
              <a:r>
                <a:rPr lang="ru-RU" sz="1900" b="1" i="1" dirty="0">
                  <a:solidFill>
                    <a:schemeClr val="bg1"/>
                  </a:solidFill>
                </a:rPr>
                <a:t>Чем безопасней труд, тем ниже страховой взнос</a:t>
              </a:r>
            </a:p>
          </p:txBody>
        </p:sp>
      </p:grp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476375" y="2276475"/>
          <a:ext cx="7489528" cy="388902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496509"/>
                <a:gridCol w="941306"/>
                <a:gridCol w="4051713"/>
              </a:tblGrid>
              <a:tr h="8838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КЛАСС УСЛОВИЙ ТРУДА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ДОПОЛНИТЕЛЬНЫЙ ТАРИФ СТРАХОВОГО ВЗНОСА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93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</a:rPr>
                        <a:t>опасный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sz="160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8,0%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9316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</a:rPr>
                        <a:t>вредный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</a:rPr>
                        <a:t>3.4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7,0%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9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</a:rPr>
                        <a:t>3.3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6,0%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9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</a:rPr>
                        <a:t>3.2</a:t>
                      </a:r>
                      <a:endParaRPr lang="ru-RU" sz="160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4,0%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9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</a:rPr>
                        <a:t>3.1</a:t>
                      </a:r>
                      <a:endParaRPr lang="ru-RU" sz="160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2,0%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93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</a:rPr>
                        <a:t>допустимый</a:t>
                      </a:r>
                      <a:endParaRPr lang="ru-RU" sz="160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160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0,0%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93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</a:rPr>
                        <a:t>оптимальный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0,0%</a:t>
                      </a:r>
                      <a:endParaRPr lang="ru-RU" sz="1600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250825" y="2133600"/>
            <a:ext cx="8712200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27088" y="1989138"/>
            <a:ext cx="0" cy="446405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13773</TotalTime>
  <Words>2040</Words>
  <Application>Microsoft Office PowerPoint</Application>
  <PresentationFormat>Экран (4:3)</PresentationFormat>
  <Paragraphs>324</Paragraphs>
  <Slides>27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 СПЕЦИАЛЬНАЯ ОЦЕНКА УСЛОВИЙ ТРУДА КАК ИНСТРУМЕНТ СОВЕРШЕНСТВОВАНИЯ УСЛОВИЙ И ОХРАНЫ ТРУДА Задачи федеральной инспекции труда </vt:lpstr>
      <vt:lpstr>Слайд 2</vt:lpstr>
      <vt:lpstr>Слайд 3</vt:lpstr>
      <vt:lpstr>Слайд 4</vt:lpstr>
      <vt:lpstr>Слайд 5</vt:lpstr>
      <vt:lpstr>НЕЗАВИСИМОСТЬ ОРГАНИЗАЦИЙ И ЭКСПЕРТОВ</vt:lpstr>
      <vt:lpstr>ОТВЕТСТВЕННОСТЬ ОРГАНИЗАЦИЙ И ЭКСПЕРТОВ</vt:lpstr>
      <vt:lpstr>УСИЛЕНИЕ ОТВЕТСТВЕННОСТИ ЗА НАРУШЕНИЯ В ОБЛАСТИ ОХРАНЫ ТРУДА </vt:lpstr>
      <vt:lpstr>ИСПОЛЬЗОВАНИЕ РЕЗУЛЬТАТОВ СПЕЦИАЛЬНОЙ ОЦЕНКИ УСЛОВИЙ ТРУДА</vt:lpstr>
      <vt:lpstr>ИСПОЛЬЗОВАНИЕ РЕЗУЛЬТАТОВ СПЕЦИАЛЬНОЙ ОЦЕНКИ УСЛОВИЙ ТРУДА</vt:lpstr>
      <vt:lpstr>Слайд 11</vt:lpstr>
      <vt:lpstr>Слайд 12</vt:lpstr>
      <vt:lpstr>ГАРАНТИИ И КОМПЕНСАЦИИ РАБОТНИКАМ, ЗАНЯТЫМ ВО ВРЕДНЫХ (ОПАСНЫХ) УСЛОВИЯХ ТРУДА</vt:lpstr>
      <vt:lpstr>ЗАМЕНА  ЧАСТИ ДОПОЛНИТЕЛЬНОГО ОТПУСКА, ПРЕДОСТАВЛЯЕМОГО  РАБОТНИКАМ, ЗАНЯТЫМ ВО ВРЕДНЫХ УСЛОВИЯХ, ТРУДА ДЕНЕЖНОЙ КОМПЕНСАЦИЕЙ (статья 92 Трудового кодекса Российской Федерации)</vt:lpstr>
      <vt:lpstr>УВЕЛИЧЕНИЕ ПРОДОЛЖИТЕЛЬНОСТИ РАБОЧЕЙ СМЕНЫ РАБОТНИКАМ, ЗАНЯТЫМ ВО ВРЕДНЫХ УСЛОВИЯХ ТРУДА</vt:lpstr>
      <vt:lpstr>ЗАДАЧА ФЕДЕРАЛЬНОЙ СЛУЖБЫ ПО ТРУДУ И ЗАНЯТОСТИ</vt:lpstr>
      <vt:lpstr>ДЕКЛАРИРОВАНИЕ СООТВЕТСТВИЯ УСЛОВИЙ ТРУДА</vt:lpstr>
      <vt:lpstr>ГОСУДАРСТВЕННАЯ ЭКСПЕРТИЗА УСЛОВИЙ ТРУДА  (статья 216.1 Трудового кодекса Российской Федерации)</vt:lpstr>
      <vt:lpstr>ГОСУДАРСТВЕННАЯ ЭКСПЕРТИЗА УСЛОВИЙ ТРУДА  (статья 216.1 Трудового кодекса Российской Федерации)</vt:lpstr>
      <vt:lpstr> ОСНОВАНИЯ ДЛЯ ПРОВЕДЕНИЯ ГОСУДАРСТВЕННОЙ ЭКСПЕРТИЗЫ УСЛОВИЙ ТРУДА  (статья 216.1 Трудового кодекса Российской Федерации)</vt:lpstr>
      <vt:lpstr>ПРАВА ЛИЦ, ОСУЩЕСТВЛЯЮЩИХ ГОСУДАРСТВЕННУЮ ЭКСПЕРТИЗУ УСЛОВИЙ ТРУДА  (статья 216.1 Трудового кодекса Российской Федерации)</vt:lpstr>
      <vt:lpstr>ОБЯЗАННОСТИ ЛИЦ, ОСУЩЕСТВЛЯЮЩИХ ГОСУДАРСТВЕННУЮ ЭКСПЕРТИЗУ УСЛОВИЙ ТРУДА  (статья 216.1 Трудового кодекса Российской Федерации)</vt:lpstr>
      <vt:lpstr>ПОРЯДОК ПРОВЕДЕНИЯ ГОСУДАРСТВЕННОЙ ЭКСПЕРТИЗЫ УСЛОВИЙ ТРУДА</vt:lpstr>
      <vt:lpstr>ГОСУДАРСТВЕННАЯ ЭКСПЕРТИЗА УСЛОВИЙ ТРУДА В ЦЕЛЯХ ОЦЕНКИ КАЧЕСТВА ПРОВЕДЕНИЯ СПЕЦИАЛЬНОЙ ОЦЕНКИ УСЛОВИЙ ТРУДА И ФАКТИЧЕСКИХ УСЛОВИЙ ТРУДАРАБОТНИКОВ</vt:lpstr>
      <vt:lpstr>ГОСУДАРСТВЕННАЯ ЭКСПЕРТИЗА УСЛОВИЙ ТРУДА В ЦЕЛЯХ ОЦЕНКИ ПРАВИЛЬНОСТИ ПРЕДОСТАВЛЕНИЯ РАБОТНИКАМ ГАРАНТИЙ И КОМПЕНСАЦИЙ ЗА РАБОТУ С ВРЕДНЫМИ И (ИЛИ) ОПАСНЫМИ УСЛОВИЯМИ ТРУДА</vt:lpstr>
      <vt:lpstr>ОСНОВНЫЕ ЗАДАЧИ ФЕДЕРАЛЬНОЙ СЛУЖБЫ ПО ТРУДУ И ЗАНЯТОСТИ</vt:lpstr>
      <vt:lpstr>ОСНОВНЫЕ ЗАДАЧИ ФЕДЕРАЛЬНОЙ СЛУЖБЫ ПО ТРУДУ И ЗАНЯТОСТИ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RahmatulinVD</dc:creator>
  <cp:lastModifiedBy>Admin</cp:lastModifiedBy>
  <cp:revision>1453</cp:revision>
  <dcterms:created xsi:type="dcterms:W3CDTF">2012-09-14T15:26:24Z</dcterms:created>
  <dcterms:modified xsi:type="dcterms:W3CDTF">2014-11-17T05:33:22Z</dcterms:modified>
</cp:coreProperties>
</file>