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76" r:id="rId8"/>
    <p:sldId id="264" r:id="rId9"/>
    <p:sldId id="272" r:id="rId10"/>
    <p:sldId id="273" r:id="rId11"/>
    <p:sldId id="274" r:id="rId12"/>
    <p:sldId id="275" r:id="rId13"/>
    <p:sldId id="265" r:id="rId14"/>
    <p:sldId id="266" r:id="rId15"/>
    <p:sldId id="267" r:id="rId16"/>
    <p:sldId id="268" r:id="rId17"/>
    <p:sldId id="261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3D82A-33C0-40AE-AAA3-0F1AC80C5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BCFCE-942B-44FB-A148-6CCAC0A59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0988" y="276225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6225"/>
            <a:ext cx="6022975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FC29C-D67B-462A-9C88-54C2A8F0C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5613" y="276225"/>
            <a:ext cx="8232775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F5982-BF79-4369-BFA7-B4945542BD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81BA6-B1D7-4737-B33E-A75D71F20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17E56-4BE8-4835-9585-549EC9FAC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1788"/>
            <a:ext cx="4040187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1788"/>
            <a:ext cx="4040188" cy="4522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990A-5744-4145-9023-B1697974E2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443E5-2006-40C8-A6AC-758F1E02A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3CBA7-3B45-4C1E-96BD-9A6FDC7D2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2E26-B257-41E9-9294-E3209A414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FC018-9AD1-4E55-BBAE-6E9E5D74D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DF048-BCAF-4EDC-9D4C-5018FB204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6225"/>
            <a:ext cx="82327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8" rIns="91414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601788"/>
            <a:ext cx="8232775" cy="452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6813"/>
            <a:ext cx="21367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>
            <a:lvl1pPr>
              <a:defRPr sz="15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>
            <a:lvl1pPr algn="ctr">
              <a:defRPr sz="15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1613" y="6246813"/>
            <a:ext cx="21367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4" tIns="45708" rIns="91414" bIns="45708" numCol="1" anchor="t" anchorCtr="0" compatLnSpc="1">
            <a:prstTxWarp prst="textNoShape">
              <a:avLst/>
            </a:prstTxWarp>
          </a:bodyPr>
          <a:lstStyle>
            <a:lvl1pPr algn="r">
              <a:defRPr sz="1500" smtClean="0"/>
            </a:lvl1pPr>
          </a:lstStyle>
          <a:p>
            <a:pPr>
              <a:defRPr/>
            </a:pPr>
            <a:fld id="{851BF719-CFE4-4619-9EB9-35195BE20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59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9159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9159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91598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91598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91598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91598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915988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5988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5988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1413" indent="-225425" algn="l" defTabSz="91598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7013" algn="l" defTabSz="915988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30188" algn="l" defTabSz="915988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30188" algn="l" defTabSz="9159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30188" algn="l" defTabSz="9159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30188" algn="l" defTabSz="9159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30188" algn="l" defTabSz="915988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763588" y="1752600"/>
            <a:ext cx="8001000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8" rIns="91414" bIns="45708">
            <a:spAutoFit/>
          </a:bodyPr>
          <a:lstStyle/>
          <a:p>
            <a:pPr algn="ctr" defTabSz="915988"/>
            <a:r>
              <a:rPr lang="ru-RU"/>
              <a:t>Уважаемые студенты, Вам необходимо помнить, что краны грузоподъемностью более </a:t>
            </a:r>
            <a:r>
              <a:rPr lang="en-US"/>
              <a:t>1</a:t>
            </a:r>
            <a:r>
              <a:rPr lang="ru-RU"/>
              <a:t> тонны должны регистрироваться в местном органе Ростехнадзора и они становятся объектом, подкон-</a:t>
            </a:r>
          </a:p>
          <a:p>
            <a:pPr algn="ctr" defTabSz="915988"/>
            <a:r>
              <a:rPr lang="ru-RU"/>
              <a:t>трольным этому государственному органу надзора. Кроме того, в</a:t>
            </a:r>
          </a:p>
          <a:p>
            <a:pPr algn="ctr" defTabSz="915988"/>
            <a:r>
              <a:rPr lang="ru-RU"/>
              <a:t>связи с принятием Федерального закона №116 –ФЗ они включены в</a:t>
            </a:r>
          </a:p>
          <a:p>
            <a:pPr algn="ctr" defTabSz="915988"/>
            <a:r>
              <a:rPr lang="ru-RU"/>
              <a:t>перечень опасных производственных объектов, что на порядок ужес-</a:t>
            </a:r>
          </a:p>
          <a:p>
            <a:pPr algn="ctr" defTabSz="915988"/>
            <a:r>
              <a:rPr lang="ru-RU"/>
              <a:t>точило и технические, и правовые требования по их эксплуатации  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4419600"/>
            <a:ext cx="8231187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8" rIns="91414" bIns="45708">
            <a:spAutoFit/>
          </a:bodyPr>
          <a:lstStyle/>
          <a:p>
            <a:pPr defTabSz="915988"/>
            <a:r>
              <a:rPr lang="ru-RU"/>
              <a:t>Таким образом,  за правильной и безопасной эксплуатацией Вашего крана установлен постоянный,  периодический  государственный</a:t>
            </a:r>
          </a:p>
          <a:p>
            <a:pPr defTabSz="915988"/>
            <a:r>
              <a:rPr lang="ru-RU"/>
              <a:t>контроль.</a:t>
            </a:r>
            <a:endParaRPr lang="en-US"/>
          </a:p>
          <a:p>
            <a:pPr defTabSz="915988"/>
            <a:r>
              <a:rPr lang="en-US"/>
              <a:t>  </a:t>
            </a:r>
            <a:r>
              <a:rPr lang="ru-RU"/>
              <a:t> Каждая организация, эксплуатирующая грузоподъемный кран</a:t>
            </a:r>
          </a:p>
          <a:p>
            <a:pPr defTabSz="915988"/>
            <a:r>
              <a:rPr lang="ru-RU"/>
              <a:t>должен иметь на строительной площадке или в офисе следующий пере-</a:t>
            </a:r>
          </a:p>
          <a:p>
            <a:pPr defTabSz="915988"/>
            <a:r>
              <a:rPr lang="ru-RU"/>
              <a:t>чень нормативных документов по безопасной эксплуатации грузоподъем-</a:t>
            </a:r>
          </a:p>
          <a:p>
            <a:pPr defTabSz="915988"/>
            <a:r>
              <a:rPr lang="ru-RU"/>
              <a:t>ных кранов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992188" y="687388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8" rIns="91414" bIns="45708">
            <a:spAutoFit/>
          </a:bodyPr>
          <a:lstStyle/>
          <a:p>
            <a:pPr defTabSz="915988"/>
            <a:r>
              <a:rPr lang="ru-RU"/>
              <a:t>                    ОБЕСПЕЧЕНИЕ  БЕЗОПАСНОЙ ЭКСПЛУАТАЦИИ</a:t>
            </a:r>
          </a:p>
          <a:p>
            <a:pPr defTabSz="915988"/>
            <a:r>
              <a:rPr lang="ru-RU"/>
              <a:t>                                 ГРУЗОПОДЪЕМНЫХ КРАНОВ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878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5988"/>
            <a:r>
              <a:rPr lang="ru-RU" sz="2000"/>
              <a:t>Основные требования при производстве работ с использованием кранов</a:t>
            </a:r>
          </a:p>
          <a:p>
            <a:pPr algn="ctr" defTabSz="915988"/>
            <a:r>
              <a:rPr lang="ru-RU" sz="2000"/>
              <a:t> в охранных зонах ВЛЭП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28600" y="1371600"/>
            <a:ext cx="861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5988"/>
            <a:r>
              <a:rPr lang="ru-RU" sz="2000"/>
              <a:t>Перед началом работ необходимо принять меры по временному отключению ВЛЭП 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28600" y="2286000"/>
            <a:ext cx="8915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5988"/>
            <a:r>
              <a:rPr lang="ru-RU" sz="2000" b="1"/>
              <a:t>А)</a:t>
            </a:r>
            <a:r>
              <a:rPr lang="ru-RU" sz="2000"/>
              <a:t> в результате принятых мер добились временного отключения ВЛЭП</a:t>
            </a:r>
          </a:p>
          <a:p>
            <a:pPr defTabSz="915988"/>
            <a:r>
              <a:rPr lang="ru-RU" sz="2000"/>
              <a:t>и работы должны проводиться:</a:t>
            </a:r>
          </a:p>
          <a:p>
            <a:pPr defTabSz="915988">
              <a:buFontTx/>
              <a:buChar char="-"/>
            </a:pPr>
            <a:r>
              <a:rPr lang="ru-RU" sz="2000"/>
              <a:t>под  непосредственным руководством ИТР, ответственного за безопас-</a:t>
            </a:r>
          </a:p>
          <a:p>
            <a:pPr defTabSz="915988"/>
            <a:r>
              <a:rPr lang="ru-RU" sz="2000"/>
              <a:t> ность производства работ;</a:t>
            </a:r>
          </a:p>
          <a:p>
            <a:pPr defTabSz="915988">
              <a:buFontTx/>
              <a:buChar char="-"/>
            </a:pPr>
            <a:r>
              <a:rPr lang="ru-RU" sz="2000"/>
              <a:t> при наличии письменного разрешения организации, владельца ЛЭП;</a:t>
            </a:r>
          </a:p>
          <a:p>
            <a:pPr defTabSz="915988">
              <a:buFontTx/>
              <a:buChar char="-"/>
            </a:pPr>
            <a:r>
              <a:rPr lang="ru-RU" sz="2000"/>
              <a:t> оформленном наряде-допуске, определяющем безопасные условия </a:t>
            </a:r>
          </a:p>
          <a:p>
            <a:pPr defTabSz="915988"/>
            <a:r>
              <a:rPr lang="ru-RU" sz="2000"/>
              <a:t> труда. Наряд-допуск при этом должен быть подписан главным </a:t>
            </a:r>
          </a:p>
          <a:p>
            <a:pPr defTabSz="915988"/>
            <a:r>
              <a:rPr lang="ru-RU" sz="2000"/>
              <a:t>инженером и главным  энергетиком организации.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304800" y="5029200"/>
            <a:ext cx="8551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5988"/>
            <a:r>
              <a:rPr lang="ru-RU" sz="2000" b="1"/>
              <a:t>Б)</a:t>
            </a:r>
            <a:r>
              <a:rPr lang="ru-RU" sz="2000"/>
              <a:t> При наличии обоснованной невозможности снятия напряжения ВЛЭП, работу строительных машин в охранной зоне разрешается при выполнении следующих дополнительных к пункту </a:t>
            </a:r>
            <a:r>
              <a:rPr lang="ru-RU" sz="2000" b="1"/>
              <a:t>А</a:t>
            </a:r>
            <a:r>
              <a:rPr lang="ru-RU" sz="2000"/>
              <a:t> требований: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517525" y="239713"/>
            <a:ext cx="8169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5988">
              <a:buFontTx/>
              <a:buChar char="-"/>
            </a:pPr>
            <a:r>
              <a:rPr lang="ru-RU" sz="2000"/>
              <a:t>расстояние от подъемной или выдвижной части машины в любом </a:t>
            </a:r>
          </a:p>
          <a:p>
            <a:pPr defTabSz="915988"/>
            <a:r>
              <a:rPr lang="ru-RU" sz="2000"/>
              <a:t> ее положении до вертикальной плоскости, образуемой проекцией</a:t>
            </a:r>
          </a:p>
          <a:p>
            <a:pPr defTabSz="915988"/>
            <a:r>
              <a:rPr lang="ru-RU" sz="2000"/>
              <a:t> на землю ближайшего провода, находящегося под напряжением</a:t>
            </a:r>
          </a:p>
          <a:p>
            <a:pPr defTabSz="915988"/>
            <a:r>
              <a:rPr lang="ru-RU" sz="2000"/>
              <a:t> должно быть не менее (см. таблицу):</a:t>
            </a:r>
          </a:p>
          <a:p>
            <a:pPr defTabSz="915988"/>
            <a:endParaRPr lang="ru-RU" sz="2000"/>
          </a:p>
        </p:txBody>
      </p:sp>
      <p:graphicFrame>
        <p:nvGraphicFramePr>
          <p:cNvPr id="24619" name="Group 43"/>
          <p:cNvGraphicFramePr>
            <a:graphicFrameLocks noGrp="1"/>
          </p:cNvGraphicFramePr>
          <p:nvPr>
            <p:ph/>
          </p:nvPr>
        </p:nvGraphicFramePr>
        <p:xfrm>
          <a:off x="533400" y="3124200"/>
          <a:ext cx="8232775" cy="3169920"/>
        </p:xfrm>
        <a:graphic>
          <a:graphicData uri="http://schemas.openxmlformats.org/drawingml/2006/table">
            <a:tbl>
              <a:tblPr/>
              <a:tblGrid>
                <a:gridCol w="4116388"/>
                <a:gridCol w="4116387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Напряжение ВЛЭП, кВ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Минимальное расстояние,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1,0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1 до 35,0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35 до 110,0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От110 до 220,0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От220 до 400,0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От400 до 750,0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Свыше 750,0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6" name="Text Box 41"/>
          <p:cNvSpPr txBox="1">
            <a:spLocks noChangeArrowheads="1"/>
          </p:cNvSpPr>
          <p:nvPr/>
        </p:nvSpPr>
        <p:spPr bwMode="auto">
          <a:xfrm>
            <a:off x="2438400" y="2400300"/>
            <a:ext cx="4621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Минимальное расстояние сближения</a:t>
            </a:r>
          </a:p>
        </p:txBody>
      </p:sp>
      <p:sp>
        <p:nvSpPr>
          <p:cNvPr id="11297" name="Text Box 42"/>
          <p:cNvSpPr txBox="1">
            <a:spLocks noChangeArrowheads="1"/>
          </p:cNvSpPr>
          <p:nvPr/>
        </p:nvSpPr>
        <p:spPr bwMode="auto">
          <a:xfrm>
            <a:off x="7543800" y="2019300"/>
            <a:ext cx="1203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Таблица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746125" y="315913"/>
            <a:ext cx="80391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- машинист грузоподъемной машины должен иметь квалификаци-</a:t>
            </a:r>
          </a:p>
          <a:p>
            <a:pPr defTabSz="915988"/>
            <a:r>
              <a:rPr lang="ru-RU" sz="2000"/>
              <a:t> онную группу по ТБ не ниже второго;</a:t>
            </a:r>
          </a:p>
          <a:p>
            <a:pPr defTabSz="915988"/>
            <a:r>
              <a:rPr lang="ru-RU" sz="2000"/>
              <a:t>-корпус грузоподъемной машины, за исключением машин на гусе-</a:t>
            </a:r>
          </a:p>
          <a:p>
            <a:pPr defTabSz="915988"/>
            <a:r>
              <a:rPr lang="ru-RU" sz="2000"/>
              <a:t>ничном ходу, должен быть заземлен при помощи переносного за-</a:t>
            </a:r>
          </a:p>
          <a:p>
            <a:pPr defTabSz="915988"/>
            <a:r>
              <a:rPr lang="ru-RU" sz="2000"/>
              <a:t>землителя.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524000" y="304800"/>
            <a:ext cx="6027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Обеспечение устойчивости строительных кранов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228600" y="1066800"/>
            <a:ext cx="86868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Устойчивость строительной машины является необходимым условием</a:t>
            </a:r>
          </a:p>
          <a:p>
            <a:pPr algn="ctr" defTabSz="915988"/>
            <a:r>
              <a:rPr lang="ru-RU" sz="2000"/>
              <a:t>безопасной ее работы. Потеря устойчивости кранов приводит, как пра-</a:t>
            </a:r>
          </a:p>
          <a:p>
            <a:pPr algn="ctr" defTabSz="915988"/>
            <a:r>
              <a:rPr lang="ru-RU" sz="2000"/>
              <a:t>вило, к серьезным авариям, со значительным материальным ущербом</a:t>
            </a:r>
          </a:p>
          <a:p>
            <a:pPr algn="ctr" defTabSz="915988"/>
            <a:r>
              <a:rPr lang="ru-RU" sz="2000"/>
              <a:t>и тяжелыми травмами и гибелью людей.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228600" y="2971800"/>
            <a:ext cx="868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Грузоподъемные краны относятся к машинам повышенной опасности,</a:t>
            </a:r>
          </a:p>
          <a:p>
            <a:pPr algn="ctr" defTabSz="915988"/>
            <a:r>
              <a:rPr lang="ru-RU" sz="2000"/>
              <a:t>поэтому к их устойчивости предъявляются специальные требования,</a:t>
            </a:r>
          </a:p>
          <a:p>
            <a:pPr algn="ctr" defTabSz="915988"/>
            <a:r>
              <a:rPr lang="ru-RU" sz="2000"/>
              <a:t>регламентированные </a:t>
            </a:r>
            <a:r>
              <a:rPr lang="ru-RU" sz="2000" b="1"/>
              <a:t>Правилами </a:t>
            </a:r>
            <a:r>
              <a:rPr lang="ru-RU" sz="2000"/>
              <a:t>устройства и безоп. экспл-ии грузо-</a:t>
            </a:r>
          </a:p>
          <a:p>
            <a:pPr algn="ctr" defTabSz="915988"/>
            <a:r>
              <a:rPr lang="ru-RU" sz="2000"/>
              <a:t>подъемных машин.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228600" y="4953000"/>
            <a:ext cx="8686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Причинами потери устойчивости могут быть перегрузка кранов, воздей-</a:t>
            </a:r>
          </a:p>
          <a:p>
            <a:pPr algn="ctr" defTabSz="915988"/>
            <a:r>
              <a:rPr lang="ru-RU" sz="2000"/>
              <a:t>ствие ветровой нагрузки, недопустимые просадки основания подкрано-</a:t>
            </a:r>
          </a:p>
          <a:p>
            <a:pPr algn="ctr" defTabSz="915988"/>
            <a:r>
              <a:rPr lang="ru-RU" sz="2000"/>
              <a:t>вых путей, динамические воздействия резкого торможения и обрыва </a:t>
            </a:r>
          </a:p>
          <a:p>
            <a:pPr algn="ctr" defTabSz="915988"/>
            <a:r>
              <a:rPr lang="ru-RU" sz="2000"/>
              <a:t>троса и др.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304800" y="533400"/>
            <a:ext cx="86106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Согласно закона теоретической механики всякое твердое тело может</a:t>
            </a:r>
          </a:p>
          <a:p>
            <a:pPr algn="ctr" defTabSz="915988"/>
            <a:r>
              <a:rPr lang="ru-RU" sz="2000"/>
              <a:t>находиться в состоянии равновесия, если сумма моментов всех</a:t>
            </a:r>
          </a:p>
          <a:p>
            <a:pPr algn="ctr" defTabSz="915988"/>
            <a:r>
              <a:rPr lang="ru-RU" sz="2000"/>
              <a:t>действующих на него сил,  относительно возможной точки опроки-</a:t>
            </a:r>
          </a:p>
          <a:p>
            <a:pPr algn="ctr" defTabSz="915988"/>
            <a:r>
              <a:rPr lang="ru-RU" sz="2000"/>
              <a:t>дывания равна нулю, т. е.:   ∑Муд +∑Мопр = 0,</a:t>
            </a:r>
          </a:p>
          <a:p>
            <a:pPr algn="ctr" defTabSz="915988"/>
            <a:r>
              <a:rPr lang="ru-RU" sz="2000"/>
              <a:t>где ∑Муд – сумма моментов удерживающих кран сил;</a:t>
            </a:r>
          </a:p>
          <a:p>
            <a:pPr algn="ctr" defTabSz="915988"/>
            <a:r>
              <a:rPr lang="ru-RU" sz="2000"/>
              <a:t>∑Мопр – сумма моментов опрокидывающих кран сил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3276600"/>
            <a:ext cx="853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>
                <a:cs typeface="Arial" charset="0"/>
              </a:rPr>
              <a:t>Это положение справедливо и для строительных кранов.</a:t>
            </a:r>
          </a:p>
          <a:p>
            <a:pPr algn="ctr" defTabSz="915988"/>
            <a:r>
              <a:rPr lang="ru-RU" sz="2000">
                <a:cs typeface="Arial" charset="0"/>
              </a:rPr>
              <a:t> Следовательно:   </a:t>
            </a:r>
            <a:r>
              <a:rPr lang="ru-RU" sz="2000"/>
              <a:t>∑Муд / ∑Мопр = 1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04800" y="4800600"/>
            <a:ext cx="853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Однако, это очень зыбкое равновесие, которое может быть нарушено</a:t>
            </a:r>
          </a:p>
          <a:p>
            <a:pPr algn="ctr" defTabSz="915988"/>
            <a:r>
              <a:rPr lang="ru-RU" sz="2000"/>
              <a:t>В любое время и кран потеряет устойчивость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381000" y="533400"/>
            <a:ext cx="8458200" cy="2362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Следовательно, для обеспечения устойчивости машин необходимо</a:t>
            </a:r>
          </a:p>
          <a:p>
            <a:pPr algn="ctr" defTabSz="915988"/>
            <a:r>
              <a:rPr lang="ru-RU" sz="2000"/>
              <a:t>некоторое превышение суммы моментов удерживающих сил над</a:t>
            </a:r>
          </a:p>
          <a:p>
            <a:pPr algn="ctr" defTabSz="915988"/>
            <a:r>
              <a:rPr lang="ru-RU" sz="2000"/>
              <a:t>суммой моментов опрокидывающих кран сил. </a:t>
            </a:r>
          </a:p>
          <a:p>
            <a:pPr algn="ctr" defTabSz="915988"/>
            <a:r>
              <a:rPr lang="ru-RU" sz="2000"/>
              <a:t>Это превышение нормируется Правилами (РД 10-382-00) и называ-</a:t>
            </a:r>
          </a:p>
          <a:p>
            <a:pPr algn="ctr" defTabSz="915988"/>
            <a:r>
              <a:rPr lang="ru-RU" sz="2000"/>
              <a:t>ется </a:t>
            </a:r>
            <a:r>
              <a:rPr lang="ru-RU" sz="2000" b="1"/>
              <a:t>коэффициентом устойчивости крана</a:t>
            </a:r>
            <a:r>
              <a:rPr lang="ru-RU" sz="2000"/>
              <a:t>:</a:t>
            </a:r>
          </a:p>
          <a:p>
            <a:pPr algn="ctr" defTabSz="915988"/>
            <a:r>
              <a:rPr lang="ru-RU" sz="2000" b="1"/>
              <a:t>К</a:t>
            </a:r>
            <a:r>
              <a:rPr lang="ru-RU" sz="2000" b="1" baseline="-25000"/>
              <a:t>у</a:t>
            </a:r>
            <a:r>
              <a:rPr lang="ru-RU" sz="2000" b="1"/>
              <a:t> = ∑Муд / ∑Мопр </a:t>
            </a: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228600" y="3581400"/>
            <a:ext cx="8686800" cy="297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 defTabSz="915988"/>
            <a:r>
              <a:rPr lang="ru-RU" sz="2000"/>
              <a:t>При этом рассматривают три схемы работы крана и соответственно</a:t>
            </a:r>
          </a:p>
          <a:p>
            <a:pPr marL="342900" indent="-342900" algn="ctr" defTabSz="915988"/>
            <a:r>
              <a:rPr lang="ru-RU" sz="2000"/>
              <a:t>три варианта коэффициента устойчивости:</a:t>
            </a:r>
          </a:p>
          <a:p>
            <a:pPr marL="342900" indent="-342900" algn="ctr" defTabSz="915988">
              <a:buFontTx/>
              <a:buAutoNum type="arabicPeriod"/>
            </a:pPr>
            <a:r>
              <a:rPr lang="ru-RU" sz="2000"/>
              <a:t>Коэфф-т грузовой устойч-ти на горизон-м пути без дополнит-х нагр-к:</a:t>
            </a:r>
          </a:p>
          <a:p>
            <a:pPr marL="342900" indent="-342900" algn="ctr" defTabSz="915988"/>
            <a:r>
              <a:rPr lang="ru-RU" sz="2000" b="1"/>
              <a:t>К</a:t>
            </a:r>
            <a:r>
              <a:rPr lang="ru-RU" sz="2000" b="1" baseline="-25000"/>
              <a:t>г.у</a:t>
            </a:r>
            <a:r>
              <a:rPr lang="ru-RU" sz="2000" b="1"/>
              <a:t>= ∑Муд / ∑Мопр </a:t>
            </a:r>
            <a:r>
              <a:rPr lang="en-US" sz="2000" b="1">
                <a:cs typeface="Arial" charset="0"/>
              </a:rPr>
              <a:t>&gt;</a:t>
            </a:r>
            <a:r>
              <a:rPr lang="ru-RU" sz="2000" b="1">
                <a:cs typeface="Arial" charset="0"/>
              </a:rPr>
              <a:t> 1,4</a:t>
            </a:r>
          </a:p>
          <a:p>
            <a:pPr marL="342900" indent="-342900" algn="ctr" defTabSz="915988"/>
            <a:r>
              <a:rPr lang="ru-RU" sz="2000">
                <a:cs typeface="Arial" charset="0"/>
              </a:rPr>
              <a:t>2. Кэофф-т гр-й устйч-ти с учетом уклона пути и доп-х нагрузок:</a:t>
            </a:r>
          </a:p>
          <a:p>
            <a:pPr marL="342900" indent="-342900" algn="ctr" defTabSz="915988"/>
            <a:r>
              <a:rPr lang="ru-RU" sz="2000" b="1"/>
              <a:t>Кг.у= ∑Муд / ∑Мопр </a:t>
            </a:r>
            <a:r>
              <a:rPr lang="en-US" sz="2000" b="1"/>
              <a:t>&gt;</a:t>
            </a:r>
            <a:r>
              <a:rPr lang="ru-RU" sz="2000" b="1"/>
              <a:t> 1,15</a:t>
            </a:r>
          </a:p>
          <a:p>
            <a:pPr marL="342900" indent="-342900" algn="ctr" defTabSz="915988"/>
            <a:r>
              <a:rPr lang="ru-RU" sz="2000"/>
              <a:t>3. Коэфф-т собственной устойч</a:t>
            </a:r>
            <a:r>
              <a:rPr lang="en-US" sz="2000"/>
              <a:t>-</a:t>
            </a:r>
            <a:r>
              <a:rPr lang="ru-RU" sz="2000"/>
              <a:t>ти</a:t>
            </a:r>
            <a:r>
              <a:rPr lang="en-US" sz="2000"/>
              <a:t> </a:t>
            </a:r>
            <a:r>
              <a:rPr lang="ru-RU" sz="2000"/>
              <a:t>крана, стоящего  на наклонной</a:t>
            </a:r>
          </a:p>
          <a:p>
            <a:pPr marL="342900" indent="-342900" algn="ctr" defTabSz="915988"/>
            <a:r>
              <a:rPr lang="ru-RU" sz="2000"/>
              <a:t> местности не рабочем состоянии:</a:t>
            </a:r>
          </a:p>
          <a:p>
            <a:pPr marL="342900" indent="-342900" algn="ctr" defTabSz="915988"/>
            <a:r>
              <a:rPr lang="ru-RU" sz="2000" b="1">
                <a:cs typeface="Arial" charset="0"/>
              </a:rPr>
              <a:t>К</a:t>
            </a:r>
            <a:r>
              <a:rPr lang="ru-RU" sz="2000" b="1" baseline="-25000">
                <a:cs typeface="Arial" charset="0"/>
              </a:rPr>
              <a:t>с.у.</a:t>
            </a:r>
            <a:r>
              <a:rPr lang="ru-RU" sz="2000" b="1">
                <a:cs typeface="Arial" charset="0"/>
              </a:rPr>
              <a:t> = </a:t>
            </a:r>
            <a:r>
              <a:rPr lang="ru-RU" sz="2000" b="1"/>
              <a:t>∑Муд / ∑Мопр </a:t>
            </a:r>
            <a:r>
              <a:rPr lang="en-US" sz="2000" b="1"/>
              <a:t>&gt;</a:t>
            </a:r>
            <a:r>
              <a:rPr lang="ru-RU" sz="2000" b="1"/>
              <a:t> 1,15</a:t>
            </a:r>
            <a:endParaRPr lang="en-US" sz="20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228600" y="533400"/>
            <a:ext cx="86868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В реальной работе крана идеального случая 1 варианта не может быть.</a:t>
            </a:r>
          </a:p>
          <a:p>
            <a:pPr algn="ctr" defTabSz="915988"/>
            <a:r>
              <a:rPr lang="ru-RU" sz="2000"/>
              <a:t>Кран всегда работает в условиях одновременного действия основных</a:t>
            </a:r>
          </a:p>
          <a:p>
            <a:pPr algn="ctr" defTabSz="915988"/>
            <a:r>
              <a:rPr lang="ru-RU" sz="2000"/>
              <a:t>и дополнительных нагрузок и эти дополнительные нагрузки уменьшают</a:t>
            </a:r>
          </a:p>
          <a:p>
            <a:pPr algn="ctr" defTabSz="915988"/>
            <a:r>
              <a:rPr lang="ru-RU" sz="2000"/>
              <a:t>удерживающий момент, возникающий только от собственного веса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28600" y="2514600"/>
            <a:ext cx="8686800" cy="396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Следовательно коэффициент грузовой устойчивости крана с учетом</a:t>
            </a:r>
          </a:p>
          <a:p>
            <a:pPr algn="ctr" defTabSz="915988"/>
            <a:r>
              <a:rPr lang="ru-RU" sz="2000"/>
              <a:t> дополнительных нагрузок будет записываться:</a:t>
            </a:r>
          </a:p>
          <a:p>
            <a:pPr algn="ctr" defTabSz="915988"/>
            <a:r>
              <a:rPr lang="ru-RU" sz="2000" b="1"/>
              <a:t>К</a:t>
            </a:r>
            <a:r>
              <a:rPr lang="ru-RU" sz="2000" b="1" baseline="-25000"/>
              <a:t>г.у.</a:t>
            </a:r>
            <a:r>
              <a:rPr lang="ru-RU" sz="2000" b="1"/>
              <a:t> =</a:t>
            </a:r>
            <a:r>
              <a:rPr lang="en-US" sz="2000" b="1">
                <a:cs typeface="Arial" charset="0"/>
              </a:rPr>
              <a:t>[</a:t>
            </a:r>
            <a:r>
              <a:rPr lang="ru-RU" sz="2000" b="1"/>
              <a:t> М</a:t>
            </a:r>
            <a:r>
              <a:rPr lang="ru-RU" sz="2000" b="1" baseline="-25000"/>
              <a:t>уд</a:t>
            </a:r>
            <a:r>
              <a:rPr lang="ru-RU" sz="2000" b="1"/>
              <a:t> – ( М</a:t>
            </a:r>
            <a:r>
              <a:rPr lang="ru-RU" sz="2000" b="1" baseline="-25000"/>
              <a:t>у</a:t>
            </a:r>
            <a:r>
              <a:rPr lang="ru-RU" sz="2000" b="1"/>
              <a:t> + М</a:t>
            </a:r>
            <a:r>
              <a:rPr lang="ru-RU" sz="2000" b="1" baseline="-25000"/>
              <a:t>ц.с.</a:t>
            </a:r>
            <a:r>
              <a:rPr lang="ru-RU" sz="2000" b="1"/>
              <a:t> + М</a:t>
            </a:r>
            <a:r>
              <a:rPr lang="ru-RU" sz="2000" b="1" baseline="-25000"/>
              <a:t>и.с.</a:t>
            </a:r>
            <a:r>
              <a:rPr lang="ru-RU" sz="2000" b="1"/>
              <a:t> + М</a:t>
            </a:r>
            <a:r>
              <a:rPr lang="en-US" sz="2000" b="1" baseline="-25000"/>
              <a:t>w</a:t>
            </a:r>
            <a:r>
              <a:rPr lang="en-US" sz="2000" b="1"/>
              <a:t> )</a:t>
            </a:r>
            <a:r>
              <a:rPr lang="en-US" sz="2000" b="1">
                <a:cs typeface="Arial" charset="0"/>
              </a:rPr>
              <a:t>] / </a:t>
            </a:r>
            <a:r>
              <a:rPr lang="ru-RU" sz="2000" b="1">
                <a:cs typeface="Arial" charset="0"/>
              </a:rPr>
              <a:t>М</a:t>
            </a:r>
            <a:r>
              <a:rPr lang="ru-RU" sz="2000" b="1" baseline="-25000">
                <a:cs typeface="Arial" charset="0"/>
              </a:rPr>
              <a:t>опр </a:t>
            </a:r>
            <a:r>
              <a:rPr lang="en-US" sz="2000" b="1">
                <a:cs typeface="Arial" charset="0"/>
              </a:rPr>
              <a:t>&gt;</a:t>
            </a:r>
            <a:r>
              <a:rPr lang="ru-RU" sz="2000" b="1">
                <a:cs typeface="Arial" charset="0"/>
              </a:rPr>
              <a:t> 1,15,</a:t>
            </a:r>
          </a:p>
          <a:p>
            <a:pPr algn="ctr" defTabSz="915988"/>
            <a:r>
              <a:rPr lang="ru-RU" sz="2000">
                <a:cs typeface="Arial" charset="0"/>
              </a:rPr>
              <a:t>где М</a:t>
            </a:r>
            <a:r>
              <a:rPr lang="ru-RU" sz="2000" baseline="-25000">
                <a:cs typeface="Arial" charset="0"/>
              </a:rPr>
              <a:t>уд</a:t>
            </a:r>
            <a:r>
              <a:rPr lang="ru-RU" sz="2000">
                <a:cs typeface="Arial" charset="0"/>
              </a:rPr>
              <a:t> – удерживающий момент, создаваемый  массой крана с учетом</a:t>
            </a:r>
          </a:p>
          <a:p>
            <a:pPr algn="ctr" defTabSz="915988"/>
            <a:r>
              <a:rPr lang="ru-RU" sz="2000">
                <a:cs typeface="Arial" charset="0"/>
              </a:rPr>
              <a:t>уклона пути;</a:t>
            </a:r>
          </a:p>
          <a:p>
            <a:pPr algn="ctr" defTabSz="915988"/>
            <a:r>
              <a:rPr lang="ru-RU" sz="2000">
                <a:cs typeface="Arial" charset="0"/>
              </a:rPr>
              <a:t>М</a:t>
            </a:r>
            <a:r>
              <a:rPr lang="ru-RU" sz="2000" baseline="-25000">
                <a:cs typeface="Arial" charset="0"/>
              </a:rPr>
              <a:t>у</a:t>
            </a:r>
            <a:r>
              <a:rPr lang="ru-RU" sz="2000">
                <a:cs typeface="Arial" charset="0"/>
              </a:rPr>
              <a:t> – момент, возникающий от горизонтальной составляющей</a:t>
            </a:r>
            <a:r>
              <a:rPr lang="en-US" sz="2000"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собствен-</a:t>
            </a:r>
          </a:p>
          <a:p>
            <a:pPr algn="ctr" defTabSz="915988"/>
            <a:r>
              <a:rPr lang="ru-RU" sz="2000">
                <a:cs typeface="Arial" charset="0"/>
              </a:rPr>
              <a:t>ного веса при уклоне;</a:t>
            </a:r>
            <a:r>
              <a:rPr lang="ru-RU" sz="2000"/>
              <a:t> </a:t>
            </a:r>
          </a:p>
          <a:p>
            <a:pPr algn="ctr" defTabSz="915988"/>
            <a:r>
              <a:rPr lang="ru-RU" sz="2000"/>
              <a:t>М</a:t>
            </a:r>
            <a:r>
              <a:rPr lang="ru-RU" sz="2000" baseline="-25000"/>
              <a:t>ц.с</a:t>
            </a:r>
            <a:r>
              <a:rPr lang="ru-RU" sz="2000"/>
              <a:t> – момент от действия центробежных сил, возникающий при работе</a:t>
            </a:r>
          </a:p>
          <a:p>
            <a:pPr algn="ctr" defTabSz="915988"/>
            <a:r>
              <a:rPr lang="ru-RU" sz="2000"/>
              <a:t>грузоподъемного механизма;</a:t>
            </a:r>
          </a:p>
          <a:p>
            <a:pPr algn="ctr" defTabSz="915988"/>
            <a:r>
              <a:rPr lang="ru-RU" sz="2000"/>
              <a:t>М</a:t>
            </a:r>
            <a:r>
              <a:rPr lang="ru-RU" sz="2000" baseline="-25000"/>
              <a:t>и.с.</a:t>
            </a:r>
            <a:r>
              <a:rPr lang="ru-RU" sz="2000"/>
              <a:t>- момент от инерционных сил при торможении опускающегося груза;</a:t>
            </a:r>
          </a:p>
          <a:p>
            <a:pPr algn="ctr" defTabSz="915988"/>
            <a:r>
              <a:rPr lang="ru-RU" sz="2000"/>
              <a:t>М</a:t>
            </a:r>
            <a:r>
              <a:rPr lang="en-US" sz="2000" baseline="-25000"/>
              <a:t>w</a:t>
            </a:r>
            <a:r>
              <a:rPr lang="en-US" sz="2000"/>
              <a:t> – </a:t>
            </a:r>
            <a:r>
              <a:rPr lang="ru-RU" sz="2000"/>
              <a:t>момент от действия ветровой нагрузки.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picture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153400" cy="495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381000" y="5791200"/>
            <a:ext cx="8458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Рис. Расчетная схема для оценки устойчивости крана: а) грузовой устойчивости;</a:t>
            </a:r>
          </a:p>
          <a:p>
            <a:r>
              <a:rPr lang="ru-RU"/>
              <a:t>б) собственной устойчивости.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381000" y="381000"/>
            <a:ext cx="84582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Опрокидывающий момент:</a:t>
            </a:r>
          </a:p>
          <a:p>
            <a:pPr algn="ctr" defTabSz="915988"/>
            <a:r>
              <a:rPr lang="ru-RU" sz="2000" b="1"/>
              <a:t>М</a:t>
            </a:r>
            <a:r>
              <a:rPr lang="ru-RU" sz="2000" b="1" baseline="-25000"/>
              <a:t>опр</a:t>
            </a:r>
            <a:r>
              <a:rPr lang="ru-RU" sz="2000" b="1"/>
              <a:t> = </a:t>
            </a:r>
            <a:r>
              <a:rPr lang="en-US" sz="2000" b="1">
                <a:cs typeface="Arial" charset="0"/>
              </a:rPr>
              <a:t>Q</a:t>
            </a:r>
            <a:r>
              <a:rPr lang="ru-RU" sz="2000" b="1">
                <a:cs typeface="Arial" charset="0"/>
              </a:rPr>
              <a:t> ( а – в ),</a:t>
            </a:r>
          </a:p>
          <a:p>
            <a:pPr algn="ctr" defTabSz="915988"/>
            <a:r>
              <a:rPr lang="ru-RU" sz="2000">
                <a:cs typeface="Arial" charset="0"/>
              </a:rPr>
              <a:t>где </a:t>
            </a:r>
            <a:r>
              <a:rPr lang="en-US" sz="2000">
                <a:cs typeface="Arial" charset="0"/>
              </a:rPr>
              <a:t>Q</a:t>
            </a:r>
            <a:r>
              <a:rPr lang="ru-RU" sz="2000">
                <a:cs typeface="Arial" charset="0"/>
              </a:rPr>
              <a:t> – масса наибольшего рабочего груза, Н; </a:t>
            </a:r>
          </a:p>
          <a:p>
            <a:pPr algn="ctr" defTabSz="915988"/>
            <a:r>
              <a:rPr lang="ru-RU" sz="2000">
                <a:cs typeface="Arial" charset="0"/>
              </a:rPr>
              <a:t>а – расстояние от оси вращения платформы до ц. т. рабочего груза,м;</a:t>
            </a:r>
          </a:p>
          <a:p>
            <a:pPr algn="ctr" defTabSz="915988"/>
            <a:r>
              <a:rPr lang="ru-RU" sz="2000">
                <a:cs typeface="Arial" charset="0"/>
              </a:rPr>
              <a:t>в – расстояние от оси вращения до ребра опрокидывания, м.</a:t>
            </a:r>
            <a:endParaRPr lang="en-US" sz="2000">
              <a:cs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81000" y="2743200"/>
            <a:ext cx="84582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 b="1"/>
              <a:t>М</a:t>
            </a:r>
            <a:r>
              <a:rPr lang="ru-RU" sz="2000" b="1" baseline="-25000"/>
              <a:t>уд </a:t>
            </a:r>
            <a:r>
              <a:rPr lang="ru-RU" sz="2000" b="1"/>
              <a:t>= </a:t>
            </a:r>
            <a:r>
              <a:rPr lang="en-US" sz="2000" b="1"/>
              <a:t>G</a:t>
            </a:r>
            <a:r>
              <a:rPr lang="ru-RU" sz="2000" b="1"/>
              <a:t> ( в + с ) </a:t>
            </a:r>
            <a:r>
              <a:rPr lang="en-US" sz="2000" b="1"/>
              <a:t>Cos</a:t>
            </a:r>
            <a:r>
              <a:rPr lang="el-GR" sz="2000" b="1">
                <a:cs typeface="Arial" charset="0"/>
              </a:rPr>
              <a:t>ά</a:t>
            </a:r>
            <a:r>
              <a:rPr lang="ru-RU" sz="2000" b="1">
                <a:cs typeface="Arial" charset="0"/>
              </a:rPr>
              <a:t>,</a:t>
            </a:r>
          </a:p>
          <a:p>
            <a:pPr algn="ctr" defTabSz="915988"/>
            <a:r>
              <a:rPr lang="ru-RU" sz="2000">
                <a:cs typeface="Arial" charset="0"/>
              </a:rPr>
              <a:t>где </a:t>
            </a:r>
            <a:r>
              <a:rPr lang="en-US" sz="2000">
                <a:cs typeface="Arial" charset="0"/>
              </a:rPr>
              <a:t>G</a:t>
            </a:r>
            <a:r>
              <a:rPr lang="ru-RU" sz="2000">
                <a:cs typeface="Arial" charset="0"/>
              </a:rPr>
              <a:t> – масса крана, Н;   с – расстояние от оси вращения платформы</a:t>
            </a:r>
          </a:p>
          <a:p>
            <a:pPr algn="ctr" defTabSz="915988"/>
            <a:r>
              <a:rPr lang="ru-RU" sz="2000">
                <a:cs typeface="Arial" charset="0"/>
              </a:rPr>
              <a:t>до ц.т. крана, м;  </a:t>
            </a:r>
            <a:r>
              <a:rPr lang="el-GR" sz="2000">
                <a:cs typeface="Arial" charset="0"/>
              </a:rPr>
              <a:t>ά</a:t>
            </a:r>
            <a:r>
              <a:rPr lang="ru-RU" sz="2000">
                <a:cs typeface="Arial" charset="0"/>
              </a:rPr>
              <a:t> – у</a:t>
            </a:r>
            <a:r>
              <a:rPr lang="ru-RU" sz="2000"/>
              <a:t>гол наклона пути крана, град. ( </a:t>
            </a:r>
            <a:r>
              <a:rPr lang="el-GR" sz="2000">
                <a:cs typeface="Arial" charset="0"/>
              </a:rPr>
              <a:t>ά</a:t>
            </a:r>
            <a:r>
              <a:rPr lang="ru-RU" sz="2000">
                <a:cs typeface="Arial" charset="0"/>
              </a:rPr>
              <a:t> =</a:t>
            </a:r>
            <a:r>
              <a:rPr lang="ru-RU" sz="2000"/>
              <a:t>3</a:t>
            </a:r>
            <a:r>
              <a:rPr lang="ru-RU" sz="2000" baseline="30000"/>
              <a:t>0 </a:t>
            </a:r>
            <a:r>
              <a:rPr lang="ru-RU" sz="2000"/>
              <a:t> при работе</a:t>
            </a:r>
          </a:p>
          <a:p>
            <a:pPr algn="ctr" defTabSz="915988"/>
            <a:r>
              <a:rPr lang="ru-RU" sz="2000"/>
              <a:t>без выносных опор и 1,5</a:t>
            </a:r>
            <a:r>
              <a:rPr lang="ru-RU" sz="2000" baseline="30000"/>
              <a:t>0</a:t>
            </a:r>
            <a:r>
              <a:rPr lang="ru-RU" sz="2000"/>
              <a:t> при работе с выносными опорами; </a:t>
            </a:r>
            <a:r>
              <a:rPr lang="el-GR" sz="2000">
                <a:cs typeface="Arial" charset="0"/>
              </a:rPr>
              <a:t>ά</a:t>
            </a:r>
            <a:r>
              <a:rPr lang="ru-RU" sz="2000">
                <a:cs typeface="Arial" charset="0"/>
              </a:rPr>
              <a:t> =2</a:t>
            </a:r>
            <a:r>
              <a:rPr lang="ru-RU" sz="2000" baseline="30000">
                <a:cs typeface="Arial" charset="0"/>
              </a:rPr>
              <a:t>0 </a:t>
            </a:r>
            <a:r>
              <a:rPr lang="ru-RU" sz="2000">
                <a:cs typeface="Arial" charset="0"/>
              </a:rPr>
              <a:t>–</a:t>
            </a:r>
          </a:p>
          <a:p>
            <a:pPr algn="ctr" defTabSz="915988"/>
            <a:r>
              <a:rPr lang="ru-RU" sz="2000">
                <a:cs typeface="Arial" charset="0"/>
              </a:rPr>
              <a:t>для башенных кранов)</a:t>
            </a:r>
            <a:endParaRPr lang="el-GR" sz="2000">
              <a:cs typeface="Arial" charset="0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81000" y="5257800"/>
            <a:ext cx="845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 b="1"/>
              <a:t>М</a:t>
            </a:r>
            <a:r>
              <a:rPr lang="ru-RU" sz="2000" b="1" baseline="-25000"/>
              <a:t>у</a:t>
            </a:r>
            <a:r>
              <a:rPr lang="ru-RU" sz="2000" b="1"/>
              <a:t> =</a:t>
            </a:r>
            <a:r>
              <a:rPr lang="en-US" sz="2000" b="1"/>
              <a:t>G h</a:t>
            </a:r>
            <a:r>
              <a:rPr lang="en-US" sz="2000" b="1" baseline="-25000"/>
              <a:t>1</a:t>
            </a:r>
            <a:r>
              <a:rPr lang="en-US" sz="2000" b="1"/>
              <a:t>Sin</a:t>
            </a:r>
            <a:r>
              <a:rPr lang="el-GR" sz="2000" b="1">
                <a:cs typeface="Arial" charset="0"/>
              </a:rPr>
              <a:t>ά</a:t>
            </a:r>
            <a:r>
              <a:rPr lang="ru-RU" sz="2000" b="1">
                <a:cs typeface="Arial" charset="0"/>
              </a:rPr>
              <a:t>,</a:t>
            </a:r>
          </a:p>
          <a:p>
            <a:pPr algn="ctr" defTabSz="915988"/>
            <a:r>
              <a:rPr lang="ru-RU" sz="2000">
                <a:cs typeface="Arial" charset="0"/>
              </a:rPr>
              <a:t>Где</a:t>
            </a:r>
            <a:r>
              <a:rPr lang="en-US" sz="2000">
                <a:cs typeface="Arial" charset="0"/>
              </a:rPr>
              <a:t> </a:t>
            </a:r>
            <a:r>
              <a:rPr lang="ru-RU" sz="2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1</a:t>
            </a:r>
            <a:r>
              <a:rPr lang="en-US" sz="2000">
                <a:cs typeface="Arial" charset="0"/>
              </a:rPr>
              <a:t> – </a:t>
            </a:r>
            <a:r>
              <a:rPr lang="ru-RU" sz="2000">
                <a:cs typeface="Arial" charset="0"/>
              </a:rPr>
              <a:t>расстояние от ц.т. крана до плоскости, проходящей через </a:t>
            </a:r>
          </a:p>
          <a:p>
            <a:pPr algn="ctr" defTabSz="915988"/>
            <a:r>
              <a:rPr lang="ru-RU" sz="2000">
                <a:cs typeface="Arial" charset="0"/>
              </a:rPr>
              <a:t>точку опорного контура, м.</a:t>
            </a:r>
            <a:endParaRPr lang="el-GR" sz="2000"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304800" y="457200"/>
            <a:ext cx="8534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 b="1"/>
              <a:t>М</a:t>
            </a:r>
            <a:r>
              <a:rPr lang="ru-RU" sz="2000" b="1" baseline="-25000"/>
              <a:t>ц.с.</a:t>
            </a:r>
            <a:r>
              <a:rPr lang="ru-RU" sz="2000" b="1"/>
              <a:t>= </a:t>
            </a:r>
            <a:r>
              <a:rPr lang="en-US" sz="2000" b="1">
                <a:cs typeface="Arial" charset="0"/>
              </a:rPr>
              <a:t>Q</a:t>
            </a:r>
            <a:r>
              <a:rPr lang="ru-RU" sz="2000" b="1">
                <a:cs typeface="Arial" charset="0"/>
              </a:rPr>
              <a:t> </a:t>
            </a:r>
            <a:r>
              <a:rPr lang="en-US" sz="2000" b="1">
                <a:cs typeface="Arial" charset="0"/>
              </a:rPr>
              <a:t>n</a:t>
            </a:r>
            <a:r>
              <a:rPr lang="en-US" sz="2000" b="1" baseline="30000">
                <a:cs typeface="Arial" charset="0"/>
              </a:rPr>
              <a:t>2</a:t>
            </a:r>
            <a:r>
              <a:rPr lang="ru-RU" sz="2000" b="1" baseline="30000">
                <a:cs typeface="Arial" charset="0"/>
              </a:rPr>
              <a:t> </a:t>
            </a:r>
            <a:r>
              <a:rPr lang="ru-RU" sz="2000" b="1">
                <a:cs typeface="Arial" charset="0"/>
              </a:rPr>
              <a:t>а </a:t>
            </a:r>
            <a:r>
              <a:rPr lang="en-US" sz="2000" b="1">
                <a:cs typeface="Arial" charset="0"/>
              </a:rPr>
              <a:t>h</a:t>
            </a:r>
            <a:r>
              <a:rPr lang="ru-RU" sz="2000" b="1">
                <a:cs typeface="Arial" charset="0"/>
              </a:rPr>
              <a:t> / ( 900 – </a:t>
            </a:r>
            <a:r>
              <a:rPr lang="en-US" sz="2000" b="1">
                <a:cs typeface="Arial" charset="0"/>
              </a:rPr>
              <a:t>n</a:t>
            </a:r>
            <a:r>
              <a:rPr lang="en-US" sz="2000" b="1" baseline="30000">
                <a:cs typeface="Arial" charset="0"/>
              </a:rPr>
              <a:t>2</a:t>
            </a:r>
            <a:r>
              <a:rPr lang="en-US" sz="2000" b="1">
                <a:cs typeface="Arial" charset="0"/>
              </a:rPr>
              <a:t>H</a:t>
            </a:r>
            <a:r>
              <a:rPr lang="ru-RU" sz="2000" b="1">
                <a:cs typeface="Arial" charset="0"/>
              </a:rPr>
              <a:t> ),</a:t>
            </a:r>
          </a:p>
          <a:p>
            <a:pPr algn="ctr" defTabSz="915988"/>
            <a:r>
              <a:rPr lang="ru-RU" sz="2000">
                <a:cs typeface="Arial" charset="0"/>
              </a:rPr>
              <a:t>где  </a:t>
            </a:r>
            <a:r>
              <a:rPr lang="en-US" sz="2000">
                <a:cs typeface="Arial" charset="0"/>
              </a:rPr>
              <a:t>n</a:t>
            </a:r>
            <a:r>
              <a:rPr lang="ru-RU" sz="2000">
                <a:cs typeface="Arial" charset="0"/>
              </a:rPr>
              <a:t> – частота вращения крана вокруг вертикальной оси, мин</a:t>
            </a:r>
            <a:r>
              <a:rPr lang="ru-RU" sz="2000" baseline="30000">
                <a:cs typeface="Arial" charset="0"/>
              </a:rPr>
              <a:t>-1</a:t>
            </a:r>
            <a:r>
              <a:rPr lang="ru-RU" sz="2000">
                <a:cs typeface="Arial" charset="0"/>
              </a:rPr>
              <a:t>;</a:t>
            </a:r>
          </a:p>
          <a:p>
            <a:pPr algn="ctr" defTabSz="915988"/>
            <a:r>
              <a:rPr lang="en-US" sz="2000">
                <a:cs typeface="Arial" charset="0"/>
              </a:rPr>
              <a:t>h</a:t>
            </a:r>
            <a:r>
              <a:rPr lang="ru-RU" sz="2000">
                <a:cs typeface="Arial" charset="0"/>
              </a:rPr>
              <a:t> – расстояние от оголовка стрелы крана до плоскости проходящей</a:t>
            </a:r>
          </a:p>
          <a:p>
            <a:pPr algn="ctr" defTabSz="915988"/>
            <a:r>
              <a:rPr lang="ru-RU" sz="2000">
                <a:cs typeface="Arial" charset="0"/>
              </a:rPr>
              <a:t> через точку опорного контура,м;   </a:t>
            </a:r>
            <a:r>
              <a:rPr lang="en-US" sz="2000">
                <a:cs typeface="Arial" charset="0"/>
              </a:rPr>
              <a:t>H</a:t>
            </a:r>
            <a:r>
              <a:rPr lang="ru-RU" sz="2000">
                <a:cs typeface="Arial" charset="0"/>
              </a:rPr>
              <a:t> – расстояние от оголовка стрелы </a:t>
            </a:r>
          </a:p>
          <a:p>
            <a:pPr algn="ctr" defTabSz="915988"/>
            <a:r>
              <a:rPr lang="ru-RU" sz="2000">
                <a:cs typeface="Arial" charset="0"/>
              </a:rPr>
              <a:t>крана до ц.т. подвешенного груза, который находится над землей на</a:t>
            </a:r>
          </a:p>
          <a:p>
            <a:pPr algn="ctr" defTabSz="915988"/>
            <a:r>
              <a:rPr lang="ru-RU" sz="2000">
                <a:cs typeface="Arial" charset="0"/>
              </a:rPr>
              <a:t>расстоянии 20 -30 см.</a:t>
            </a:r>
            <a:endParaRPr lang="en-US" sz="2000">
              <a:cs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04800" y="2895600"/>
            <a:ext cx="85344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 b="1"/>
              <a:t>М</a:t>
            </a:r>
            <a:r>
              <a:rPr lang="ru-RU" sz="2000" b="1" baseline="-25000"/>
              <a:t>и.с.</a:t>
            </a:r>
            <a:r>
              <a:rPr lang="ru-RU" sz="2000" b="1"/>
              <a:t>= </a:t>
            </a:r>
            <a:r>
              <a:rPr lang="en-US" sz="2000" b="1">
                <a:cs typeface="Arial" charset="0"/>
              </a:rPr>
              <a:t>Q</a:t>
            </a:r>
            <a:r>
              <a:rPr lang="ru-RU" sz="2000" b="1">
                <a:cs typeface="Arial" charset="0"/>
              </a:rPr>
              <a:t> </a:t>
            </a:r>
            <a:r>
              <a:rPr lang="en-US" sz="2000" b="1">
                <a:cs typeface="Arial" charset="0"/>
              </a:rPr>
              <a:t>v</a:t>
            </a:r>
            <a:r>
              <a:rPr lang="ru-RU" sz="2000" b="1">
                <a:cs typeface="Arial" charset="0"/>
              </a:rPr>
              <a:t> ( а – в ) / (</a:t>
            </a:r>
            <a:r>
              <a:rPr lang="en-US" sz="2000" b="1">
                <a:cs typeface="Arial" charset="0"/>
              </a:rPr>
              <a:t> g t )</a:t>
            </a:r>
            <a:r>
              <a:rPr lang="ru-RU" sz="2000" b="1">
                <a:cs typeface="Arial" charset="0"/>
              </a:rPr>
              <a:t>,</a:t>
            </a:r>
          </a:p>
          <a:p>
            <a:pPr algn="ctr" defTabSz="915988"/>
            <a:r>
              <a:rPr lang="ru-RU" sz="2000">
                <a:cs typeface="Arial" charset="0"/>
              </a:rPr>
              <a:t>где </a:t>
            </a:r>
            <a:r>
              <a:rPr lang="en-US" sz="2000">
                <a:cs typeface="Arial" charset="0"/>
              </a:rPr>
              <a:t>v</a:t>
            </a:r>
            <a:r>
              <a:rPr lang="ru-RU" sz="2000">
                <a:cs typeface="Arial" charset="0"/>
              </a:rPr>
              <a:t> – скорость подъема груза ( при свободном опускании груза </a:t>
            </a:r>
            <a:r>
              <a:rPr lang="en-US" sz="2000">
                <a:cs typeface="Arial" charset="0"/>
              </a:rPr>
              <a:t>v = </a:t>
            </a:r>
          </a:p>
          <a:p>
            <a:pPr algn="ctr" defTabSz="915988"/>
            <a:r>
              <a:rPr lang="en-US" sz="2000">
                <a:cs typeface="Arial" charset="0"/>
              </a:rPr>
              <a:t>1</a:t>
            </a:r>
            <a:r>
              <a:rPr lang="ru-RU" sz="2000">
                <a:cs typeface="Arial" charset="0"/>
              </a:rPr>
              <a:t>,5 м/с ); </a:t>
            </a:r>
            <a:r>
              <a:rPr lang="en-US" sz="2000">
                <a:cs typeface="Arial" charset="0"/>
              </a:rPr>
              <a:t>g</a:t>
            </a:r>
            <a:r>
              <a:rPr lang="ru-RU" sz="2000">
                <a:cs typeface="Arial" charset="0"/>
              </a:rPr>
              <a:t> – ускорение свободного падения, 9,8 м/с</a:t>
            </a:r>
            <a:r>
              <a:rPr lang="ru-RU" sz="2000" baseline="30000">
                <a:cs typeface="Arial" charset="0"/>
              </a:rPr>
              <a:t>2</a:t>
            </a:r>
            <a:r>
              <a:rPr lang="ru-RU" sz="2000">
                <a:cs typeface="Arial" charset="0"/>
              </a:rPr>
              <a:t>;  </a:t>
            </a:r>
            <a:r>
              <a:rPr lang="en-US" sz="2000">
                <a:cs typeface="Arial" charset="0"/>
              </a:rPr>
              <a:t>t</a:t>
            </a:r>
            <a:r>
              <a:rPr lang="ru-RU" sz="2000">
                <a:cs typeface="Arial" charset="0"/>
              </a:rPr>
              <a:t> – время</a:t>
            </a:r>
          </a:p>
          <a:p>
            <a:pPr algn="ctr" defTabSz="915988"/>
            <a:r>
              <a:rPr lang="ru-RU" sz="2000">
                <a:cs typeface="Arial" charset="0"/>
              </a:rPr>
              <a:t>неустановившегося режима работы механизма подъема ( время</a:t>
            </a:r>
          </a:p>
          <a:p>
            <a:pPr algn="ctr" defTabSz="915988"/>
            <a:r>
              <a:rPr lang="ru-RU" sz="2000">
                <a:cs typeface="Arial" charset="0"/>
              </a:rPr>
              <a:t>Торможения), сек.</a:t>
            </a:r>
            <a:endParaRPr lang="en-US" sz="2000">
              <a:cs typeface="Arial" charset="0"/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228600" y="4953000"/>
            <a:ext cx="86868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endParaRPr lang="ru-RU" sz="2000"/>
          </a:p>
          <a:p>
            <a:pPr algn="ctr" defTabSz="915988"/>
            <a:r>
              <a:rPr lang="ru-RU" sz="2000" b="1"/>
              <a:t>М</a:t>
            </a:r>
            <a:r>
              <a:rPr lang="en-US" sz="2000" b="1" baseline="-25000"/>
              <a:t>w</a:t>
            </a:r>
            <a:r>
              <a:rPr lang="en-US" sz="2000" b="1"/>
              <a:t> = </a:t>
            </a:r>
            <a:r>
              <a:rPr lang="ru-RU" sz="2000" b="1"/>
              <a:t>М</a:t>
            </a:r>
            <a:r>
              <a:rPr lang="en-US" sz="2000" b="1" baseline="-25000"/>
              <a:t>w</a:t>
            </a:r>
            <a:r>
              <a:rPr lang="ru-RU" sz="2000" b="1" baseline="-25000"/>
              <a:t>к</a:t>
            </a:r>
            <a:r>
              <a:rPr lang="en-US" sz="2000" b="1"/>
              <a:t> + </a:t>
            </a:r>
            <a:r>
              <a:rPr lang="ru-RU" sz="2000" b="1"/>
              <a:t>М</a:t>
            </a:r>
            <a:r>
              <a:rPr lang="en-US" sz="2000" b="1" baseline="-25000"/>
              <a:t>w</a:t>
            </a:r>
            <a:r>
              <a:rPr lang="ru-RU" sz="2000" b="1" baseline="-25000"/>
              <a:t>г</a:t>
            </a:r>
            <a:r>
              <a:rPr lang="ru-RU" sz="2000" b="1"/>
              <a:t> = </a:t>
            </a:r>
            <a:r>
              <a:rPr lang="en-US" sz="2000" b="1"/>
              <a:t>W</a:t>
            </a:r>
            <a:r>
              <a:rPr lang="ru-RU" sz="2000" b="1" baseline="-25000"/>
              <a:t>к</a:t>
            </a:r>
            <a:r>
              <a:rPr lang="ru-RU" sz="2000" b="1"/>
              <a:t> </a:t>
            </a:r>
            <a:r>
              <a:rPr lang="en-US" sz="2000" b="1">
                <a:cs typeface="Arial" charset="0"/>
              </a:rPr>
              <a:t>p</a:t>
            </a:r>
            <a:r>
              <a:rPr lang="ru-RU" sz="2000" b="1">
                <a:cs typeface="Arial" charset="0"/>
              </a:rPr>
              <a:t> + </a:t>
            </a:r>
            <a:r>
              <a:rPr lang="en-US" sz="2000" b="1">
                <a:cs typeface="Arial" charset="0"/>
              </a:rPr>
              <a:t>W</a:t>
            </a:r>
            <a:r>
              <a:rPr lang="ru-RU" sz="2000" b="1" baseline="-25000">
                <a:cs typeface="Arial" charset="0"/>
              </a:rPr>
              <a:t>г </a:t>
            </a:r>
            <a:r>
              <a:rPr lang="en-US" sz="2000" b="1">
                <a:cs typeface="Arial" charset="0"/>
              </a:rPr>
              <a:t>p</a:t>
            </a:r>
            <a:r>
              <a:rPr lang="ru-RU" sz="2000" b="1" baseline="-25000">
                <a:cs typeface="Arial" charset="0"/>
              </a:rPr>
              <a:t>1</a:t>
            </a:r>
            <a:r>
              <a:rPr lang="ru-RU" sz="2000" b="1">
                <a:cs typeface="Arial" charset="0"/>
              </a:rPr>
              <a:t>,</a:t>
            </a:r>
          </a:p>
          <a:p>
            <a:pPr algn="ctr" defTabSz="915988"/>
            <a:r>
              <a:rPr lang="ru-RU" sz="2000">
                <a:cs typeface="Arial" charset="0"/>
              </a:rPr>
              <a:t>где </a:t>
            </a:r>
            <a:r>
              <a:rPr lang="ru-RU" sz="2000"/>
              <a:t>М</a:t>
            </a:r>
            <a:r>
              <a:rPr lang="en-US" sz="2000" baseline="-25000"/>
              <a:t>w</a:t>
            </a:r>
            <a:r>
              <a:rPr lang="ru-RU" sz="2000" baseline="-25000"/>
              <a:t>к</a:t>
            </a:r>
            <a:r>
              <a:rPr lang="en-US" sz="2000"/>
              <a:t> </a:t>
            </a:r>
            <a:r>
              <a:rPr lang="ru-RU" sz="2000"/>
              <a:t>и</a:t>
            </a:r>
            <a:r>
              <a:rPr lang="en-US" sz="2000"/>
              <a:t> </a:t>
            </a:r>
            <a:r>
              <a:rPr lang="ru-RU" sz="2000"/>
              <a:t>М</a:t>
            </a:r>
            <a:r>
              <a:rPr lang="en-US" sz="2000" baseline="-25000"/>
              <a:t>w</a:t>
            </a:r>
            <a:r>
              <a:rPr lang="ru-RU" sz="2000" baseline="-25000"/>
              <a:t>г</a:t>
            </a:r>
            <a:r>
              <a:rPr lang="ru-RU" sz="2000"/>
              <a:t> – соответственно моменты от действия ветровой нагрузки</a:t>
            </a:r>
          </a:p>
          <a:p>
            <a:pPr algn="ctr" defTabSz="915988"/>
            <a:r>
              <a:rPr lang="ru-RU" sz="2000"/>
              <a:t>на вертикальную плоскость крана и груза; </a:t>
            </a:r>
            <a:r>
              <a:rPr lang="en-US" sz="2000"/>
              <a:t>W</a:t>
            </a:r>
            <a:r>
              <a:rPr lang="ru-RU" sz="2000" baseline="-25000"/>
              <a:t>к</a:t>
            </a:r>
            <a:r>
              <a:rPr lang="ru-RU" sz="2000"/>
              <a:t> – ветровая нагрузка при-</a:t>
            </a:r>
          </a:p>
          <a:p>
            <a:pPr algn="ctr" defTabSz="915988"/>
            <a:r>
              <a:rPr lang="ru-RU" sz="2000"/>
              <a:t>ложенная  к ц.т. крана, Н; </a:t>
            </a:r>
            <a:r>
              <a:rPr lang="en-US" sz="2000"/>
              <a:t>W</a:t>
            </a:r>
            <a:r>
              <a:rPr lang="ru-RU" sz="2000" baseline="-25000"/>
              <a:t>г</a:t>
            </a:r>
            <a:r>
              <a:rPr lang="ru-RU" sz="2000"/>
              <a:t> – то же приложенная к оголовку стрелы, Н</a:t>
            </a:r>
            <a:r>
              <a:rPr lang="ru-RU"/>
              <a:t> </a:t>
            </a:r>
            <a:endParaRPr lang="ru-RU" sz="2000" baseline="-25000">
              <a:cs typeface="Arial" charset="0"/>
            </a:endParaRPr>
          </a:p>
          <a:p>
            <a:pPr algn="ctr" defTabSz="915988"/>
            <a:endParaRPr lang="en-US" sz="200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608013" y="533400"/>
            <a:ext cx="808037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/>
              <a:t>Перечень основных документов, необходимых для безопасной эксплуа-</a:t>
            </a:r>
          </a:p>
          <a:p>
            <a:pPr algn="ctr" defTabSz="915988"/>
            <a:r>
              <a:rPr lang="ru-RU"/>
              <a:t>тации грузоподъемных кранов: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69925" y="1865313"/>
            <a:ext cx="8094663" cy="423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4" tIns="45708" rIns="91414" bIns="45708">
            <a:spAutoFit/>
          </a:bodyPr>
          <a:lstStyle/>
          <a:p>
            <a:pPr defTabSz="915988"/>
            <a:r>
              <a:rPr lang="ru-RU"/>
              <a:t>1.РД 10-382-00. Правила устройства и безопасной эксплуатации грузо-</a:t>
            </a:r>
          </a:p>
          <a:p>
            <a:pPr defTabSz="915988"/>
            <a:r>
              <a:rPr lang="ru-RU"/>
              <a:t>   подъемных кранов.</a:t>
            </a:r>
          </a:p>
          <a:p>
            <a:pPr defTabSz="915988"/>
            <a:r>
              <a:rPr lang="ru-RU"/>
              <a:t>2. Федеральный закон от 21 июля 1997    №116-ФЗ «О промышленной            безопасности опасных производственных объектов».</a:t>
            </a:r>
          </a:p>
          <a:p>
            <a:pPr defTabSz="915988"/>
            <a:r>
              <a:rPr lang="ru-RU"/>
              <a:t>3. Постановление правительства РФ от 24 ноября 1998 г.  №1371 «Пра-</a:t>
            </a:r>
          </a:p>
          <a:p>
            <a:pPr defTabSz="915988"/>
            <a:r>
              <a:rPr lang="ru-RU"/>
              <a:t>    вила регистрации объектов в государственном реестре опасных про-</a:t>
            </a:r>
          </a:p>
          <a:p>
            <a:pPr defTabSz="915988"/>
            <a:r>
              <a:rPr lang="ru-RU"/>
              <a:t>    изводственных объектов»</a:t>
            </a:r>
          </a:p>
          <a:p>
            <a:pPr defTabSz="915988"/>
            <a:r>
              <a:rPr lang="ru-RU"/>
              <a:t>4 Постановление правительства РФ от 25 декабря 1998 г.   №1540 «Пра-</a:t>
            </a:r>
          </a:p>
          <a:p>
            <a:pPr defTabSz="915988"/>
            <a:r>
              <a:rPr lang="ru-RU"/>
              <a:t>   вила применения технических устройств на опасных производственных</a:t>
            </a:r>
          </a:p>
          <a:p>
            <a:pPr defTabSz="915988"/>
            <a:r>
              <a:rPr lang="ru-RU"/>
              <a:t>   объектах».</a:t>
            </a:r>
          </a:p>
          <a:p>
            <a:pPr defTabSz="915988"/>
            <a:r>
              <a:rPr lang="ru-RU"/>
              <a:t>5. ГОСТ12. 2. 071-90 ССБТ. Краны грузоподъемные. Краны контейнер –</a:t>
            </a:r>
          </a:p>
          <a:p>
            <a:pPr defTabSz="915988"/>
            <a:r>
              <a:rPr lang="ru-RU"/>
              <a:t>    ные. Требования безопасности.</a:t>
            </a:r>
          </a:p>
          <a:p>
            <a:pPr defTabSz="915988"/>
            <a:r>
              <a:rPr lang="ru-RU"/>
              <a:t>6. Положение о порядке подготовки и аттестации работников организа-</a:t>
            </a:r>
          </a:p>
          <a:p>
            <a:pPr defTabSz="915988"/>
            <a:r>
              <a:rPr lang="ru-RU"/>
              <a:t>    ций, эксплуатирующих опасные производственные объекты, подкон-</a:t>
            </a:r>
          </a:p>
          <a:p>
            <a:pPr defTabSz="915988"/>
            <a:r>
              <a:rPr lang="ru-RU"/>
              <a:t>    трольные Госгортехнадзору России. Постан. Госгортехнадзора России</a:t>
            </a:r>
          </a:p>
          <a:p>
            <a:pPr defTabSz="915988"/>
            <a:r>
              <a:rPr lang="ru-RU"/>
              <a:t>    от 11.01.99,  №2.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81000" y="457200"/>
            <a:ext cx="84582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en-US" sz="2000"/>
              <a:t>W</a:t>
            </a:r>
            <a:r>
              <a:rPr lang="ru-RU" sz="2000" baseline="-25000"/>
              <a:t>к</a:t>
            </a:r>
            <a:r>
              <a:rPr lang="en-US" sz="2000" baseline="-25000"/>
              <a:t> </a:t>
            </a:r>
            <a:r>
              <a:rPr lang="en-US" sz="2000"/>
              <a:t> </a:t>
            </a:r>
            <a:r>
              <a:rPr lang="ru-RU" sz="2000"/>
              <a:t>и </a:t>
            </a:r>
            <a:r>
              <a:rPr lang="en-US" sz="2000"/>
              <a:t>W</a:t>
            </a:r>
            <a:r>
              <a:rPr lang="ru-RU" sz="2000" baseline="-25000"/>
              <a:t>г</a:t>
            </a:r>
            <a:r>
              <a:rPr lang="ru-RU" sz="2000"/>
              <a:t> определяются:</a:t>
            </a:r>
            <a:r>
              <a:rPr lang="en-US" sz="2000"/>
              <a:t>   W = g</a:t>
            </a:r>
            <a:r>
              <a:rPr lang="ru-RU" sz="2000" baseline="-25000"/>
              <a:t>н</a:t>
            </a:r>
            <a:r>
              <a:rPr lang="en-US" sz="2000"/>
              <a:t> F</a:t>
            </a:r>
            <a:r>
              <a:rPr lang="ru-RU" sz="2000"/>
              <a:t>,</a:t>
            </a:r>
          </a:p>
          <a:p>
            <a:pPr algn="ctr" defTabSz="915988"/>
            <a:r>
              <a:rPr lang="ru-RU" sz="2000"/>
              <a:t>где нормативная ветр. нагрузка определяется - </a:t>
            </a:r>
            <a:r>
              <a:rPr lang="en-US" sz="2000"/>
              <a:t>g</a:t>
            </a:r>
            <a:r>
              <a:rPr lang="ru-RU" sz="2000" baseline="-25000"/>
              <a:t>н</a:t>
            </a:r>
            <a:r>
              <a:rPr lang="en-US" sz="2000"/>
              <a:t> = g</a:t>
            </a:r>
            <a:r>
              <a:rPr lang="en-US" sz="2000" baseline="-25000"/>
              <a:t>0</a:t>
            </a:r>
            <a:r>
              <a:rPr lang="ru-RU" sz="2000"/>
              <a:t>*</a:t>
            </a:r>
            <a:r>
              <a:rPr lang="en-US" sz="2000"/>
              <a:t> </a:t>
            </a:r>
            <a:r>
              <a:rPr lang="ru-RU" sz="2000"/>
              <a:t>к *с:</a:t>
            </a:r>
          </a:p>
          <a:p>
            <a:pPr algn="ctr" defTabSz="915988"/>
            <a:r>
              <a:rPr lang="en-US" sz="2000"/>
              <a:t>g</a:t>
            </a:r>
            <a:r>
              <a:rPr lang="en-US" sz="2000" baseline="-25000"/>
              <a:t>0</a:t>
            </a:r>
            <a:r>
              <a:rPr lang="en-US" sz="2000"/>
              <a:t> – </a:t>
            </a:r>
            <a:r>
              <a:rPr lang="ru-RU" sz="2000"/>
              <a:t>ветровой напор по СНиП;  к – коэфф-т учитывающий изменение </a:t>
            </a:r>
          </a:p>
          <a:p>
            <a:pPr algn="ctr" defTabSz="915988"/>
            <a:r>
              <a:rPr lang="ru-RU" sz="2000"/>
              <a:t>ветрового напора по высоте;   с – аэродинамический коэфф-т;</a:t>
            </a:r>
          </a:p>
          <a:p>
            <a:pPr algn="ctr" defTabSz="915988"/>
            <a:r>
              <a:rPr lang="en-US" sz="2000"/>
              <a:t>F </a:t>
            </a:r>
            <a:r>
              <a:rPr lang="ru-RU" sz="2000"/>
              <a:t>– наветренная площадь поверхности крана или груза, м</a:t>
            </a:r>
            <a:r>
              <a:rPr lang="ru-RU" sz="2000" baseline="30000"/>
              <a:t>2</a:t>
            </a:r>
            <a:r>
              <a:rPr lang="ru-RU" sz="2000"/>
              <a:t>.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04800" y="2667000"/>
            <a:ext cx="86106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Исходя из изложенного коэффициент грузовой устойчивости крана </a:t>
            </a:r>
          </a:p>
          <a:p>
            <a:pPr algn="ctr" defTabSz="915988"/>
            <a:r>
              <a:rPr lang="ru-RU" sz="2000"/>
              <a:t>запишется следующим образом:</a:t>
            </a:r>
          </a:p>
          <a:p>
            <a:pPr algn="ctr" defTabSz="915988"/>
            <a:r>
              <a:rPr lang="ru-RU" sz="2000"/>
              <a:t> К</a:t>
            </a:r>
            <a:r>
              <a:rPr lang="ru-RU" sz="2000" baseline="-25000"/>
              <a:t>г.у</a:t>
            </a:r>
            <a:r>
              <a:rPr lang="ru-RU" sz="2000"/>
              <a:t>=</a:t>
            </a:r>
            <a:r>
              <a:rPr lang="en-US" sz="2000"/>
              <a:t>G</a:t>
            </a:r>
            <a:r>
              <a:rPr lang="en-US" sz="2000">
                <a:cs typeface="Arial" charset="0"/>
              </a:rPr>
              <a:t>[(</a:t>
            </a:r>
            <a:r>
              <a:rPr lang="ru-RU" sz="2000">
                <a:cs typeface="Arial" charset="0"/>
              </a:rPr>
              <a:t>в+с)</a:t>
            </a:r>
            <a:r>
              <a:rPr lang="en-US" sz="2000">
                <a:cs typeface="Arial" charset="0"/>
              </a:rPr>
              <a:t>Cos</a:t>
            </a:r>
            <a:r>
              <a:rPr lang="el-GR" sz="2000">
                <a:cs typeface="Arial" charset="0"/>
              </a:rPr>
              <a:t>ά</a:t>
            </a:r>
            <a:r>
              <a:rPr lang="ru-RU" sz="2000">
                <a:cs typeface="Arial" charset="0"/>
              </a:rPr>
              <a:t>-</a:t>
            </a:r>
            <a:r>
              <a:rPr lang="en-US" sz="2000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1</a:t>
            </a:r>
            <a:r>
              <a:rPr lang="en-US" sz="2000">
                <a:cs typeface="Arial" charset="0"/>
              </a:rPr>
              <a:t>sin</a:t>
            </a:r>
            <a:r>
              <a:rPr lang="el-GR" sz="2000">
                <a:cs typeface="Arial" charset="0"/>
              </a:rPr>
              <a:t>ά</a:t>
            </a:r>
            <a:r>
              <a:rPr lang="en-US" sz="2000">
                <a:cs typeface="Arial" charset="0"/>
              </a:rPr>
              <a:t>]-(Qn</a:t>
            </a:r>
            <a:r>
              <a:rPr lang="en-US" sz="2000" baseline="30000">
                <a:cs typeface="Arial" charset="0"/>
              </a:rPr>
              <a:t>2</a:t>
            </a:r>
            <a:r>
              <a:rPr lang="ru-RU" sz="2000">
                <a:cs typeface="Arial" charset="0"/>
              </a:rPr>
              <a:t>а</a:t>
            </a:r>
            <a:r>
              <a:rPr lang="en-US" sz="2000">
                <a:cs typeface="Arial" charset="0"/>
              </a:rPr>
              <a:t>h</a:t>
            </a:r>
            <a:r>
              <a:rPr lang="ru-RU" sz="2000">
                <a:cs typeface="Arial" charset="0"/>
              </a:rPr>
              <a:t>)/(900-</a:t>
            </a:r>
            <a:r>
              <a:rPr lang="en-US" sz="2000">
                <a:cs typeface="Arial" charset="0"/>
              </a:rPr>
              <a:t>n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H)</a:t>
            </a:r>
            <a:r>
              <a:rPr lang="ru-RU" sz="2000">
                <a:cs typeface="Arial" charset="0"/>
              </a:rPr>
              <a:t>-</a:t>
            </a:r>
            <a:r>
              <a:rPr lang="en-US" sz="2000">
                <a:cs typeface="Arial" charset="0"/>
              </a:rPr>
              <a:t>Qv(</a:t>
            </a:r>
            <a:r>
              <a:rPr lang="ru-RU" sz="2000">
                <a:cs typeface="Arial" charset="0"/>
              </a:rPr>
              <a:t>а-в)/</a:t>
            </a:r>
            <a:r>
              <a:rPr lang="en-US" sz="2000">
                <a:cs typeface="Arial" charset="0"/>
              </a:rPr>
              <a:t>gt –w</a:t>
            </a:r>
            <a:r>
              <a:rPr lang="ru-RU" sz="2000" baseline="-25000">
                <a:cs typeface="Arial" charset="0"/>
              </a:rPr>
              <a:t>к</a:t>
            </a:r>
            <a:r>
              <a:rPr lang="en-US" sz="2000">
                <a:cs typeface="Arial" charset="0"/>
              </a:rPr>
              <a:t>p</a:t>
            </a:r>
            <a:r>
              <a:rPr lang="ru-RU" sz="2000">
                <a:cs typeface="Arial" charset="0"/>
              </a:rPr>
              <a:t>-</a:t>
            </a:r>
            <a:r>
              <a:rPr lang="en-US" sz="2000">
                <a:cs typeface="Arial" charset="0"/>
              </a:rPr>
              <a:t>W</a:t>
            </a:r>
            <a:r>
              <a:rPr lang="ru-RU" sz="2000" baseline="-25000">
                <a:cs typeface="Arial" charset="0"/>
              </a:rPr>
              <a:t>г</a:t>
            </a:r>
            <a:r>
              <a:rPr lang="en-US" sz="2000">
                <a:cs typeface="Arial" charset="0"/>
              </a:rPr>
              <a:t>p</a:t>
            </a:r>
            <a:r>
              <a:rPr lang="ru-RU" sz="2000" baseline="-25000">
                <a:cs typeface="Arial" charset="0"/>
              </a:rPr>
              <a:t>1</a:t>
            </a:r>
            <a:r>
              <a:rPr lang="ru-RU" sz="2000">
                <a:cs typeface="Arial" charset="0"/>
              </a:rPr>
              <a:t>/</a:t>
            </a:r>
            <a:r>
              <a:rPr lang="en-US" sz="2000">
                <a:cs typeface="Arial" charset="0"/>
              </a:rPr>
              <a:t>&gt;</a:t>
            </a:r>
            <a:r>
              <a:rPr lang="ru-RU" sz="2000">
                <a:cs typeface="Arial" charset="0"/>
              </a:rPr>
              <a:t>1,15</a:t>
            </a:r>
            <a:endParaRPr lang="en-US" sz="2000">
              <a:cs typeface="Arial" charset="0"/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04800" y="5105400"/>
            <a:ext cx="8610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Собственную устойчивость передвижных стреловых кранов определяют</a:t>
            </a:r>
          </a:p>
          <a:p>
            <a:pPr algn="ctr" defTabSz="915988"/>
            <a:r>
              <a:rPr lang="ru-RU" sz="2000"/>
              <a:t> по формуле:</a:t>
            </a:r>
          </a:p>
          <a:p>
            <a:pPr algn="ctr" defTabSz="915988"/>
            <a:r>
              <a:rPr lang="ru-RU" sz="2000"/>
              <a:t>К</a:t>
            </a:r>
            <a:r>
              <a:rPr lang="ru-RU" sz="2000" baseline="-25000"/>
              <a:t>с.у.</a:t>
            </a:r>
            <a:r>
              <a:rPr lang="ru-RU" sz="2000"/>
              <a:t>= </a:t>
            </a:r>
            <a:r>
              <a:rPr lang="en-US" sz="2000"/>
              <a:t>G</a:t>
            </a:r>
            <a:r>
              <a:rPr lang="en-US" sz="2000">
                <a:cs typeface="Arial" charset="0"/>
              </a:rPr>
              <a:t>[(</a:t>
            </a:r>
            <a:r>
              <a:rPr lang="ru-RU" sz="2000">
                <a:cs typeface="Arial" charset="0"/>
              </a:rPr>
              <a:t>в-с)</a:t>
            </a:r>
            <a:r>
              <a:rPr lang="en-US" sz="2000">
                <a:cs typeface="Arial" charset="0"/>
              </a:rPr>
              <a:t>Cos</a:t>
            </a:r>
            <a:r>
              <a:rPr lang="el-GR" sz="2000">
                <a:cs typeface="Arial" charset="0"/>
              </a:rPr>
              <a:t>ά</a:t>
            </a:r>
            <a:r>
              <a:rPr lang="en-US" sz="2000">
                <a:cs typeface="Arial" charset="0"/>
              </a:rPr>
              <a:t> - Sin</a:t>
            </a:r>
            <a:r>
              <a:rPr lang="el-GR" sz="2000">
                <a:cs typeface="Arial" charset="0"/>
              </a:rPr>
              <a:t>ά</a:t>
            </a:r>
            <a:r>
              <a:rPr lang="en-US" sz="2000">
                <a:cs typeface="Arial" charset="0"/>
              </a:rPr>
              <a:t>] / (W</a:t>
            </a:r>
            <a:r>
              <a:rPr lang="ru-RU" sz="2000" baseline="-25000">
                <a:cs typeface="Arial" charset="0"/>
              </a:rPr>
              <a:t>к</a:t>
            </a:r>
            <a:r>
              <a:rPr lang="en-US" sz="2000">
                <a:cs typeface="Arial" charset="0"/>
              </a:rPr>
              <a:t>p</a:t>
            </a:r>
            <a:r>
              <a:rPr lang="ru-RU" sz="2000">
                <a:cs typeface="Arial" charset="0"/>
              </a:rPr>
              <a:t>) </a:t>
            </a:r>
            <a:r>
              <a:rPr lang="en-US" sz="2000">
                <a:cs typeface="Arial" charset="0"/>
              </a:rPr>
              <a:t>&gt;</a:t>
            </a:r>
            <a:r>
              <a:rPr lang="ru-RU" sz="2000">
                <a:cs typeface="Arial" charset="0"/>
              </a:rPr>
              <a:t>1,15</a:t>
            </a:r>
            <a:endParaRPr lang="en-US" sz="2000">
              <a:cs typeface="Arial" charset="0"/>
            </a:endParaRPr>
          </a:p>
          <a:p>
            <a:pPr algn="ctr" defTabSz="915988"/>
            <a:endParaRPr lang="ru-RU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8600" y="760413"/>
            <a:ext cx="8610600" cy="2212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В современном строительном производстве используются самые раз-</a:t>
            </a:r>
          </a:p>
          <a:p>
            <a:pPr algn="ctr" defTabSz="915988"/>
            <a:r>
              <a:rPr lang="ru-RU" sz="1900"/>
              <a:t>нообразные машины и механизмы. По своим техническим  и эксплуата-</a:t>
            </a:r>
          </a:p>
          <a:p>
            <a:pPr algn="ctr" defTabSz="915988"/>
            <a:r>
              <a:rPr lang="ru-RU" sz="1900"/>
              <a:t>цинным характеристикам большинство из них относится к средствам</a:t>
            </a:r>
          </a:p>
          <a:p>
            <a:pPr algn="ctr" defTabSz="915988"/>
            <a:r>
              <a:rPr lang="ru-RU" sz="1900"/>
              <a:t>повышенной опасности. В первую очередь к ним относятся подъем-</a:t>
            </a:r>
          </a:p>
          <a:p>
            <a:pPr algn="ctr" defTabSz="915988"/>
            <a:r>
              <a:rPr lang="ru-RU" sz="1900"/>
              <a:t>но-транспортные, землеройные, дорожно строительные, оборудование</a:t>
            </a:r>
          </a:p>
          <a:p>
            <a:pPr algn="ctr" defTabSz="915988"/>
            <a:r>
              <a:rPr lang="ru-RU" sz="1900"/>
              <a:t>заводов ЖБИ и строительных материалов.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992188" y="230188"/>
            <a:ext cx="7261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14" tIns="45708" rIns="91414" bIns="45708">
            <a:spAutoFit/>
          </a:bodyPr>
          <a:lstStyle/>
          <a:p>
            <a:pPr defTabSz="915988"/>
            <a:r>
              <a:rPr lang="ru-RU" sz="1900"/>
              <a:t>Причины травматизма при эксплуатации машин и механизмов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228600" y="3200400"/>
            <a:ext cx="8610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Анализ производственного травматизма показывает, что около 25% </a:t>
            </a:r>
          </a:p>
          <a:p>
            <a:pPr algn="ctr" defTabSz="915988"/>
            <a:r>
              <a:rPr lang="ru-RU" sz="1900"/>
              <a:t>н/с на производстве происходят при эксплуатации строительных машин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228600" y="4344988"/>
            <a:ext cx="8610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Основными опасными и вредными производственными факторами, </a:t>
            </a:r>
          </a:p>
          <a:p>
            <a:pPr algn="ctr" defTabSz="915988"/>
            <a:r>
              <a:rPr lang="ru-RU" sz="1900"/>
              <a:t>связанными с их эксплуатацией являются  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228600" y="5716588"/>
            <a:ext cx="304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действие механической</a:t>
            </a:r>
          </a:p>
          <a:p>
            <a:pPr algn="ctr" defTabSz="915988"/>
            <a:r>
              <a:rPr lang="ru-RU" sz="1900"/>
              <a:t>силы</a:t>
            </a:r>
          </a:p>
        </p:txBody>
      </p:sp>
      <p:sp>
        <p:nvSpPr>
          <p:cNvPr id="4103" name="Rectangle 9"/>
          <p:cNvSpPr>
            <a:spLocks noChangeArrowheads="1"/>
          </p:cNvSpPr>
          <p:nvPr/>
        </p:nvSpPr>
        <p:spPr bwMode="auto">
          <a:xfrm>
            <a:off x="3503613" y="5716588"/>
            <a:ext cx="2592387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возможность пора-</a:t>
            </a:r>
          </a:p>
          <a:p>
            <a:pPr algn="ctr" defTabSz="915988"/>
            <a:r>
              <a:rPr lang="ru-RU" sz="1900"/>
              <a:t>жения эл. током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6400800" y="5716588"/>
            <a:ext cx="2438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4" tIns="45708" rIns="91414" bIns="45708" anchor="ctr"/>
          <a:lstStyle/>
          <a:p>
            <a:pPr algn="ctr" defTabSz="915988"/>
            <a:r>
              <a:rPr lang="ru-RU" sz="1900"/>
              <a:t>неблагоприятный</a:t>
            </a:r>
          </a:p>
          <a:p>
            <a:pPr algn="ctr" defTabSz="915988"/>
            <a:r>
              <a:rPr lang="ru-RU" sz="1900"/>
              <a:t>микроклимат</a:t>
            </a: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1295400" y="5486400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6" name="Line 12"/>
          <p:cNvSpPr>
            <a:spLocks noChangeShapeType="1"/>
          </p:cNvSpPr>
          <p:nvPr/>
        </p:nvSpPr>
        <p:spPr bwMode="auto">
          <a:xfrm>
            <a:off x="4648200" y="52593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1295400" y="5486400"/>
            <a:ext cx="0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>
            <a:off x="7620000" y="5486400"/>
            <a:ext cx="0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1447800" y="419100"/>
            <a:ext cx="6467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5988"/>
            <a:r>
              <a:rPr lang="ru-RU" sz="2000"/>
              <a:t>Этапы обеспечения эксплуатационной безопасности</a:t>
            </a:r>
          </a:p>
          <a:p>
            <a:pPr algn="ctr" defTabSz="915988"/>
            <a:r>
              <a:rPr lang="ru-RU" sz="2000"/>
              <a:t>строительных машин (кранов)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7417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Безопасность эксплуатации строительных грузоподъемных кранов закладывается</a:t>
            </a:r>
          </a:p>
          <a:p>
            <a:r>
              <a:rPr lang="ru-RU" dirty="0" smtClean="0"/>
              <a:t>в три этапа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81000" y="2438400"/>
            <a:ext cx="853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Первый этап – </a:t>
            </a:r>
            <a:r>
              <a:rPr lang="ru-RU" dirty="0" err="1" smtClean="0"/>
              <a:t>этап</a:t>
            </a:r>
            <a:r>
              <a:rPr lang="ru-RU" dirty="0" smtClean="0"/>
              <a:t> проектирования. 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81000" y="3124200"/>
            <a:ext cx="85344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Второй этап –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этап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изготовления 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381000" y="3886200"/>
            <a:ext cx="8534400" cy="2819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Третий этап –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этап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эксплуатации.  При эксплуатации кранов мы должны </a:t>
            </a:r>
            <a:r>
              <a:rPr lang="ru-RU" dirty="0" smtClean="0"/>
              <a:t>обеспечивать безопасность работ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выполнением следующих</a:t>
            </a:r>
            <a:r>
              <a:rPr kumimoji="0" lang="ru-RU" sz="17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6-ти требований: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Эксплуатацией кранов согласно требованиям нормативных документов(РД10-   382- 00).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Своевременным проведением ППР (планово-предупредительных ремонтов).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Определением и ограждением опасных зон работы крана .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Обучением и </a:t>
            </a:r>
            <a:r>
              <a:rPr lang="ru-RU" dirty="0" err="1" smtClean="0"/>
              <a:t>инструктажом</a:t>
            </a:r>
            <a:r>
              <a:rPr lang="ru-RU" dirty="0" smtClean="0"/>
              <a:t> работающих.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Оформлением нарядов допусков к работе.</a:t>
            </a:r>
          </a:p>
          <a:p>
            <a:pPr marL="342900" marR="0" indent="-342900" algn="l" defTabSz="915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dirty="0" smtClean="0"/>
              <a:t>Проведением технического надзора Госгортехнадзором.                                                                                                                              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45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Регистрация и освидетельствование грузоподъемных машин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524000" y="228600"/>
            <a:ext cx="633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5988"/>
            <a:r>
              <a:rPr lang="ru-RU" sz="2000" dirty="0"/>
              <a:t>Основные требования безопасности при установке </a:t>
            </a:r>
          </a:p>
          <a:p>
            <a:pPr algn="ctr" defTabSz="915988"/>
            <a:r>
              <a:rPr lang="ru-RU" sz="2000" dirty="0"/>
              <a:t>строительных машин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 bwMode="auto">
          <a:xfrm>
            <a:off x="1981200" y="2057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Прямая соединительная линия 11"/>
          <p:cNvCxnSpPr/>
          <p:nvPr/>
        </p:nvCxnSpPr>
        <p:spPr bwMode="auto">
          <a:xfrm>
            <a:off x="1981200" y="2057400"/>
            <a:ext cx="76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2057400" y="2057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1981200" y="2590800"/>
            <a:ext cx="7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1981200" y="2590800"/>
            <a:ext cx="76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flipH="1">
            <a:off x="1752600" y="25908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 flipH="1">
            <a:off x="1752600" y="2057400"/>
            <a:ext cx="22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 flipV="1">
            <a:off x="1752600" y="1600200"/>
            <a:ext cx="0" cy="457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1524000" y="25908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Прямая соединительная линия 29"/>
          <p:cNvCxnSpPr/>
          <p:nvPr/>
        </p:nvCxnSpPr>
        <p:spPr bwMode="auto">
          <a:xfrm>
            <a:off x="1752600" y="25908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1066800" y="2895600"/>
            <a:ext cx="228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 flipV="1">
            <a:off x="1371600" y="2819400"/>
            <a:ext cx="1524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Прямая соединительная линия 37"/>
          <p:cNvCxnSpPr/>
          <p:nvPr/>
        </p:nvCxnSpPr>
        <p:spPr bwMode="auto">
          <a:xfrm>
            <a:off x="2057400" y="2895600"/>
            <a:ext cx="3048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Прямая соединительная линия 39"/>
          <p:cNvCxnSpPr/>
          <p:nvPr/>
        </p:nvCxnSpPr>
        <p:spPr bwMode="auto">
          <a:xfrm>
            <a:off x="2362200" y="297180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flipH="1">
            <a:off x="10668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Прямая соединительная линия 43"/>
          <p:cNvCxnSpPr/>
          <p:nvPr/>
        </p:nvCxnSpPr>
        <p:spPr bwMode="auto">
          <a:xfrm flipH="1">
            <a:off x="11430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 flipH="1">
            <a:off x="12954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Прямая соединительная линия 47"/>
          <p:cNvCxnSpPr/>
          <p:nvPr/>
        </p:nvCxnSpPr>
        <p:spPr bwMode="auto">
          <a:xfrm>
            <a:off x="1447800" y="2895600"/>
            <a:ext cx="7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>
            <a:off x="1371600" y="28956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>
            <a:off x="1295400" y="29718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Прямая соединительная линия 53"/>
          <p:cNvCxnSpPr/>
          <p:nvPr/>
        </p:nvCxnSpPr>
        <p:spPr bwMode="auto">
          <a:xfrm flipH="1">
            <a:off x="914400" y="28956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Прямая соединительная линия 55"/>
          <p:cNvCxnSpPr/>
          <p:nvPr/>
        </p:nvCxnSpPr>
        <p:spPr bwMode="auto">
          <a:xfrm>
            <a:off x="9906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Прямая соединительная линия 57"/>
          <p:cNvCxnSpPr/>
          <p:nvPr/>
        </p:nvCxnSpPr>
        <p:spPr bwMode="auto">
          <a:xfrm>
            <a:off x="9144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Прямая соединительная линия 63"/>
          <p:cNvCxnSpPr/>
          <p:nvPr/>
        </p:nvCxnSpPr>
        <p:spPr bwMode="auto">
          <a:xfrm flipH="1">
            <a:off x="1752600" y="28194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Прямая соединительная линия 65"/>
          <p:cNvCxnSpPr/>
          <p:nvPr/>
        </p:nvCxnSpPr>
        <p:spPr bwMode="auto">
          <a:xfrm flipH="1">
            <a:off x="1828800" y="2895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Прямая соединительная линия 67"/>
          <p:cNvCxnSpPr/>
          <p:nvPr/>
        </p:nvCxnSpPr>
        <p:spPr bwMode="auto">
          <a:xfrm flipH="1">
            <a:off x="1828800" y="28956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Прямая соединительная линия 69"/>
          <p:cNvCxnSpPr/>
          <p:nvPr/>
        </p:nvCxnSpPr>
        <p:spPr bwMode="auto">
          <a:xfrm>
            <a:off x="1981200" y="28956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Прямая соединительная линия 71"/>
          <p:cNvCxnSpPr/>
          <p:nvPr/>
        </p:nvCxnSpPr>
        <p:spPr bwMode="auto">
          <a:xfrm>
            <a:off x="1905000" y="29718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Прямая соединительная линия 73"/>
          <p:cNvCxnSpPr/>
          <p:nvPr/>
        </p:nvCxnSpPr>
        <p:spPr bwMode="auto">
          <a:xfrm>
            <a:off x="1828800" y="30480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Прямая соединительная линия 75"/>
          <p:cNvCxnSpPr/>
          <p:nvPr/>
        </p:nvCxnSpPr>
        <p:spPr bwMode="auto">
          <a:xfrm flipH="1">
            <a:off x="2057400" y="29718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Прямая соединительная линия 77"/>
          <p:cNvCxnSpPr/>
          <p:nvPr/>
        </p:nvCxnSpPr>
        <p:spPr bwMode="auto">
          <a:xfrm flipH="1">
            <a:off x="2209800" y="29718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Прямая соединительная линия 79"/>
          <p:cNvCxnSpPr/>
          <p:nvPr/>
        </p:nvCxnSpPr>
        <p:spPr bwMode="auto">
          <a:xfrm flipH="1">
            <a:off x="2362200" y="29718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Прямая соединительная линия 81"/>
          <p:cNvCxnSpPr/>
          <p:nvPr/>
        </p:nvCxnSpPr>
        <p:spPr bwMode="auto">
          <a:xfrm>
            <a:off x="2514600" y="29718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Прямая соединительная линия 83"/>
          <p:cNvCxnSpPr/>
          <p:nvPr/>
        </p:nvCxnSpPr>
        <p:spPr bwMode="auto">
          <a:xfrm>
            <a:off x="2438400" y="30480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Прямая соединительная линия 85"/>
          <p:cNvCxnSpPr/>
          <p:nvPr/>
        </p:nvCxnSpPr>
        <p:spPr bwMode="auto">
          <a:xfrm>
            <a:off x="2362200" y="3124200"/>
            <a:ext cx="152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Прямая соединительная линия 87"/>
          <p:cNvCxnSpPr/>
          <p:nvPr/>
        </p:nvCxnSpPr>
        <p:spPr bwMode="auto">
          <a:xfrm flipH="1">
            <a:off x="2590800" y="29718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Прямая соединительная линия 89"/>
          <p:cNvCxnSpPr/>
          <p:nvPr/>
        </p:nvCxnSpPr>
        <p:spPr bwMode="auto">
          <a:xfrm>
            <a:off x="1752600" y="2819400"/>
            <a:ext cx="3048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Прямая соединительная линия 91"/>
          <p:cNvCxnSpPr/>
          <p:nvPr/>
        </p:nvCxnSpPr>
        <p:spPr bwMode="auto">
          <a:xfrm>
            <a:off x="2057400" y="2667000"/>
            <a:ext cx="0" cy="1143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Прямая соединительная линия 93"/>
          <p:cNvCxnSpPr/>
          <p:nvPr/>
        </p:nvCxnSpPr>
        <p:spPr bwMode="auto">
          <a:xfrm>
            <a:off x="3276600" y="1828800"/>
            <a:ext cx="0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Прямая соединительная линия 95"/>
          <p:cNvCxnSpPr/>
          <p:nvPr/>
        </p:nvCxnSpPr>
        <p:spPr bwMode="auto">
          <a:xfrm>
            <a:off x="3276600" y="2667000"/>
            <a:ext cx="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Прямая соединительная линия 97"/>
          <p:cNvCxnSpPr/>
          <p:nvPr/>
        </p:nvCxnSpPr>
        <p:spPr bwMode="auto">
          <a:xfrm>
            <a:off x="3276600" y="2895600"/>
            <a:ext cx="0" cy="914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Прямая соединительная линия 99"/>
          <p:cNvCxnSpPr/>
          <p:nvPr/>
        </p:nvCxnSpPr>
        <p:spPr bwMode="auto">
          <a:xfrm>
            <a:off x="1905000" y="3657600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Прямая соединительная линия 101"/>
          <p:cNvCxnSpPr/>
          <p:nvPr/>
        </p:nvCxnSpPr>
        <p:spPr bwMode="auto">
          <a:xfrm flipH="1">
            <a:off x="1981200" y="35814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Прямая соединительная линия 103"/>
          <p:cNvCxnSpPr/>
          <p:nvPr/>
        </p:nvCxnSpPr>
        <p:spPr bwMode="auto">
          <a:xfrm flipH="1">
            <a:off x="3200400" y="35814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2514600" y="3276600"/>
            <a:ext cx="33054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06" name="TextBox 105"/>
          <p:cNvSpPr txBox="1"/>
          <p:nvPr/>
        </p:nvSpPr>
        <p:spPr>
          <a:xfrm>
            <a:off x="4495800" y="1524000"/>
            <a:ext cx="383656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/>
              <a:t>В = </a:t>
            </a:r>
            <a:r>
              <a:rPr lang="en-US" sz="1800" dirty="0" smtClean="0"/>
              <a:t>R</a:t>
            </a:r>
            <a:r>
              <a:rPr lang="ru-RU" sz="1800" baseline="-25000" dirty="0" err="1" smtClean="0"/>
              <a:t>пов</a:t>
            </a:r>
            <a:r>
              <a:rPr lang="ru-RU" sz="1800" dirty="0" smtClean="0"/>
              <a:t> +  </a:t>
            </a:r>
            <a:r>
              <a:rPr lang="en-US" sz="1800" dirty="0" smtClean="0"/>
              <a:t>L</a:t>
            </a:r>
            <a:r>
              <a:rPr lang="ru-RU" sz="1800" baseline="30000" dirty="0" smtClean="0"/>
              <a:t>без</a:t>
            </a:r>
            <a:r>
              <a:rPr lang="ru-RU" sz="1800" dirty="0" smtClean="0"/>
              <a:t> </a:t>
            </a:r>
            <a:r>
              <a:rPr lang="ru-RU" sz="1600" dirty="0" smtClean="0"/>
              <a:t>, </a:t>
            </a:r>
          </a:p>
          <a:p>
            <a:r>
              <a:rPr lang="ru-RU" sz="1600" dirty="0" smtClean="0"/>
              <a:t>где  </a:t>
            </a:r>
            <a:r>
              <a:rPr lang="en-US" sz="1600" dirty="0" smtClean="0"/>
              <a:t>R</a:t>
            </a:r>
            <a:r>
              <a:rPr lang="ru-RU" sz="1600" baseline="-25000" dirty="0" err="1" smtClean="0"/>
              <a:t>пов</a:t>
            </a:r>
            <a:r>
              <a:rPr lang="ru-RU" sz="1600" dirty="0" smtClean="0"/>
              <a:t> – радиус платформы крана;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r>
              <a:rPr lang="en-US" sz="1600" dirty="0" smtClean="0"/>
              <a:t>L</a:t>
            </a:r>
            <a:r>
              <a:rPr lang="ru-RU" sz="1600" baseline="30000" dirty="0" smtClean="0"/>
              <a:t>без</a:t>
            </a:r>
            <a:r>
              <a:rPr lang="ru-RU" sz="1600" dirty="0" smtClean="0"/>
              <a:t> – расстояние безопасности, при-</a:t>
            </a:r>
          </a:p>
          <a:p>
            <a:r>
              <a:rPr lang="ru-RU" sz="1600" dirty="0" err="1" smtClean="0"/>
              <a:t>нимаемый</a:t>
            </a:r>
            <a:r>
              <a:rPr lang="ru-RU" sz="1600" dirty="0" smtClean="0"/>
              <a:t> в зависимости от высоты </a:t>
            </a:r>
          </a:p>
          <a:p>
            <a:r>
              <a:rPr lang="ru-RU" sz="1600" dirty="0" smtClean="0"/>
              <a:t>расположения выступающей части </a:t>
            </a:r>
          </a:p>
          <a:p>
            <a:r>
              <a:rPr lang="ru-RU" sz="1600" dirty="0" smtClean="0"/>
              <a:t>здания (Н) от уровня земли:</a:t>
            </a:r>
          </a:p>
          <a:p>
            <a:r>
              <a:rPr lang="ru-RU" sz="1600" dirty="0" smtClean="0"/>
              <a:t> </a:t>
            </a:r>
          </a:p>
          <a:p>
            <a:r>
              <a:rPr lang="en-US" sz="1600" dirty="0" smtClean="0"/>
              <a:t>L</a:t>
            </a:r>
            <a:r>
              <a:rPr lang="ru-RU" sz="1600" baseline="30000" dirty="0" smtClean="0"/>
              <a:t>без</a:t>
            </a:r>
            <a:r>
              <a:rPr lang="ru-RU" sz="1600" dirty="0" smtClean="0"/>
              <a:t> – 0,4 м если Н меньше 2 м. и 0,7м</a:t>
            </a:r>
          </a:p>
          <a:p>
            <a:r>
              <a:rPr lang="ru-RU" sz="1600" dirty="0" smtClean="0"/>
              <a:t>если Н &gt; 2м</a:t>
            </a:r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cxnSp>
        <p:nvCxnSpPr>
          <p:cNvPr id="108" name="Прямая соединительная линия 107"/>
          <p:cNvCxnSpPr/>
          <p:nvPr/>
        </p:nvCxnSpPr>
        <p:spPr bwMode="auto">
          <a:xfrm>
            <a:off x="2057400" y="2590800"/>
            <a:ext cx="838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Прямая соединительная линия 109"/>
          <p:cNvCxnSpPr/>
          <p:nvPr/>
        </p:nvCxnSpPr>
        <p:spPr bwMode="auto">
          <a:xfrm flipV="1">
            <a:off x="2819400" y="2514600"/>
            <a:ext cx="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Прямая соединительная линия 111"/>
          <p:cNvCxnSpPr/>
          <p:nvPr/>
        </p:nvCxnSpPr>
        <p:spPr bwMode="auto">
          <a:xfrm>
            <a:off x="2819400" y="2971800"/>
            <a:ext cx="7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Прямая соединительная линия 117"/>
          <p:cNvCxnSpPr/>
          <p:nvPr/>
        </p:nvCxnSpPr>
        <p:spPr bwMode="auto">
          <a:xfrm flipH="1">
            <a:off x="2743200" y="28956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Прямая соединительная линия 119"/>
          <p:cNvCxnSpPr/>
          <p:nvPr/>
        </p:nvCxnSpPr>
        <p:spPr bwMode="auto">
          <a:xfrm flipH="1">
            <a:off x="2743200" y="25146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2514600" y="2667000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Н</a:t>
            </a:r>
            <a:endParaRPr lang="ru-RU" sz="14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143000" y="1143000"/>
            <a:ext cx="484895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Установка крана вблизи строящегося объекта</a:t>
            </a:r>
            <a:endParaRPr lang="ru-RU" dirty="0"/>
          </a:p>
        </p:txBody>
      </p:sp>
      <p:cxnSp>
        <p:nvCxnSpPr>
          <p:cNvPr id="124" name="Прямая соединительная линия 123"/>
          <p:cNvCxnSpPr/>
          <p:nvPr/>
        </p:nvCxnSpPr>
        <p:spPr bwMode="auto">
          <a:xfrm>
            <a:off x="1371600" y="2590800"/>
            <a:ext cx="381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Прямая соединительная линия 125"/>
          <p:cNvCxnSpPr/>
          <p:nvPr/>
        </p:nvCxnSpPr>
        <p:spPr bwMode="auto">
          <a:xfrm flipV="1">
            <a:off x="2057400" y="3200400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TextBox 128"/>
          <p:cNvSpPr txBox="1"/>
          <p:nvPr/>
        </p:nvSpPr>
        <p:spPr>
          <a:xfrm rot="16200000">
            <a:off x="2487403" y="2465597"/>
            <a:ext cx="20385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Ось </a:t>
            </a:r>
            <a:r>
              <a:rPr lang="ru-RU" sz="1400" dirty="0" err="1" smtClean="0"/>
              <a:t>пов-й</a:t>
            </a:r>
            <a:r>
              <a:rPr lang="ru-RU" sz="1400" dirty="0" smtClean="0"/>
              <a:t> платформы</a:t>
            </a:r>
            <a:endParaRPr lang="ru-RU" sz="1400" dirty="0"/>
          </a:p>
        </p:txBody>
      </p:sp>
      <p:cxnSp>
        <p:nvCxnSpPr>
          <p:cNvPr id="62" name="Прямая соединительная линия 61"/>
          <p:cNvCxnSpPr/>
          <p:nvPr/>
        </p:nvCxnSpPr>
        <p:spPr bwMode="auto">
          <a:xfrm>
            <a:off x="990600" y="5029200"/>
            <a:ext cx="121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Прямая соединительная линия 64"/>
          <p:cNvCxnSpPr/>
          <p:nvPr/>
        </p:nvCxnSpPr>
        <p:spPr bwMode="auto">
          <a:xfrm>
            <a:off x="2209800" y="5029200"/>
            <a:ext cx="38100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Прямая соединительная линия 68"/>
          <p:cNvCxnSpPr/>
          <p:nvPr/>
        </p:nvCxnSpPr>
        <p:spPr bwMode="auto">
          <a:xfrm>
            <a:off x="2590800" y="5791200"/>
            <a:ext cx="152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Прямая соединительная линия 72"/>
          <p:cNvCxnSpPr/>
          <p:nvPr/>
        </p:nvCxnSpPr>
        <p:spPr bwMode="auto">
          <a:xfrm flipH="1">
            <a:off x="9906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Прямая соединительная линия 76"/>
          <p:cNvCxnSpPr/>
          <p:nvPr/>
        </p:nvCxnSpPr>
        <p:spPr bwMode="auto">
          <a:xfrm flipH="1">
            <a:off x="11430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Прямая соединительная линия 80"/>
          <p:cNvCxnSpPr/>
          <p:nvPr/>
        </p:nvCxnSpPr>
        <p:spPr bwMode="auto">
          <a:xfrm flipH="1">
            <a:off x="12954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Прямая соединительная линия 84"/>
          <p:cNvCxnSpPr/>
          <p:nvPr/>
        </p:nvCxnSpPr>
        <p:spPr bwMode="auto">
          <a:xfrm>
            <a:off x="1371600" y="50292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Прямая соединительная линия 88"/>
          <p:cNvCxnSpPr/>
          <p:nvPr/>
        </p:nvCxnSpPr>
        <p:spPr bwMode="auto">
          <a:xfrm>
            <a:off x="1295400" y="51054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Прямая соединительная линия 92"/>
          <p:cNvCxnSpPr/>
          <p:nvPr/>
        </p:nvCxnSpPr>
        <p:spPr bwMode="auto">
          <a:xfrm>
            <a:off x="1295400" y="51816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Прямая соединительная линия 96"/>
          <p:cNvCxnSpPr/>
          <p:nvPr/>
        </p:nvCxnSpPr>
        <p:spPr bwMode="auto">
          <a:xfrm flipH="1">
            <a:off x="15240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Прямая соединительная линия 100"/>
          <p:cNvCxnSpPr/>
          <p:nvPr/>
        </p:nvCxnSpPr>
        <p:spPr bwMode="auto">
          <a:xfrm flipH="1">
            <a:off x="16002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Прямая соединительная линия 106"/>
          <p:cNvCxnSpPr/>
          <p:nvPr/>
        </p:nvCxnSpPr>
        <p:spPr bwMode="auto">
          <a:xfrm flipH="1">
            <a:off x="16764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Прямая соединительная линия 110"/>
          <p:cNvCxnSpPr/>
          <p:nvPr/>
        </p:nvCxnSpPr>
        <p:spPr bwMode="auto">
          <a:xfrm flipH="1">
            <a:off x="12192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Прямая соединительная линия 113"/>
          <p:cNvCxnSpPr/>
          <p:nvPr/>
        </p:nvCxnSpPr>
        <p:spPr bwMode="auto">
          <a:xfrm flipH="1">
            <a:off x="10668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Прямая соединительная линия 115"/>
          <p:cNvCxnSpPr/>
          <p:nvPr/>
        </p:nvCxnSpPr>
        <p:spPr bwMode="auto">
          <a:xfrm>
            <a:off x="1752600" y="50292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Прямая соединительная линия 118"/>
          <p:cNvCxnSpPr/>
          <p:nvPr/>
        </p:nvCxnSpPr>
        <p:spPr bwMode="auto">
          <a:xfrm>
            <a:off x="1752600" y="51054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Прямая соединительная линия 124"/>
          <p:cNvCxnSpPr/>
          <p:nvPr/>
        </p:nvCxnSpPr>
        <p:spPr bwMode="auto">
          <a:xfrm>
            <a:off x="1676400" y="51816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Прямая соединительная линия 127"/>
          <p:cNvCxnSpPr/>
          <p:nvPr/>
        </p:nvCxnSpPr>
        <p:spPr bwMode="auto">
          <a:xfrm flipH="1">
            <a:off x="1828800" y="5029200"/>
            <a:ext cx="1524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Прямая соединительная линия 130"/>
          <p:cNvCxnSpPr/>
          <p:nvPr/>
        </p:nvCxnSpPr>
        <p:spPr bwMode="auto">
          <a:xfrm flipH="1">
            <a:off x="20574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Прямая соединительная линия 132"/>
          <p:cNvCxnSpPr/>
          <p:nvPr/>
        </p:nvCxnSpPr>
        <p:spPr bwMode="auto">
          <a:xfrm flipH="1">
            <a:off x="1981200" y="5029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Прямая соединительная линия 134"/>
          <p:cNvCxnSpPr/>
          <p:nvPr/>
        </p:nvCxnSpPr>
        <p:spPr bwMode="auto">
          <a:xfrm>
            <a:off x="2133600" y="50292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Прямая соединительная линия 136"/>
          <p:cNvCxnSpPr/>
          <p:nvPr/>
        </p:nvCxnSpPr>
        <p:spPr bwMode="auto">
          <a:xfrm>
            <a:off x="2133600" y="51054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Прямая соединительная линия 138"/>
          <p:cNvCxnSpPr/>
          <p:nvPr/>
        </p:nvCxnSpPr>
        <p:spPr bwMode="auto">
          <a:xfrm>
            <a:off x="2057400" y="51816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Прямая соединительная линия 140"/>
          <p:cNvCxnSpPr/>
          <p:nvPr/>
        </p:nvCxnSpPr>
        <p:spPr bwMode="auto">
          <a:xfrm flipH="1">
            <a:off x="2133600" y="51816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Прямая соединительная линия 142"/>
          <p:cNvCxnSpPr/>
          <p:nvPr/>
        </p:nvCxnSpPr>
        <p:spPr bwMode="auto">
          <a:xfrm flipH="1">
            <a:off x="2209800" y="52578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Прямая соединительная линия 144"/>
          <p:cNvCxnSpPr/>
          <p:nvPr/>
        </p:nvCxnSpPr>
        <p:spPr bwMode="auto">
          <a:xfrm flipH="1">
            <a:off x="2286000" y="5334000"/>
            <a:ext cx="762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Прямая соединительная линия 150"/>
          <p:cNvCxnSpPr/>
          <p:nvPr/>
        </p:nvCxnSpPr>
        <p:spPr bwMode="auto">
          <a:xfrm flipH="1">
            <a:off x="2209800" y="52578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Прямая соединительная линия 152"/>
          <p:cNvCxnSpPr/>
          <p:nvPr/>
        </p:nvCxnSpPr>
        <p:spPr bwMode="auto">
          <a:xfrm>
            <a:off x="2362200" y="5334000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Прямая соединительная линия 154"/>
          <p:cNvCxnSpPr/>
          <p:nvPr/>
        </p:nvCxnSpPr>
        <p:spPr bwMode="auto">
          <a:xfrm>
            <a:off x="2286000" y="54102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Прямая соединительная линия 156"/>
          <p:cNvCxnSpPr/>
          <p:nvPr/>
        </p:nvCxnSpPr>
        <p:spPr bwMode="auto">
          <a:xfrm flipH="1">
            <a:off x="2286000" y="55626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Прямая соединительная линия 160"/>
          <p:cNvCxnSpPr/>
          <p:nvPr/>
        </p:nvCxnSpPr>
        <p:spPr bwMode="auto">
          <a:xfrm flipH="1">
            <a:off x="2362200" y="55626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Прямая соединительная линия 162"/>
          <p:cNvCxnSpPr/>
          <p:nvPr/>
        </p:nvCxnSpPr>
        <p:spPr bwMode="auto">
          <a:xfrm flipH="1">
            <a:off x="2362200" y="56388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Прямая соединительная линия 164"/>
          <p:cNvCxnSpPr/>
          <p:nvPr/>
        </p:nvCxnSpPr>
        <p:spPr bwMode="auto">
          <a:xfrm>
            <a:off x="2514600" y="5638800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Прямая соединительная линия 166"/>
          <p:cNvCxnSpPr/>
          <p:nvPr/>
        </p:nvCxnSpPr>
        <p:spPr bwMode="auto">
          <a:xfrm>
            <a:off x="2438400" y="5715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Прямая соединительная линия 168"/>
          <p:cNvCxnSpPr/>
          <p:nvPr/>
        </p:nvCxnSpPr>
        <p:spPr bwMode="auto">
          <a:xfrm>
            <a:off x="2362200" y="571500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Прямая соединительная линия 170"/>
          <p:cNvCxnSpPr/>
          <p:nvPr/>
        </p:nvCxnSpPr>
        <p:spPr bwMode="auto">
          <a:xfrm flipH="1">
            <a:off x="2438400" y="5791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Прямая соединительная линия 172"/>
          <p:cNvCxnSpPr/>
          <p:nvPr/>
        </p:nvCxnSpPr>
        <p:spPr bwMode="auto">
          <a:xfrm flipH="1">
            <a:off x="2514600" y="5791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Прямая соединительная линия 174"/>
          <p:cNvCxnSpPr/>
          <p:nvPr/>
        </p:nvCxnSpPr>
        <p:spPr bwMode="auto">
          <a:xfrm flipH="1">
            <a:off x="2590800" y="5791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Прямая соединительная линия 176"/>
          <p:cNvCxnSpPr/>
          <p:nvPr/>
        </p:nvCxnSpPr>
        <p:spPr bwMode="auto">
          <a:xfrm>
            <a:off x="2743200" y="5791200"/>
            <a:ext cx="1524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Прямая соединительная линия 178"/>
          <p:cNvCxnSpPr/>
          <p:nvPr/>
        </p:nvCxnSpPr>
        <p:spPr bwMode="auto">
          <a:xfrm>
            <a:off x="2667000" y="58674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Прямая соединительная линия 180"/>
          <p:cNvCxnSpPr/>
          <p:nvPr/>
        </p:nvCxnSpPr>
        <p:spPr bwMode="auto">
          <a:xfrm>
            <a:off x="2590800" y="59436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Прямая соединительная линия 182"/>
          <p:cNvCxnSpPr/>
          <p:nvPr/>
        </p:nvCxnSpPr>
        <p:spPr bwMode="auto">
          <a:xfrm flipH="1">
            <a:off x="2819400" y="5791200"/>
            <a:ext cx="1524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Прямая соединительная линия 184"/>
          <p:cNvCxnSpPr/>
          <p:nvPr/>
        </p:nvCxnSpPr>
        <p:spPr bwMode="auto">
          <a:xfrm flipH="1">
            <a:off x="2971800" y="5791200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Прямая соединительная линия 186"/>
          <p:cNvCxnSpPr/>
          <p:nvPr/>
        </p:nvCxnSpPr>
        <p:spPr bwMode="auto">
          <a:xfrm flipH="1">
            <a:off x="2971800" y="5791200"/>
            <a:ext cx="1524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Прямая соединительная линия 188"/>
          <p:cNvCxnSpPr/>
          <p:nvPr/>
        </p:nvCxnSpPr>
        <p:spPr bwMode="auto">
          <a:xfrm>
            <a:off x="3124200" y="57912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Прямая соединительная линия 190"/>
          <p:cNvCxnSpPr/>
          <p:nvPr/>
        </p:nvCxnSpPr>
        <p:spPr bwMode="auto">
          <a:xfrm>
            <a:off x="3048000" y="58674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Прямая соединительная линия 192"/>
          <p:cNvCxnSpPr/>
          <p:nvPr/>
        </p:nvCxnSpPr>
        <p:spPr bwMode="auto">
          <a:xfrm>
            <a:off x="3048000" y="59436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Прямая соединительная линия 194"/>
          <p:cNvCxnSpPr/>
          <p:nvPr/>
        </p:nvCxnSpPr>
        <p:spPr bwMode="auto">
          <a:xfrm flipH="1">
            <a:off x="3200400" y="5791200"/>
            <a:ext cx="3048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Прямая соединительная линия 196"/>
          <p:cNvCxnSpPr/>
          <p:nvPr/>
        </p:nvCxnSpPr>
        <p:spPr bwMode="auto">
          <a:xfrm flipH="1">
            <a:off x="3429000" y="5791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Прямая соединительная линия 198"/>
          <p:cNvCxnSpPr/>
          <p:nvPr/>
        </p:nvCxnSpPr>
        <p:spPr bwMode="auto">
          <a:xfrm flipH="1">
            <a:off x="3505200" y="5791200"/>
            <a:ext cx="228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Прямая соединительная линия 200"/>
          <p:cNvCxnSpPr/>
          <p:nvPr/>
        </p:nvCxnSpPr>
        <p:spPr bwMode="auto">
          <a:xfrm>
            <a:off x="3733800" y="57912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Прямая соединительная линия 202"/>
          <p:cNvCxnSpPr/>
          <p:nvPr/>
        </p:nvCxnSpPr>
        <p:spPr bwMode="auto">
          <a:xfrm>
            <a:off x="3657600" y="58674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" name="Прямая соединительная линия 204"/>
          <p:cNvCxnSpPr/>
          <p:nvPr/>
        </p:nvCxnSpPr>
        <p:spPr bwMode="auto">
          <a:xfrm>
            <a:off x="3505200" y="5943600"/>
            <a:ext cx="22860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" name="Прямая соединительная линия 206"/>
          <p:cNvCxnSpPr/>
          <p:nvPr/>
        </p:nvCxnSpPr>
        <p:spPr bwMode="auto">
          <a:xfrm flipH="1">
            <a:off x="3810000" y="5791200"/>
            <a:ext cx="228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Прямая соединительная линия 208"/>
          <p:cNvCxnSpPr/>
          <p:nvPr/>
        </p:nvCxnSpPr>
        <p:spPr bwMode="auto">
          <a:xfrm flipH="1">
            <a:off x="3962400" y="5791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Прямая со стрелкой 210"/>
          <p:cNvCxnSpPr/>
          <p:nvPr/>
        </p:nvCxnSpPr>
        <p:spPr bwMode="auto">
          <a:xfrm>
            <a:off x="1752600" y="4572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1752600" y="4419600"/>
            <a:ext cx="33054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</a:t>
            </a:r>
            <a:endParaRPr lang="ru-RU" dirty="0"/>
          </a:p>
        </p:txBody>
      </p:sp>
      <p:cxnSp>
        <p:nvCxnSpPr>
          <p:cNvPr id="214" name="Прямая соединительная линия 213"/>
          <p:cNvCxnSpPr/>
          <p:nvPr/>
        </p:nvCxnSpPr>
        <p:spPr bwMode="auto">
          <a:xfrm>
            <a:off x="1752600" y="5334000"/>
            <a:ext cx="0" cy="990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Прямая соединительная линия 215"/>
          <p:cNvCxnSpPr/>
          <p:nvPr/>
        </p:nvCxnSpPr>
        <p:spPr bwMode="auto">
          <a:xfrm>
            <a:off x="2590800" y="5791200"/>
            <a:ext cx="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Прямая соединительная линия 217"/>
          <p:cNvCxnSpPr/>
          <p:nvPr/>
        </p:nvCxnSpPr>
        <p:spPr bwMode="auto">
          <a:xfrm>
            <a:off x="1676400" y="6248400"/>
            <a:ext cx="99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0" name="Прямая соединительная линия 219"/>
          <p:cNvCxnSpPr/>
          <p:nvPr/>
        </p:nvCxnSpPr>
        <p:spPr bwMode="auto">
          <a:xfrm flipH="1">
            <a:off x="1676400" y="6172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Прямая соединительная линия 221"/>
          <p:cNvCxnSpPr/>
          <p:nvPr/>
        </p:nvCxnSpPr>
        <p:spPr bwMode="auto">
          <a:xfrm flipH="1">
            <a:off x="2514600" y="6172200"/>
            <a:ext cx="152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3" name="TextBox 222"/>
          <p:cNvSpPr txBox="1"/>
          <p:nvPr/>
        </p:nvSpPr>
        <p:spPr>
          <a:xfrm>
            <a:off x="1981200" y="5867400"/>
            <a:ext cx="306494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cxnSp>
        <p:nvCxnSpPr>
          <p:cNvPr id="225" name="Прямая соединительная линия 224"/>
          <p:cNvCxnSpPr/>
          <p:nvPr/>
        </p:nvCxnSpPr>
        <p:spPr bwMode="auto">
          <a:xfrm>
            <a:off x="2438400" y="5029200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7" name="Прямая со стрелкой 226"/>
          <p:cNvCxnSpPr/>
          <p:nvPr/>
        </p:nvCxnSpPr>
        <p:spPr bwMode="auto">
          <a:xfrm>
            <a:off x="3276600" y="5029200"/>
            <a:ext cx="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8" name="TextBox 227"/>
          <p:cNvSpPr txBox="1"/>
          <p:nvPr/>
        </p:nvSpPr>
        <p:spPr>
          <a:xfrm>
            <a:off x="3276600" y="5257800"/>
            <a:ext cx="34176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229" name="TextBox 228"/>
          <p:cNvSpPr txBox="1"/>
          <p:nvPr/>
        </p:nvSpPr>
        <p:spPr>
          <a:xfrm>
            <a:off x="2438400" y="4267200"/>
            <a:ext cx="570585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Установка крана близи котлованов, траншей и др. </a:t>
            </a:r>
            <a:r>
              <a:rPr lang="ru-RU" dirty="0" err="1" smtClean="0"/>
              <a:t>зем</a:t>
            </a:r>
            <a:endParaRPr lang="ru-RU" dirty="0" smtClean="0"/>
          </a:p>
          <a:p>
            <a:r>
              <a:rPr lang="ru-RU" dirty="0" smtClean="0"/>
              <a:t>сооружений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/>
              <a:t>Установка кранов вблизи котлованов траншей и др. земляных выработок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5613" y="1601788"/>
          <a:ext cx="8232775" cy="32359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601787"/>
                <a:gridCol w="1691323"/>
                <a:gridCol w="1646555"/>
                <a:gridCol w="1646555"/>
                <a:gridCol w="1646555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Глубина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выемки,м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Грунт </a:t>
                      </a:r>
                      <a:r>
                        <a:rPr lang="ru-RU" dirty="0" err="1" smtClean="0"/>
                        <a:t>ненасыпной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Песчаный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супесчаный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суглинок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глинистый</a:t>
                      </a:r>
                      <a:endParaRPr lang="ru-RU" dirty="0"/>
                    </a:p>
                  </a:txBody>
                  <a:tcPr/>
                </a:tc>
              </a:tr>
              <a:tr h="55213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Расстояние от основания</a:t>
                      </a:r>
                      <a:r>
                        <a:rPr lang="ru-RU" baseline="0" dirty="0" smtClean="0"/>
                        <a:t> откоса выемки до ближайшей опоры машины, 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1,75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181600"/>
            <a:ext cx="781241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Теоретически расстояние от основания  откоса выемки до ближайшей опоры машины определяется по формуле:</a:t>
            </a:r>
          </a:p>
          <a:p>
            <a:r>
              <a:rPr lang="ru-RU" dirty="0" smtClean="0"/>
              <a:t>                                       </a:t>
            </a:r>
            <a:r>
              <a:rPr lang="en-US" dirty="0" smtClean="0"/>
              <a:t>L = </a:t>
            </a:r>
            <a:r>
              <a:rPr lang="en-US" dirty="0" err="1" smtClean="0"/>
              <a:t>Hsin</a:t>
            </a:r>
            <a:r>
              <a:rPr lang="en-US" dirty="0" smtClean="0"/>
              <a:t>(</a:t>
            </a:r>
            <a:r>
              <a:rPr lang="el-GR" dirty="0" smtClean="0"/>
              <a:t>ά</a:t>
            </a:r>
            <a:r>
              <a:rPr lang="en-US" dirty="0" smtClean="0"/>
              <a:t> –</a:t>
            </a:r>
            <a:r>
              <a:rPr lang="el-GR" dirty="0" smtClean="0"/>
              <a:t>μ</a:t>
            </a:r>
            <a:r>
              <a:rPr lang="en-US" dirty="0" smtClean="0"/>
              <a:t>) / (Sin</a:t>
            </a:r>
            <a:r>
              <a:rPr lang="el-GR" dirty="0" smtClean="0"/>
              <a:t>ά</a:t>
            </a:r>
            <a:r>
              <a:rPr lang="en-US" dirty="0" smtClean="0"/>
              <a:t> * Sin</a:t>
            </a:r>
            <a:r>
              <a:rPr lang="el-GR" dirty="0" smtClean="0"/>
              <a:t>μ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28600" y="304800"/>
            <a:ext cx="8715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Требования безопасности при работе с краном в охранных зонах ВЛЭП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endParaRPr lang="ru-RU" sz="2000"/>
          </a:p>
        </p:txBody>
      </p:sp>
      <p:sp>
        <p:nvSpPr>
          <p:cNvPr id="8196" name="Rectangle 48"/>
          <p:cNvSpPr>
            <a:spLocks noChangeArrowheads="1"/>
          </p:cNvSpPr>
          <p:nvPr/>
        </p:nvSpPr>
        <p:spPr bwMode="auto">
          <a:xfrm>
            <a:off x="228600" y="2057400"/>
            <a:ext cx="8686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915988"/>
            <a:r>
              <a:rPr lang="ru-RU" sz="2000"/>
              <a:t>Охранной зоной ВЛЭП является участок земли и пространства,</a:t>
            </a:r>
          </a:p>
          <a:p>
            <a:pPr algn="ctr" defTabSz="915988"/>
            <a:r>
              <a:rPr lang="ru-RU" sz="2000"/>
              <a:t>заключенный между вертикальными плоскостями, проходящими</a:t>
            </a:r>
          </a:p>
          <a:p>
            <a:pPr algn="ctr" defTabSz="915988"/>
            <a:r>
              <a:rPr lang="ru-RU" sz="2000"/>
              <a:t>через параллельные прямые, отстоящие от крайних проводов</a:t>
            </a:r>
          </a:p>
          <a:p>
            <a:pPr algn="ctr" defTabSz="915988"/>
            <a:r>
              <a:rPr lang="ru-RU" sz="2000"/>
              <a:t>(при неотключенном их состоянии) на расстоянии</a:t>
            </a:r>
            <a:r>
              <a:rPr lang="en-US" sz="2000"/>
              <a:t> L</a:t>
            </a:r>
            <a:r>
              <a:rPr lang="ru-RU" sz="2000"/>
              <a:t>,</a:t>
            </a:r>
            <a:r>
              <a:rPr lang="en-US" sz="2000"/>
              <a:t> </a:t>
            </a:r>
            <a:r>
              <a:rPr lang="ru-RU" sz="2000"/>
              <a:t>м (см. сл. слайд): </a:t>
            </a:r>
          </a:p>
        </p:txBody>
      </p:sp>
      <p:sp>
        <p:nvSpPr>
          <p:cNvPr id="8197" name="Text Box 49"/>
          <p:cNvSpPr txBox="1">
            <a:spLocks noChangeArrowheads="1"/>
          </p:cNvSpPr>
          <p:nvPr/>
        </p:nvSpPr>
        <p:spPr bwMode="auto">
          <a:xfrm>
            <a:off x="2133600" y="1066800"/>
            <a:ext cx="4405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Определение охранной зоны ВЛЭП</a:t>
            </a:r>
          </a:p>
        </p:txBody>
      </p:sp>
      <p:sp>
        <p:nvSpPr>
          <p:cNvPr id="8198" name="Line 50"/>
          <p:cNvSpPr>
            <a:spLocks noChangeShapeType="1"/>
          </p:cNvSpPr>
          <p:nvPr/>
        </p:nvSpPr>
        <p:spPr bwMode="auto">
          <a:xfrm flipH="1">
            <a:off x="3810000" y="4114800"/>
            <a:ext cx="38100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52"/>
          <p:cNvSpPr>
            <a:spLocks noChangeShapeType="1"/>
          </p:cNvSpPr>
          <p:nvPr/>
        </p:nvSpPr>
        <p:spPr bwMode="auto">
          <a:xfrm>
            <a:off x="4191000" y="4114800"/>
            <a:ext cx="457200" cy="1981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53"/>
          <p:cNvSpPr>
            <a:spLocks noChangeShapeType="1"/>
          </p:cNvSpPr>
          <p:nvPr/>
        </p:nvSpPr>
        <p:spPr bwMode="auto">
          <a:xfrm>
            <a:off x="3581400" y="46482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54"/>
          <p:cNvSpPr>
            <a:spLocks noChangeShapeType="1"/>
          </p:cNvSpPr>
          <p:nvPr/>
        </p:nvSpPr>
        <p:spPr bwMode="auto">
          <a:xfrm>
            <a:off x="35814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55"/>
          <p:cNvSpPr>
            <a:spLocks noChangeShapeType="1"/>
          </p:cNvSpPr>
          <p:nvPr/>
        </p:nvSpPr>
        <p:spPr bwMode="auto">
          <a:xfrm>
            <a:off x="47244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56"/>
          <p:cNvSpPr>
            <a:spLocks noChangeShapeType="1"/>
          </p:cNvSpPr>
          <p:nvPr/>
        </p:nvSpPr>
        <p:spPr bwMode="auto">
          <a:xfrm>
            <a:off x="3429000" y="4800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58"/>
          <p:cNvSpPr>
            <a:spLocks noChangeShapeType="1"/>
          </p:cNvSpPr>
          <p:nvPr/>
        </p:nvSpPr>
        <p:spPr bwMode="auto">
          <a:xfrm>
            <a:off x="4572000" y="4800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60"/>
          <p:cNvSpPr>
            <a:spLocks noChangeShapeType="1"/>
          </p:cNvSpPr>
          <p:nvPr/>
        </p:nvSpPr>
        <p:spPr bwMode="auto">
          <a:xfrm>
            <a:off x="34290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6" name="Line 61"/>
          <p:cNvSpPr>
            <a:spLocks noChangeShapeType="1"/>
          </p:cNvSpPr>
          <p:nvPr/>
        </p:nvSpPr>
        <p:spPr bwMode="auto">
          <a:xfrm>
            <a:off x="3733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62"/>
          <p:cNvSpPr>
            <a:spLocks noChangeShapeType="1"/>
          </p:cNvSpPr>
          <p:nvPr/>
        </p:nvSpPr>
        <p:spPr bwMode="auto">
          <a:xfrm>
            <a:off x="35814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8" name="Line 64"/>
          <p:cNvSpPr>
            <a:spLocks noChangeShapeType="1"/>
          </p:cNvSpPr>
          <p:nvPr/>
        </p:nvSpPr>
        <p:spPr bwMode="auto">
          <a:xfrm>
            <a:off x="45720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9" name="Line 65"/>
          <p:cNvSpPr>
            <a:spLocks noChangeShapeType="1"/>
          </p:cNvSpPr>
          <p:nvPr/>
        </p:nvSpPr>
        <p:spPr bwMode="auto">
          <a:xfrm>
            <a:off x="47244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0" name="Line 66"/>
          <p:cNvSpPr>
            <a:spLocks noChangeShapeType="1"/>
          </p:cNvSpPr>
          <p:nvPr/>
        </p:nvSpPr>
        <p:spPr bwMode="auto">
          <a:xfrm>
            <a:off x="4876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68"/>
          <p:cNvSpPr>
            <a:spLocks noChangeShapeType="1"/>
          </p:cNvSpPr>
          <p:nvPr/>
        </p:nvSpPr>
        <p:spPr bwMode="auto">
          <a:xfrm>
            <a:off x="2514600" y="6096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69"/>
          <p:cNvSpPr>
            <a:spLocks noChangeShapeType="1"/>
          </p:cNvSpPr>
          <p:nvPr/>
        </p:nvSpPr>
        <p:spPr bwMode="auto">
          <a:xfrm flipH="1">
            <a:off x="2590800" y="6096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3" name="Line 70"/>
          <p:cNvSpPr>
            <a:spLocks noChangeShapeType="1"/>
          </p:cNvSpPr>
          <p:nvPr/>
        </p:nvSpPr>
        <p:spPr bwMode="auto">
          <a:xfrm flipH="1">
            <a:off x="2743200" y="6096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73"/>
          <p:cNvSpPr>
            <a:spLocks noChangeShapeType="1"/>
          </p:cNvSpPr>
          <p:nvPr/>
        </p:nvSpPr>
        <p:spPr bwMode="auto">
          <a:xfrm>
            <a:off x="2895600" y="60960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74"/>
          <p:cNvSpPr>
            <a:spLocks noChangeShapeType="1"/>
          </p:cNvSpPr>
          <p:nvPr/>
        </p:nvSpPr>
        <p:spPr bwMode="auto">
          <a:xfrm>
            <a:off x="2743200" y="6172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75"/>
          <p:cNvSpPr>
            <a:spLocks noChangeShapeType="1"/>
          </p:cNvSpPr>
          <p:nvPr/>
        </p:nvSpPr>
        <p:spPr bwMode="auto">
          <a:xfrm flipH="1">
            <a:off x="3048000" y="6096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77"/>
          <p:cNvSpPr>
            <a:spLocks noChangeShapeType="1"/>
          </p:cNvSpPr>
          <p:nvPr/>
        </p:nvSpPr>
        <p:spPr bwMode="auto">
          <a:xfrm flipH="1">
            <a:off x="3276600" y="6096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8" name="Line 78"/>
          <p:cNvSpPr>
            <a:spLocks noChangeShapeType="1"/>
          </p:cNvSpPr>
          <p:nvPr/>
        </p:nvSpPr>
        <p:spPr bwMode="auto">
          <a:xfrm>
            <a:off x="3505200" y="6096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9" name="Line 79"/>
          <p:cNvSpPr>
            <a:spLocks noChangeShapeType="1"/>
          </p:cNvSpPr>
          <p:nvPr/>
        </p:nvSpPr>
        <p:spPr bwMode="auto">
          <a:xfrm>
            <a:off x="3429000" y="61722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80"/>
          <p:cNvSpPr>
            <a:spLocks noChangeShapeType="1"/>
          </p:cNvSpPr>
          <p:nvPr/>
        </p:nvSpPr>
        <p:spPr bwMode="auto">
          <a:xfrm>
            <a:off x="3276600" y="624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1" name="Line 81"/>
          <p:cNvSpPr>
            <a:spLocks noChangeShapeType="1"/>
          </p:cNvSpPr>
          <p:nvPr/>
        </p:nvSpPr>
        <p:spPr bwMode="auto">
          <a:xfrm flipH="1">
            <a:off x="3581400" y="6096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2" name="Line 82"/>
          <p:cNvSpPr>
            <a:spLocks noChangeShapeType="1"/>
          </p:cNvSpPr>
          <p:nvPr/>
        </p:nvSpPr>
        <p:spPr bwMode="auto">
          <a:xfrm flipH="1">
            <a:off x="38100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3" name="Line 83"/>
          <p:cNvSpPr>
            <a:spLocks noChangeShapeType="1"/>
          </p:cNvSpPr>
          <p:nvPr/>
        </p:nvSpPr>
        <p:spPr bwMode="auto">
          <a:xfrm flipH="1">
            <a:off x="40386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4" name="Line 84"/>
          <p:cNvSpPr>
            <a:spLocks noChangeShapeType="1"/>
          </p:cNvSpPr>
          <p:nvPr/>
        </p:nvSpPr>
        <p:spPr bwMode="auto">
          <a:xfrm>
            <a:off x="4495800" y="6096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5" name="Line 85"/>
          <p:cNvSpPr>
            <a:spLocks noChangeShapeType="1"/>
          </p:cNvSpPr>
          <p:nvPr/>
        </p:nvSpPr>
        <p:spPr bwMode="auto">
          <a:xfrm>
            <a:off x="4343400" y="6172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Line 86"/>
          <p:cNvSpPr>
            <a:spLocks noChangeShapeType="1"/>
          </p:cNvSpPr>
          <p:nvPr/>
        </p:nvSpPr>
        <p:spPr bwMode="auto">
          <a:xfrm>
            <a:off x="4191000" y="6172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7" name="Line 87"/>
          <p:cNvSpPr>
            <a:spLocks noChangeShapeType="1"/>
          </p:cNvSpPr>
          <p:nvPr/>
        </p:nvSpPr>
        <p:spPr bwMode="auto">
          <a:xfrm flipH="1">
            <a:off x="45720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8" name="Line 88"/>
          <p:cNvSpPr>
            <a:spLocks noChangeShapeType="1"/>
          </p:cNvSpPr>
          <p:nvPr/>
        </p:nvSpPr>
        <p:spPr bwMode="auto">
          <a:xfrm flipH="1">
            <a:off x="48006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9" name="Line 89"/>
          <p:cNvSpPr>
            <a:spLocks noChangeShapeType="1"/>
          </p:cNvSpPr>
          <p:nvPr/>
        </p:nvSpPr>
        <p:spPr bwMode="auto">
          <a:xfrm flipH="1">
            <a:off x="5181600" y="6096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0" name="Line 90"/>
          <p:cNvSpPr>
            <a:spLocks noChangeShapeType="1"/>
          </p:cNvSpPr>
          <p:nvPr/>
        </p:nvSpPr>
        <p:spPr bwMode="auto">
          <a:xfrm>
            <a:off x="55626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1" name="Line 91"/>
          <p:cNvSpPr>
            <a:spLocks noChangeShapeType="1"/>
          </p:cNvSpPr>
          <p:nvPr/>
        </p:nvSpPr>
        <p:spPr bwMode="auto">
          <a:xfrm>
            <a:off x="5410200" y="61722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2" name="Line 92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3" name="Line 93"/>
          <p:cNvSpPr>
            <a:spLocks noChangeShapeType="1"/>
          </p:cNvSpPr>
          <p:nvPr/>
        </p:nvSpPr>
        <p:spPr bwMode="auto">
          <a:xfrm flipH="1">
            <a:off x="5791200" y="6096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4" name="Line 94"/>
          <p:cNvSpPr>
            <a:spLocks noChangeShapeType="1"/>
          </p:cNvSpPr>
          <p:nvPr/>
        </p:nvSpPr>
        <p:spPr bwMode="auto">
          <a:xfrm>
            <a:off x="3429000" y="5029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5" name="Line 95"/>
          <p:cNvSpPr>
            <a:spLocks noChangeShapeType="1"/>
          </p:cNvSpPr>
          <p:nvPr/>
        </p:nvSpPr>
        <p:spPr bwMode="auto">
          <a:xfrm>
            <a:off x="19050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6" name="Line 96"/>
          <p:cNvSpPr>
            <a:spLocks noChangeShapeType="1"/>
          </p:cNvSpPr>
          <p:nvPr/>
        </p:nvSpPr>
        <p:spPr bwMode="auto">
          <a:xfrm>
            <a:off x="1905000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7" name="Line 97"/>
          <p:cNvSpPr>
            <a:spLocks noChangeShapeType="1"/>
          </p:cNvSpPr>
          <p:nvPr/>
        </p:nvSpPr>
        <p:spPr bwMode="auto">
          <a:xfrm>
            <a:off x="1905000" y="5943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8" name="Line 98"/>
          <p:cNvSpPr>
            <a:spLocks noChangeShapeType="1"/>
          </p:cNvSpPr>
          <p:nvPr/>
        </p:nvSpPr>
        <p:spPr bwMode="auto">
          <a:xfrm>
            <a:off x="1828800" y="647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9" name="Line 99"/>
          <p:cNvSpPr>
            <a:spLocks noChangeShapeType="1"/>
          </p:cNvSpPr>
          <p:nvPr/>
        </p:nvSpPr>
        <p:spPr bwMode="auto">
          <a:xfrm>
            <a:off x="3429000" y="6400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0" name="Line 100"/>
          <p:cNvSpPr>
            <a:spLocks noChangeShapeType="1"/>
          </p:cNvSpPr>
          <p:nvPr/>
        </p:nvSpPr>
        <p:spPr bwMode="auto">
          <a:xfrm>
            <a:off x="4876800" y="5105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1" name="Line 102"/>
          <p:cNvSpPr>
            <a:spLocks noChangeShapeType="1"/>
          </p:cNvSpPr>
          <p:nvPr/>
        </p:nvSpPr>
        <p:spPr bwMode="auto">
          <a:xfrm>
            <a:off x="4800600" y="647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2" name="Text Box 103"/>
          <p:cNvSpPr txBox="1">
            <a:spLocks noChangeArrowheads="1"/>
          </p:cNvSpPr>
          <p:nvPr/>
        </p:nvSpPr>
        <p:spPr bwMode="auto">
          <a:xfrm>
            <a:off x="2514600" y="6172200"/>
            <a:ext cx="3048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en-US"/>
              <a:t>L</a:t>
            </a:r>
            <a:endParaRPr lang="ru-RU"/>
          </a:p>
        </p:txBody>
      </p:sp>
      <p:sp>
        <p:nvSpPr>
          <p:cNvPr id="8243" name="Text Box 104"/>
          <p:cNvSpPr txBox="1">
            <a:spLocks noChangeArrowheads="1"/>
          </p:cNvSpPr>
          <p:nvPr/>
        </p:nvSpPr>
        <p:spPr bwMode="auto">
          <a:xfrm>
            <a:off x="5715000" y="6172200"/>
            <a:ext cx="3048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en-US"/>
              <a:t>L</a:t>
            </a:r>
            <a:endParaRPr lang="ru-RU"/>
          </a:p>
        </p:txBody>
      </p:sp>
      <p:sp>
        <p:nvSpPr>
          <p:cNvPr id="8244" name="Line 105"/>
          <p:cNvSpPr>
            <a:spLocks noChangeShapeType="1"/>
          </p:cNvSpPr>
          <p:nvPr/>
        </p:nvSpPr>
        <p:spPr bwMode="auto">
          <a:xfrm flipH="1">
            <a:off x="1752600" y="6400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5" name="Line 106"/>
          <p:cNvSpPr>
            <a:spLocks noChangeShapeType="1"/>
          </p:cNvSpPr>
          <p:nvPr/>
        </p:nvSpPr>
        <p:spPr bwMode="auto">
          <a:xfrm flipH="1">
            <a:off x="3276600" y="6400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6" name="Line 107"/>
          <p:cNvSpPr>
            <a:spLocks noChangeShapeType="1"/>
          </p:cNvSpPr>
          <p:nvPr/>
        </p:nvSpPr>
        <p:spPr bwMode="auto">
          <a:xfrm flipH="1">
            <a:off x="4724400" y="6400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7" name="Line 110"/>
          <p:cNvSpPr>
            <a:spLocks noChangeShapeType="1"/>
          </p:cNvSpPr>
          <p:nvPr/>
        </p:nvSpPr>
        <p:spPr bwMode="auto">
          <a:xfrm>
            <a:off x="6324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8" name="Line 111"/>
          <p:cNvSpPr>
            <a:spLocks noChangeShapeType="1"/>
          </p:cNvSpPr>
          <p:nvPr/>
        </p:nvSpPr>
        <p:spPr bwMode="auto">
          <a:xfrm>
            <a:off x="6324600" y="556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49" name="Line 112"/>
          <p:cNvSpPr>
            <a:spLocks noChangeShapeType="1"/>
          </p:cNvSpPr>
          <p:nvPr/>
        </p:nvSpPr>
        <p:spPr bwMode="auto">
          <a:xfrm>
            <a:off x="6324600" y="617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50" name="Line 113"/>
          <p:cNvSpPr>
            <a:spLocks noChangeShapeType="1"/>
          </p:cNvSpPr>
          <p:nvPr/>
        </p:nvSpPr>
        <p:spPr bwMode="auto">
          <a:xfrm flipH="1">
            <a:off x="6172200" y="6400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3048000" y="419100"/>
            <a:ext cx="372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5988"/>
            <a:r>
              <a:rPr lang="ru-RU" sz="2000"/>
              <a:t>Ширина охранной зоны ВЛЭП</a:t>
            </a:r>
          </a:p>
        </p:txBody>
      </p:sp>
      <p:graphicFrame>
        <p:nvGraphicFramePr>
          <p:cNvPr id="21548" name="Group 44"/>
          <p:cNvGraphicFramePr>
            <a:graphicFrameLocks noGrp="1"/>
          </p:cNvGraphicFramePr>
          <p:nvPr>
            <p:ph/>
          </p:nvPr>
        </p:nvGraphicFramePr>
        <p:xfrm>
          <a:off x="609600" y="1295400"/>
          <a:ext cx="8232775" cy="4267200"/>
        </p:xfrm>
        <a:graphic>
          <a:graphicData uri="http://schemas.openxmlformats.org/drawingml/2006/table">
            <a:tbl>
              <a:tblPr/>
              <a:tblGrid>
                <a:gridCol w="4116388"/>
                <a:gridCol w="4116387"/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Напряжение ВЛЭП, кВ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Ширина охранной зоны слева и справа от крайних проводов, 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 1,0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1,0  до 20,0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150 -220,0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330 – 500,0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800,0 (постоянный ток)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59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1893</Words>
  <Application>Microsoft Office PowerPoint</Application>
  <PresentationFormat>Экран (4:3)</PresentationFormat>
  <Paragraphs>278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Установка кранов вблизи котлованов траншей и др. земляных выработок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kafgsha</cp:lastModifiedBy>
  <cp:revision>47</cp:revision>
  <cp:lastPrinted>1601-01-01T00:00:00Z</cp:lastPrinted>
  <dcterms:created xsi:type="dcterms:W3CDTF">1601-01-01T00:00:00Z</dcterms:created>
  <dcterms:modified xsi:type="dcterms:W3CDTF">2013-03-27T03:59:52Z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