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 id="260" r:id="rId4"/>
    <p:sldId id="261" r:id="rId5"/>
    <p:sldId id="262" r:id="rId6"/>
    <p:sldId id="257" r:id="rId7"/>
    <p:sldId id="266" r:id="rId8"/>
    <p:sldId id="258" r:id="rId9"/>
    <p:sldId id="263" r:id="rId10"/>
    <p:sldId id="264" r:id="rId11"/>
    <p:sldId id="267" r:id="rId12"/>
    <p:sldId id="271" r:id="rId13"/>
    <p:sldId id="265" r:id="rId14"/>
    <p:sldId id="268" r:id="rId15"/>
    <p:sldId id="269" r:id="rId16"/>
    <p:sldId id="270"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4" d="100"/>
          <a:sy n="104" d="100"/>
        </p:scale>
        <p:origin x="-90"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A7837116-461A-4D84-85DB-BE4922A22BBB}" type="datetimeFigureOut">
              <a:rPr lang="ru-RU" smtClean="0"/>
              <a:t>06.12.2018</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4D9D638B-C5BF-4BD0-8DC1-FF45E089261D}"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7837116-461A-4D84-85DB-BE4922A22BBB}" type="datetimeFigureOut">
              <a:rPr lang="ru-RU" smtClean="0"/>
              <a:t>06.12.2018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9D638B-C5BF-4BD0-8DC1-FF45E089261D}"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0"/>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7837116-461A-4D84-85DB-BE4922A22BBB}" type="datetimeFigureOut">
              <a:rPr lang="ru-RU" smtClean="0"/>
              <a:t>06.12.2018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D9D638B-C5BF-4BD0-8DC1-FF45E089261D}"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A7837116-461A-4D84-85DB-BE4922A22BBB}" type="datetimeFigureOut">
              <a:rPr lang="ru-RU" smtClean="0"/>
              <a:t>06.12.2018</a:t>
            </a:fld>
            <a:endParaRPr lang="ru-RU"/>
          </a:p>
        </p:txBody>
      </p:sp>
      <p:sp>
        <p:nvSpPr>
          <p:cNvPr id="9" name="Номер слайда 8"/>
          <p:cNvSpPr>
            <a:spLocks noGrp="1"/>
          </p:cNvSpPr>
          <p:nvPr>
            <p:ph type="sldNum" sz="quarter" idx="15"/>
          </p:nvPr>
        </p:nvSpPr>
        <p:spPr/>
        <p:txBody>
          <a:bodyPr rtlCol="0"/>
          <a:lstStyle/>
          <a:p>
            <a:fld id="{4D9D638B-C5BF-4BD0-8DC1-FF45E089261D}"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A7837116-461A-4D84-85DB-BE4922A22BBB}" type="datetimeFigureOut">
              <a:rPr lang="ru-RU" smtClean="0"/>
              <a:t>06.12.2018</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4D9D638B-C5BF-4BD0-8DC1-FF45E089261D}"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A7837116-461A-4D84-85DB-BE4922A22BBB}" type="datetimeFigureOut">
              <a:rPr lang="ru-RU" smtClean="0"/>
              <a:t>06.12.2018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D9D638B-C5BF-4BD0-8DC1-FF45E089261D}"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A7837116-461A-4D84-85DB-BE4922A22BBB}" type="datetimeFigureOut">
              <a:rPr lang="ru-RU" smtClean="0"/>
              <a:t>06.12.2018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D9D638B-C5BF-4BD0-8DC1-FF45E089261D}"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A7837116-461A-4D84-85DB-BE4922A22BBB}" type="datetimeFigureOut">
              <a:rPr lang="ru-RU" smtClean="0"/>
              <a:t>06.12.2018</a:t>
            </a:fld>
            <a:endParaRPr lang="ru-RU"/>
          </a:p>
        </p:txBody>
      </p:sp>
      <p:sp>
        <p:nvSpPr>
          <p:cNvPr id="7" name="Номер слайда 6"/>
          <p:cNvSpPr>
            <a:spLocks noGrp="1"/>
          </p:cNvSpPr>
          <p:nvPr>
            <p:ph type="sldNum" sz="quarter" idx="11"/>
          </p:nvPr>
        </p:nvSpPr>
        <p:spPr/>
        <p:txBody>
          <a:bodyPr rtlCol="0"/>
          <a:lstStyle/>
          <a:p>
            <a:fld id="{4D9D638B-C5BF-4BD0-8DC1-FF45E089261D}"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7837116-461A-4D84-85DB-BE4922A22BBB}" type="datetimeFigureOut">
              <a:rPr lang="ru-RU" smtClean="0"/>
              <a:t>06.12.2018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D9D638B-C5BF-4BD0-8DC1-FF45E089261D}"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A7837116-461A-4D84-85DB-BE4922A22BBB}" type="datetimeFigureOut">
              <a:rPr lang="ru-RU" smtClean="0"/>
              <a:t>06.12.2018</a:t>
            </a:fld>
            <a:endParaRPr lang="ru-RU"/>
          </a:p>
        </p:txBody>
      </p:sp>
      <p:sp>
        <p:nvSpPr>
          <p:cNvPr id="22" name="Номер слайда 21"/>
          <p:cNvSpPr>
            <a:spLocks noGrp="1"/>
          </p:cNvSpPr>
          <p:nvPr>
            <p:ph type="sldNum" sz="quarter" idx="15"/>
          </p:nvPr>
        </p:nvSpPr>
        <p:spPr/>
        <p:txBody>
          <a:bodyPr rtlCol="0"/>
          <a:lstStyle/>
          <a:p>
            <a:fld id="{4D9D638B-C5BF-4BD0-8DC1-FF45E089261D}"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A7837116-461A-4D84-85DB-BE4922A22BBB}" type="datetimeFigureOut">
              <a:rPr lang="ru-RU" smtClean="0"/>
              <a:t>06.12.2018</a:t>
            </a:fld>
            <a:endParaRPr lang="ru-RU"/>
          </a:p>
        </p:txBody>
      </p:sp>
      <p:sp>
        <p:nvSpPr>
          <p:cNvPr id="18" name="Номер слайда 17"/>
          <p:cNvSpPr>
            <a:spLocks noGrp="1"/>
          </p:cNvSpPr>
          <p:nvPr>
            <p:ph type="sldNum" sz="quarter" idx="11"/>
          </p:nvPr>
        </p:nvSpPr>
        <p:spPr/>
        <p:txBody>
          <a:bodyPr rtlCol="0"/>
          <a:lstStyle/>
          <a:p>
            <a:fld id="{4D9D638B-C5BF-4BD0-8DC1-FF45E089261D}"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7837116-461A-4D84-85DB-BE4922A22BBB}" type="datetimeFigureOut">
              <a:rPr lang="ru-RU" smtClean="0"/>
              <a:t>06.12.2018</a:t>
            </a:fld>
            <a:endParaRPr lang="ru-RU"/>
          </a:p>
        </p:txBody>
      </p:sp>
      <p:sp>
        <p:nvSpPr>
          <p:cNvPr id="3" name="Нижний колонтитул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D9D638B-C5BF-4BD0-8DC1-FF45E089261D}"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123728" y="2420888"/>
            <a:ext cx="6172200" cy="958258"/>
          </a:xfrm>
        </p:spPr>
        <p:txBody>
          <a:bodyPr>
            <a:normAutofit fontScale="90000"/>
          </a:bodyPr>
          <a:lstStyle/>
          <a:p>
            <a:pPr algn="ctr"/>
            <a:r>
              <a:rPr lang="ru-RU" dirty="0" smtClean="0"/>
              <a:t>МЕТОДИКА ИЗУЧЕНИЯ ТРЕУГОЛЬНИКОВ</a:t>
            </a:r>
            <a:endParaRPr lang="ru-RU" dirty="0"/>
          </a:p>
        </p:txBody>
      </p:sp>
    </p:spTree>
    <p:extLst>
      <p:ext uri="{BB962C8B-B14F-4D97-AF65-F5344CB8AC3E}">
        <p14:creationId xmlns:p14="http://schemas.microsoft.com/office/powerpoint/2010/main" val="1363526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0"/>
            <a:ext cx="8568952" cy="6858000"/>
          </a:xfrm>
        </p:spPr>
        <p:txBody>
          <a:bodyPr>
            <a:normAutofit fontScale="92500" lnSpcReduction="10000"/>
          </a:bodyPr>
          <a:lstStyle/>
          <a:p>
            <a:pPr marL="0" indent="0" algn="just">
              <a:buNone/>
            </a:pPr>
            <a:r>
              <a:rPr lang="ru-RU" dirty="0"/>
              <a:t>В учебнике </a:t>
            </a:r>
            <a:r>
              <a:rPr lang="ru-RU" dirty="0" err="1" smtClean="0"/>
              <a:t>Л.С.Атанасяна</a:t>
            </a:r>
            <a:r>
              <a:rPr lang="ru-RU" dirty="0" smtClean="0"/>
              <a:t> </a:t>
            </a:r>
            <a:r>
              <a:rPr lang="ru-RU" dirty="0"/>
              <a:t>первый признак рассматривается в отрыве от двух других. Это обосновано тем, что он является основой для доказательства свойств равнобедренного треугольника, облегчающих доказательство третьего признака равенства треугольников.</a:t>
            </a:r>
          </a:p>
          <a:p>
            <a:pPr marL="0" indent="0" algn="just">
              <a:buNone/>
            </a:pPr>
            <a:r>
              <a:rPr lang="ru-RU" dirty="0"/>
              <a:t>Лишь в учебниках </a:t>
            </a:r>
            <a:r>
              <a:rPr lang="ru-RU" dirty="0" err="1" smtClean="0"/>
              <a:t>А.П.Киселёва</a:t>
            </a:r>
            <a:r>
              <a:rPr lang="ru-RU" dirty="0" smtClean="0"/>
              <a:t> </a:t>
            </a:r>
            <a:r>
              <a:rPr lang="ru-RU" dirty="0"/>
              <a:t>и </a:t>
            </a:r>
            <a:r>
              <a:rPr lang="ru-RU" dirty="0" err="1" smtClean="0"/>
              <a:t>И.Ф.Шарыгина</a:t>
            </a:r>
            <a:r>
              <a:rPr lang="ru-RU" dirty="0" smtClean="0"/>
              <a:t> </a:t>
            </a:r>
            <a:r>
              <a:rPr lang="ru-RU" dirty="0"/>
              <a:t>все три признака изучаются последовательно т.к. там не требуется разбивать их для доказательства свойств равнобедренных треугольников.</a:t>
            </a:r>
          </a:p>
          <a:p>
            <a:pPr marL="0" indent="0" algn="just">
              <a:buNone/>
            </a:pPr>
            <a:r>
              <a:rPr lang="ru-RU" dirty="0"/>
              <a:t>В учебнике </a:t>
            </a:r>
            <a:r>
              <a:rPr lang="ru-RU" dirty="0" err="1" smtClean="0"/>
              <a:t>И.Ф.Шарыгина</a:t>
            </a:r>
            <a:r>
              <a:rPr lang="ru-RU" dirty="0" smtClean="0"/>
              <a:t> </a:t>
            </a:r>
            <a:r>
              <a:rPr lang="ru-RU" dirty="0"/>
              <a:t>кроме наложения используются ещё и </a:t>
            </a:r>
            <a:r>
              <a:rPr lang="ru-RU" dirty="0" smtClean="0"/>
              <a:t>симметрия. </a:t>
            </a:r>
            <a:r>
              <a:rPr lang="ru-RU" dirty="0"/>
              <a:t>Доказательство третьего признака проводится с использованием элементов построения. Кроме того, применяется движение называемое переносом, но нигде не указано как оно осуществляется и действительно ли переводит одну точку в другую. Кроме трёх традиционных признаков равенства треугольников приводится ещё один для тупого угла и двух не образующих его сторон. Доказательство вытекает из задачи о не существовании треугольника равного данному, если равны две стороны и не содержащийся между ними угол.</a:t>
            </a:r>
          </a:p>
          <a:p>
            <a:pPr marL="0" indent="0">
              <a:buNone/>
            </a:pPr>
            <a:endParaRPr lang="ru-RU" dirty="0"/>
          </a:p>
        </p:txBody>
      </p:sp>
    </p:spTree>
    <p:extLst>
      <p:ext uri="{BB962C8B-B14F-4D97-AF65-F5344CB8AC3E}">
        <p14:creationId xmlns:p14="http://schemas.microsoft.com/office/powerpoint/2010/main" val="36893368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132856"/>
            <a:ext cx="7467600" cy="1143000"/>
          </a:xfrm>
        </p:spPr>
        <p:txBody>
          <a:bodyPr/>
          <a:lstStyle/>
          <a:p>
            <a:pPr algn="ctr"/>
            <a:r>
              <a:rPr lang="ru-RU" dirty="0" smtClean="0">
                <a:solidFill>
                  <a:schemeClr val="tx1"/>
                </a:solidFill>
              </a:rPr>
              <a:t>Подобие треугольников</a:t>
            </a:r>
            <a:endParaRPr lang="ru-RU" dirty="0">
              <a:solidFill>
                <a:schemeClr val="tx1"/>
              </a:solidFill>
            </a:endParaRPr>
          </a:p>
        </p:txBody>
      </p:sp>
    </p:spTree>
    <p:extLst>
      <p:ext uri="{BB962C8B-B14F-4D97-AF65-F5344CB8AC3E}">
        <p14:creationId xmlns:p14="http://schemas.microsoft.com/office/powerpoint/2010/main" val="200151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0"/>
            <a:ext cx="8568952" cy="6741368"/>
          </a:xfrm>
        </p:spPr>
        <p:txBody>
          <a:bodyPr/>
          <a:lstStyle/>
          <a:p>
            <a:pPr marL="0" indent="0" algn="just">
              <a:buNone/>
            </a:pPr>
            <a:r>
              <a:rPr lang="ru-RU" dirty="0" smtClean="0"/>
              <a:t>	Определение </a:t>
            </a:r>
            <a:r>
              <a:rPr lang="ru-RU" dirty="0"/>
              <a:t>подобных фигур в учебнике Погорелова А.В. не выделено курсивом и сливается с </a:t>
            </a:r>
            <a:r>
              <a:rPr lang="ru-RU" dirty="0" smtClean="0"/>
              <a:t>текстом: «</a:t>
            </a:r>
            <a:r>
              <a:rPr lang="ru-RU" dirty="0"/>
              <a:t>Две фигуры называются подобными, если они переводятся друг в друга преобразованием подобия». Далее вводиться обозначение подобных фигур.</a:t>
            </a:r>
          </a:p>
          <a:p>
            <a:pPr marL="0" indent="0" algn="just">
              <a:buNone/>
            </a:pPr>
            <a:r>
              <a:rPr lang="ru-RU" dirty="0" smtClean="0"/>
              <a:t>	Практически </a:t>
            </a:r>
            <a:r>
              <a:rPr lang="ru-RU" dirty="0"/>
              <a:t>аналогично, очень наглядно и подробно вводиться определение подобных фигур в учебном пособии Александрова А.Д. «Фигура </a:t>
            </a:r>
            <a:r>
              <a:rPr lang="ru-RU" dirty="0" err="1"/>
              <a:t>Fґ</a:t>
            </a:r>
            <a:r>
              <a:rPr lang="ru-RU" dirty="0"/>
              <a:t> называется подобной фигуре F с коэффициентом k, если существует подобие с коэффициентом k, переводящее F в </a:t>
            </a:r>
            <a:r>
              <a:rPr lang="ru-RU" dirty="0" err="1"/>
              <a:t>Fґ</a:t>
            </a:r>
            <a:r>
              <a:rPr lang="ru-RU" dirty="0"/>
              <a:t>». Далее делается вывод, что подобные фигуры имеют одинаковую форму, но различные размеры, что очень важно для учащихся при понимании темы</a:t>
            </a:r>
            <a:r>
              <a:rPr lang="ru-RU" dirty="0" smtClean="0"/>
              <a:t>.</a:t>
            </a:r>
          </a:p>
          <a:p>
            <a:pPr marL="0" indent="0" algn="just">
              <a:buNone/>
            </a:pPr>
            <a:r>
              <a:rPr lang="ru-RU" dirty="0" smtClean="0"/>
              <a:t>	Только </a:t>
            </a:r>
            <a:r>
              <a:rPr lang="ru-RU" dirty="0"/>
              <a:t>в учебнике Погорелова А.В. встречаются свойства подобных фигур</a:t>
            </a:r>
            <a:r>
              <a:rPr lang="ru-RU" dirty="0" smtClean="0"/>
              <a:t>: «Если фигура F</a:t>
            </a:r>
            <a:r>
              <a:rPr lang="ru-RU" baseline="-25000" dirty="0" smtClean="0"/>
              <a:t>1</a:t>
            </a:r>
            <a:r>
              <a:rPr lang="ru-RU" dirty="0" smtClean="0"/>
              <a:t> подобна фигуре F</a:t>
            </a:r>
            <a:r>
              <a:rPr lang="ru-RU" baseline="-25000" dirty="0" smtClean="0"/>
              <a:t>2</a:t>
            </a:r>
            <a:r>
              <a:rPr lang="ru-RU" dirty="0" smtClean="0"/>
              <a:t> , а фигура F</a:t>
            </a:r>
            <a:r>
              <a:rPr lang="ru-RU" baseline="-25000" dirty="0" smtClean="0"/>
              <a:t>2</a:t>
            </a:r>
            <a:r>
              <a:rPr lang="ru-RU" dirty="0" smtClean="0"/>
              <a:t> подобна фигуре F</a:t>
            </a:r>
            <a:r>
              <a:rPr lang="ru-RU" baseline="-25000" dirty="0" smtClean="0"/>
              <a:t>3</a:t>
            </a:r>
            <a:r>
              <a:rPr lang="ru-RU" dirty="0" smtClean="0"/>
              <a:t> , то фигуры F</a:t>
            </a:r>
            <a:r>
              <a:rPr lang="ru-RU" baseline="-25000" dirty="0" smtClean="0"/>
              <a:t>1</a:t>
            </a:r>
            <a:r>
              <a:rPr lang="ru-RU" dirty="0" smtClean="0"/>
              <a:t> и F</a:t>
            </a:r>
            <a:r>
              <a:rPr lang="ru-RU" baseline="-25000" dirty="0" smtClean="0"/>
              <a:t>3</a:t>
            </a:r>
            <a:r>
              <a:rPr lang="ru-RU" dirty="0" smtClean="0"/>
              <a:t> подобны».</a:t>
            </a:r>
          </a:p>
          <a:p>
            <a:pPr marL="0" indent="0" algn="just">
              <a:buNone/>
            </a:pPr>
            <a:endParaRPr lang="ru-RU" dirty="0"/>
          </a:p>
          <a:p>
            <a:pPr marL="0" indent="0">
              <a:buNone/>
            </a:pPr>
            <a:endParaRPr lang="ru-RU" dirty="0"/>
          </a:p>
        </p:txBody>
      </p:sp>
    </p:spTree>
    <p:extLst>
      <p:ext uri="{BB962C8B-B14F-4D97-AF65-F5344CB8AC3E}">
        <p14:creationId xmlns:p14="http://schemas.microsoft.com/office/powerpoint/2010/main" val="3928449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0"/>
            <a:ext cx="8568952" cy="6741368"/>
          </a:xfrm>
        </p:spPr>
        <p:txBody>
          <a:bodyPr>
            <a:normAutofit fontScale="92500"/>
          </a:bodyPr>
          <a:lstStyle/>
          <a:p>
            <a:pPr marL="0" indent="0" algn="just">
              <a:buNone/>
            </a:pPr>
            <a:r>
              <a:rPr lang="ru-RU" dirty="0" smtClean="0"/>
              <a:t>	Определение </a:t>
            </a:r>
            <a:r>
              <a:rPr lang="ru-RU" dirty="0"/>
              <a:t>подобных треугольников даётся как треугольники, у которых соответственные углы равны, а соответственные стороны пропорциональны. </a:t>
            </a:r>
            <a:r>
              <a:rPr lang="ru-RU" dirty="0" err="1" smtClean="0"/>
              <a:t>Л.С.Атанасян</a:t>
            </a:r>
            <a:r>
              <a:rPr lang="ru-RU" dirty="0" smtClean="0"/>
              <a:t> </a:t>
            </a:r>
            <a:r>
              <a:rPr lang="ru-RU" dirty="0"/>
              <a:t>вводит понятие пропорциональных сходственных </a:t>
            </a:r>
            <a:r>
              <a:rPr lang="ru-RU" dirty="0" smtClean="0"/>
              <a:t>сторон. </a:t>
            </a:r>
            <a:r>
              <a:rPr lang="ru-RU" dirty="0"/>
              <a:t>Аналогичное определение приведено в учебнике </a:t>
            </a:r>
            <a:r>
              <a:rPr lang="ru-RU" dirty="0" err="1" smtClean="0"/>
              <a:t>А.П.Киселёва</a:t>
            </a:r>
            <a:r>
              <a:rPr lang="ru-RU" dirty="0"/>
              <a:t>. В учебнике </a:t>
            </a:r>
            <a:r>
              <a:rPr lang="ru-RU" dirty="0" err="1" smtClean="0"/>
              <a:t>И.Ф.Шарыгина</a:t>
            </a:r>
            <a:r>
              <a:rPr lang="ru-RU" dirty="0" smtClean="0"/>
              <a:t> </a:t>
            </a:r>
            <a:r>
              <a:rPr lang="ru-RU" dirty="0"/>
              <a:t>понятие аналогично определению, приведённому у </a:t>
            </a:r>
            <a:r>
              <a:rPr lang="ru-RU" dirty="0" err="1" smtClean="0"/>
              <a:t>А.В.Погорелова</a:t>
            </a:r>
            <a:r>
              <a:rPr lang="ru-RU" dirty="0"/>
              <a:t>, но оно ни как не связано с обозначениями.</a:t>
            </a:r>
          </a:p>
          <a:p>
            <a:pPr marL="0" indent="0" algn="just">
              <a:buNone/>
            </a:pPr>
            <a:r>
              <a:rPr lang="ru-RU" dirty="0" smtClean="0"/>
              <a:t>	Доказательство </a:t>
            </a:r>
            <a:r>
              <a:rPr lang="ru-RU" dirty="0"/>
              <a:t>признаков подобия треугольников в учебнике геометрии А.В. Погорелова основывается на свойствах гомотетии, вывод которых использует формулу расстояния между точками на координатной плоскости и тем самым теорему Пифагора. </a:t>
            </a:r>
            <a:endParaRPr lang="ru-RU" dirty="0" smtClean="0"/>
          </a:p>
          <a:p>
            <a:pPr marL="0" indent="0" algn="just">
              <a:buNone/>
            </a:pPr>
            <a:r>
              <a:rPr lang="ru-RU" dirty="0" smtClean="0"/>
              <a:t>	А </a:t>
            </a:r>
            <a:r>
              <a:rPr lang="ru-RU" dirty="0"/>
              <a:t>теорема Пифагора, в свою очередь, доказывается на основе тригонометрических функций угла, корректность определений которых проверяется с помощью обобщённой теоремы </a:t>
            </a:r>
            <a:r>
              <a:rPr lang="ru-RU" dirty="0" smtClean="0"/>
              <a:t>Фалеса: </a:t>
            </a:r>
            <a:r>
              <a:rPr lang="ru-RU" dirty="0"/>
              <a:t>параллельные прямые, пересекающие стороны угла, отсекают от них пропорциональные отрезки</a:t>
            </a:r>
            <a:r>
              <a:rPr lang="ru-RU" dirty="0" smtClean="0"/>
              <a:t>.</a:t>
            </a:r>
            <a:r>
              <a:rPr lang="ru-RU" dirty="0"/>
              <a:t> Теорема Фалеса является частью признаков подобия.</a:t>
            </a:r>
          </a:p>
          <a:p>
            <a:pPr algn="just"/>
            <a:endParaRPr lang="ru-RU" dirty="0"/>
          </a:p>
        </p:txBody>
      </p:sp>
    </p:spTree>
    <p:extLst>
      <p:ext uri="{BB962C8B-B14F-4D97-AF65-F5344CB8AC3E}">
        <p14:creationId xmlns:p14="http://schemas.microsoft.com/office/powerpoint/2010/main" val="11751361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0"/>
            <a:ext cx="8496944" cy="6858000"/>
          </a:xfrm>
        </p:spPr>
        <p:txBody>
          <a:bodyPr>
            <a:normAutofit/>
          </a:bodyPr>
          <a:lstStyle/>
          <a:p>
            <a:pPr marL="0" indent="0" algn="just">
              <a:buNone/>
            </a:pPr>
            <a:r>
              <a:rPr lang="ru-RU" dirty="0" smtClean="0"/>
              <a:t>	 При </a:t>
            </a:r>
            <a:r>
              <a:rPr lang="ru-RU" dirty="0"/>
              <a:t>доказательстве теоремы Фалеса процесс измерения отрезков, и в случае, когда отрезки не соизмеримы, </a:t>
            </a:r>
            <a:r>
              <a:rPr lang="ru-RU" dirty="0" err="1"/>
              <a:t>осознавание</a:t>
            </a:r>
            <a:r>
              <a:rPr lang="ru-RU" dirty="0"/>
              <a:t> процесса их измерения </a:t>
            </a:r>
            <a:r>
              <a:rPr lang="ru-RU" dirty="0" smtClean="0"/>
              <a:t>вызывает у </a:t>
            </a:r>
            <a:r>
              <a:rPr lang="ru-RU" dirty="0"/>
              <a:t>учащихся </a:t>
            </a:r>
            <a:r>
              <a:rPr lang="ru-RU" dirty="0" smtClean="0"/>
              <a:t>трудности</a:t>
            </a:r>
            <a:r>
              <a:rPr lang="ru-RU" dirty="0"/>
              <a:t>. Этот материал занимает время всего курса геометрии в 8 классе. Теорема Фалеса рассматривается в самом начале 8 класса, а признаки подобия в самом конце 8 класса. </a:t>
            </a:r>
            <a:endParaRPr lang="ru-RU" dirty="0" smtClean="0"/>
          </a:p>
          <a:p>
            <a:pPr marL="0" indent="0" algn="just">
              <a:buNone/>
            </a:pPr>
            <a:r>
              <a:rPr lang="ru-RU" dirty="0"/>
              <a:t>	</a:t>
            </a:r>
            <a:r>
              <a:rPr lang="ru-RU" dirty="0" smtClean="0"/>
              <a:t>В </a:t>
            </a:r>
            <a:r>
              <a:rPr lang="ru-RU" dirty="0"/>
              <a:t>этом плане предпочтительнее расположение материала в учебном пособии </a:t>
            </a:r>
            <a:r>
              <a:rPr lang="ru-RU" dirty="0" err="1" smtClean="0"/>
              <a:t>А.П.Киселёва</a:t>
            </a:r>
            <a:r>
              <a:rPr lang="ru-RU" dirty="0"/>
              <a:t>. </a:t>
            </a:r>
            <a:r>
              <a:rPr lang="ru-RU" dirty="0" smtClean="0"/>
              <a:t>У </a:t>
            </a:r>
            <a:r>
              <a:rPr lang="ru-RU" dirty="0"/>
              <a:t>него доказательство признаков подобия основано на такой лемме: прямая, параллельная стороне треугольника, отсекает от него треугольник, подобный данному.  При доказательстве этой леммы рассматриваются отдельно случаи, когда отношение сторон треугольников является либо рациональным, либо иррациональным числом, доказательство усложняется также использованием общей меры и аксиом. </a:t>
            </a:r>
          </a:p>
        </p:txBody>
      </p:sp>
    </p:spTree>
    <p:extLst>
      <p:ext uri="{BB962C8B-B14F-4D97-AF65-F5344CB8AC3E}">
        <p14:creationId xmlns:p14="http://schemas.microsoft.com/office/powerpoint/2010/main" val="23495244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Объект 2"/>
              <p:cNvSpPr>
                <a:spLocks noGrp="1"/>
              </p:cNvSpPr>
              <p:nvPr>
                <p:ph sz="quarter" idx="1"/>
              </p:nvPr>
            </p:nvSpPr>
            <p:spPr>
              <a:xfrm>
                <a:off x="251520" y="0"/>
                <a:ext cx="8496944" cy="6858000"/>
              </a:xfrm>
            </p:spPr>
            <p:txBody>
              <a:bodyPr/>
              <a:lstStyle/>
              <a:p>
                <a:pPr marL="0" indent="0" algn="just">
                  <a:buNone/>
                </a:pPr>
                <a:r>
                  <a:rPr lang="ru-RU" dirty="0" smtClean="0"/>
                  <a:t>	А </a:t>
                </a:r>
                <a:r>
                  <a:rPr lang="ru-RU" dirty="0"/>
                  <a:t>у </a:t>
                </a:r>
                <a:r>
                  <a:rPr lang="ru-RU" dirty="0" err="1" smtClean="0"/>
                  <a:t>Л.С.Атанасяна</a:t>
                </a:r>
                <a:r>
                  <a:rPr lang="ru-RU" dirty="0" smtClean="0"/>
                  <a:t> </a:t>
                </a:r>
                <a:r>
                  <a:rPr lang="ru-RU" dirty="0"/>
                  <a:t>площади фигур, в отличие от трёх других учебников, рассматриваются раньше, и поэтому удаётся обойти указанную трудность. Фактически она преодолевается один раз при доказательстве свойств пропорциональных отрезков в прямоугольном треугольнике. В этом и состоит одно из преимуществ раннего введения понятия площади.</a:t>
                </a:r>
              </a:p>
              <a:p>
                <a:pPr marL="0" indent="0" algn="just">
                  <a:buNone/>
                </a:pPr>
                <a:r>
                  <a:rPr lang="ru-RU" dirty="0" smtClean="0"/>
                  <a:t>	Как </a:t>
                </a:r>
                <a:r>
                  <a:rPr lang="ru-RU" dirty="0"/>
                  <a:t>уже видно метод доказательства признаков подобия треугольников в учебнике </a:t>
                </a:r>
                <a:r>
                  <a:rPr lang="ru-RU" dirty="0" err="1" smtClean="0"/>
                  <a:t>Л.С.Атанасяна</a:t>
                </a:r>
                <a:r>
                  <a:rPr lang="ru-RU" dirty="0" smtClean="0"/>
                  <a:t> </a:t>
                </a:r>
                <a:r>
                  <a:rPr lang="ru-RU" dirty="0"/>
                  <a:t>является существенно другим. Так доказательство первого признака подобия треугольников в этом учебнике основывается на теореме об отношении площадей треугольников, утверждающей, что если в треугольниках ABC и A</a:t>
                </a:r>
                <a:r>
                  <a:rPr lang="ru-RU" baseline="-25000" dirty="0"/>
                  <a:t>1</a:t>
                </a:r>
                <a:r>
                  <a:rPr lang="ru-RU" dirty="0"/>
                  <a:t>B</a:t>
                </a:r>
                <a:r>
                  <a:rPr lang="ru-RU" baseline="-25000" dirty="0"/>
                  <a:t>1</a:t>
                </a:r>
                <a:r>
                  <a:rPr lang="ru-RU" dirty="0"/>
                  <a:t>C</a:t>
                </a:r>
                <a:r>
                  <a:rPr lang="ru-RU" baseline="-25000" dirty="0"/>
                  <a:t>1</a:t>
                </a:r>
                <a:r>
                  <a:rPr lang="ru-RU" dirty="0"/>
                  <a:t> углы А и А</a:t>
                </a:r>
                <a:r>
                  <a:rPr lang="ru-RU" baseline="-25000" dirty="0"/>
                  <a:t>1 </a:t>
                </a:r>
                <a:r>
                  <a:rPr lang="ru-RU" dirty="0"/>
                  <a:t>равны, то </a:t>
                </a:r>
                <a14:m>
                  <m:oMath xmlns:m="http://schemas.openxmlformats.org/officeDocument/2006/math">
                    <m:f>
                      <m:fPr>
                        <m:ctrlPr>
                          <a:rPr lang="ru-RU" i="1" smtClean="0">
                            <a:latin typeface="Cambria Math"/>
                          </a:rPr>
                        </m:ctrlPr>
                      </m:fPr>
                      <m:num>
                        <m:sSub>
                          <m:sSubPr>
                            <m:ctrlPr>
                              <a:rPr lang="ru-RU" i="1" smtClean="0">
                                <a:latin typeface="Cambria Math"/>
                              </a:rPr>
                            </m:ctrlPr>
                          </m:sSubPr>
                          <m:e>
                            <m:r>
                              <a:rPr lang="en-US" b="0" i="1" smtClean="0">
                                <a:latin typeface="Cambria Math"/>
                              </a:rPr>
                              <m:t>𝑆</m:t>
                            </m:r>
                          </m:e>
                          <m:sub>
                            <m:sSub>
                              <m:sSubPr>
                                <m:ctrlPr>
                                  <a:rPr lang="ru-RU" i="1" smtClean="0">
                                    <a:latin typeface="Cambria Math"/>
                                  </a:rPr>
                                </m:ctrlPr>
                              </m:sSubPr>
                              <m:e>
                                <m:r>
                                  <a:rPr lang="en-US" b="0" i="1" smtClean="0">
                                    <a:latin typeface="Cambria Math"/>
                                  </a:rPr>
                                  <m:t>𝐴</m:t>
                                </m:r>
                              </m:e>
                              <m:sub>
                                <m:r>
                                  <a:rPr lang="en-US" b="0" i="1" smtClean="0">
                                    <a:latin typeface="Cambria Math"/>
                                  </a:rPr>
                                  <m:t>1</m:t>
                                </m:r>
                              </m:sub>
                            </m:sSub>
                            <m:sSub>
                              <m:sSubPr>
                                <m:ctrlPr>
                                  <a:rPr lang="ru-RU" i="1" smtClean="0">
                                    <a:latin typeface="Cambria Math"/>
                                  </a:rPr>
                                </m:ctrlPr>
                              </m:sSubPr>
                              <m:e>
                                <m:r>
                                  <a:rPr lang="en-US" b="0" i="1" smtClean="0">
                                    <a:latin typeface="Cambria Math"/>
                                  </a:rPr>
                                  <m:t>𝐵</m:t>
                                </m:r>
                              </m:e>
                              <m:sub>
                                <m:r>
                                  <a:rPr lang="en-US" b="0" i="1" smtClean="0">
                                    <a:latin typeface="Cambria Math"/>
                                  </a:rPr>
                                  <m:t>1</m:t>
                                </m:r>
                              </m:sub>
                            </m:sSub>
                            <m:sSub>
                              <m:sSubPr>
                                <m:ctrlPr>
                                  <a:rPr lang="ru-RU" i="1" smtClean="0">
                                    <a:latin typeface="Cambria Math"/>
                                  </a:rPr>
                                </m:ctrlPr>
                              </m:sSubPr>
                              <m:e>
                                <m:r>
                                  <a:rPr lang="en-US" b="0" i="1" smtClean="0">
                                    <a:latin typeface="Cambria Math"/>
                                  </a:rPr>
                                  <m:t>𝐶</m:t>
                                </m:r>
                              </m:e>
                              <m:sub>
                                <m:r>
                                  <a:rPr lang="en-US" b="0" i="1" smtClean="0">
                                    <a:latin typeface="Cambria Math"/>
                                  </a:rPr>
                                  <m:t>1</m:t>
                                </m:r>
                              </m:sub>
                            </m:sSub>
                          </m:sub>
                        </m:sSub>
                      </m:num>
                      <m:den>
                        <m:sSub>
                          <m:sSubPr>
                            <m:ctrlPr>
                              <a:rPr lang="ru-RU" i="1" smtClean="0">
                                <a:latin typeface="Cambria Math"/>
                              </a:rPr>
                            </m:ctrlPr>
                          </m:sSubPr>
                          <m:e>
                            <m:r>
                              <a:rPr lang="en-US" b="0" i="1" smtClean="0">
                                <a:latin typeface="Cambria Math"/>
                              </a:rPr>
                              <m:t>𝑆</m:t>
                            </m:r>
                          </m:e>
                          <m:sub>
                            <m:r>
                              <a:rPr lang="en-US" b="0" i="1" smtClean="0">
                                <a:latin typeface="Cambria Math"/>
                              </a:rPr>
                              <m:t>𝐴𝐵𝐶</m:t>
                            </m:r>
                          </m:sub>
                        </m:sSub>
                      </m:den>
                    </m:f>
                    <m:r>
                      <a:rPr lang="en-US" b="0" i="1" smtClean="0">
                        <a:latin typeface="Cambria Math"/>
                      </a:rPr>
                      <m:t>=</m:t>
                    </m:r>
                    <m:f>
                      <m:fPr>
                        <m:ctrlPr>
                          <a:rPr lang="en-US" b="0" i="1" smtClean="0">
                            <a:latin typeface="Cambria Math"/>
                          </a:rPr>
                        </m:ctrlPr>
                      </m:fPr>
                      <m:num>
                        <m:sSub>
                          <m:sSubPr>
                            <m:ctrlPr>
                              <a:rPr lang="en-US" b="0" i="1" smtClean="0">
                                <a:latin typeface="Cambria Math"/>
                              </a:rPr>
                            </m:ctrlPr>
                          </m:sSubPr>
                          <m:e>
                            <m:r>
                              <a:rPr lang="en-US" b="0" i="1" smtClean="0">
                                <a:latin typeface="Cambria Math"/>
                              </a:rPr>
                              <m:t>𝐴</m:t>
                            </m:r>
                          </m:e>
                          <m:sub>
                            <m:r>
                              <a:rPr lang="en-US" b="0" i="1" smtClean="0">
                                <a:latin typeface="Cambria Math"/>
                              </a:rPr>
                              <m:t>1</m:t>
                            </m:r>
                          </m:sub>
                        </m:sSub>
                        <m:sSub>
                          <m:sSubPr>
                            <m:ctrlPr>
                              <a:rPr lang="en-US" b="0" i="1" smtClean="0">
                                <a:latin typeface="Cambria Math"/>
                              </a:rPr>
                            </m:ctrlPr>
                          </m:sSubPr>
                          <m:e>
                            <m:r>
                              <a:rPr lang="en-US" b="0" i="1" smtClean="0">
                                <a:latin typeface="Cambria Math"/>
                              </a:rPr>
                              <m:t>𝐵</m:t>
                            </m:r>
                          </m:e>
                          <m:sub>
                            <m:r>
                              <a:rPr lang="en-US" b="0" i="1" smtClean="0">
                                <a:latin typeface="Cambria Math"/>
                              </a:rPr>
                              <m:t>1</m:t>
                            </m:r>
                          </m:sub>
                        </m:sSub>
                        <m:r>
                          <a:rPr lang="en-US" b="0" i="1" smtClean="0">
                            <a:latin typeface="Cambria Math"/>
                            <a:ea typeface="Cambria Math"/>
                          </a:rPr>
                          <m:t>∙</m:t>
                        </m:r>
                        <m:sSub>
                          <m:sSubPr>
                            <m:ctrlPr>
                              <a:rPr lang="en-US" b="0" i="1" smtClean="0">
                                <a:latin typeface="Cambria Math"/>
                                <a:ea typeface="Cambria Math"/>
                              </a:rPr>
                            </m:ctrlPr>
                          </m:sSubPr>
                          <m:e>
                            <m:r>
                              <a:rPr lang="en-US" b="0" i="1" smtClean="0">
                                <a:latin typeface="Cambria Math"/>
                                <a:ea typeface="Cambria Math"/>
                              </a:rPr>
                              <m:t>𝐴</m:t>
                            </m:r>
                          </m:e>
                          <m:sub>
                            <m:r>
                              <a:rPr lang="en-US" b="0" i="1" smtClean="0">
                                <a:latin typeface="Cambria Math"/>
                                <a:ea typeface="Cambria Math"/>
                              </a:rPr>
                              <m:t>1</m:t>
                            </m:r>
                          </m:sub>
                        </m:sSub>
                        <m:sSub>
                          <m:sSubPr>
                            <m:ctrlPr>
                              <a:rPr lang="en-US" b="0" i="1" smtClean="0">
                                <a:latin typeface="Cambria Math"/>
                                <a:ea typeface="Cambria Math"/>
                              </a:rPr>
                            </m:ctrlPr>
                          </m:sSubPr>
                          <m:e>
                            <m:r>
                              <a:rPr lang="en-US" b="0" i="1" smtClean="0">
                                <a:latin typeface="Cambria Math"/>
                                <a:ea typeface="Cambria Math"/>
                              </a:rPr>
                              <m:t>𝐶</m:t>
                            </m:r>
                          </m:e>
                          <m:sub>
                            <m:r>
                              <a:rPr lang="en-US" b="0" i="1" smtClean="0">
                                <a:latin typeface="Cambria Math"/>
                                <a:ea typeface="Cambria Math"/>
                              </a:rPr>
                              <m:t>1</m:t>
                            </m:r>
                          </m:sub>
                        </m:sSub>
                      </m:num>
                      <m:den>
                        <m:r>
                          <a:rPr lang="en-US" b="0" i="1" smtClean="0">
                            <a:latin typeface="Cambria Math"/>
                          </a:rPr>
                          <m:t>𝐴𝐵</m:t>
                        </m:r>
                        <m:r>
                          <a:rPr lang="en-US" b="0" i="1" smtClean="0">
                            <a:latin typeface="Cambria Math"/>
                            <a:ea typeface="Cambria Math"/>
                          </a:rPr>
                          <m:t>∙</m:t>
                        </m:r>
                        <m:r>
                          <a:rPr lang="en-US" b="0" i="1" smtClean="0">
                            <a:latin typeface="Cambria Math"/>
                            <a:ea typeface="Cambria Math"/>
                          </a:rPr>
                          <m:t>𝐴𝐶</m:t>
                        </m:r>
                      </m:den>
                    </m:f>
                  </m:oMath>
                </a14:m>
                <a:r>
                  <a:rPr lang="ru-RU" dirty="0" smtClean="0"/>
                  <a:t>. </a:t>
                </a:r>
                <a:r>
                  <a:rPr lang="ru-RU" dirty="0"/>
                  <a:t>Эта теорема не является традиционной для школьного курса и скорее всего носит вспомогательный характер. </a:t>
                </a:r>
              </a:p>
            </p:txBody>
          </p:sp>
        </mc:Choice>
        <mc:Fallback xmlns="">
          <p:sp>
            <p:nvSpPr>
              <p:cNvPr id="3" name="Объект 2"/>
              <p:cNvSpPr>
                <a:spLocks noGrp="1" noRot="1" noChangeAspect="1" noMove="1" noResize="1" noEditPoints="1" noAdjustHandles="1" noChangeArrowheads="1" noChangeShapeType="1" noTextEdit="1"/>
              </p:cNvSpPr>
              <p:nvPr>
                <p:ph sz="quarter" idx="1"/>
              </p:nvPr>
            </p:nvSpPr>
            <p:spPr>
              <a:xfrm>
                <a:off x="251520" y="0"/>
                <a:ext cx="8496944" cy="6858000"/>
              </a:xfrm>
              <a:blipFill rotWithShape="1">
                <a:blip r:embed="rId2"/>
                <a:stretch>
                  <a:fillRect l="-1076" t="-711" r="-1148"/>
                </a:stretch>
              </a:blipFill>
            </p:spPr>
            <p:txBody>
              <a:bodyPr/>
              <a:lstStyle/>
              <a:p>
                <a:r>
                  <a:rPr lang="ru-RU">
                    <a:noFill/>
                  </a:rPr>
                  <a:t> </a:t>
                </a:r>
              </a:p>
            </p:txBody>
          </p:sp>
        </mc:Fallback>
      </mc:AlternateContent>
    </p:spTree>
    <p:extLst>
      <p:ext uri="{BB962C8B-B14F-4D97-AF65-F5344CB8AC3E}">
        <p14:creationId xmlns:p14="http://schemas.microsoft.com/office/powerpoint/2010/main" val="9260618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79512" y="116632"/>
            <a:ext cx="8496944" cy="6741368"/>
          </a:xfrm>
        </p:spPr>
        <p:txBody>
          <a:bodyPr>
            <a:normAutofit lnSpcReduction="10000"/>
          </a:bodyPr>
          <a:lstStyle/>
          <a:p>
            <a:pPr marL="0" indent="0" algn="just">
              <a:buNone/>
            </a:pPr>
            <a:r>
              <a:rPr lang="en-US" dirty="0" smtClean="0"/>
              <a:t>	</a:t>
            </a:r>
            <a:r>
              <a:rPr lang="ru-RU" dirty="0" smtClean="0"/>
              <a:t>С </a:t>
            </a:r>
            <a:r>
              <a:rPr lang="ru-RU" dirty="0"/>
              <a:t>другой стороны на основе этой теоремы весьма просто доказывается, что отношение площадей двух подобных треугольников равно квадрату коэффициента подобия. По сути дела всё доказательство в одну строчку. Эта же теорема позволяет дать простое доказательство признаков подобия треугольников. </a:t>
            </a:r>
            <a:endParaRPr lang="en-US" dirty="0" smtClean="0"/>
          </a:p>
          <a:p>
            <a:pPr marL="0" indent="0" algn="just">
              <a:buNone/>
            </a:pPr>
            <a:r>
              <a:rPr lang="en-US" dirty="0"/>
              <a:t>	</a:t>
            </a:r>
            <a:r>
              <a:rPr lang="ru-RU" dirty="0" smtClean="0"/>
              <a:t>В </a:t>
            </a:r>
            <a:r>
              <a:rPr lang="ru-RU" dirty="0"/>
              <a:t>то же время её удалённость от места применения накладывает определённые трудности на усвоение учащимися доказательства признаков подобия треугольников. </a:t>
            </a:r>
            <a:r>
              <a:rPr lang="ru-RU" dirty="0" smtClean="0"/>
              <a:t>У А.В. Погорелова </a:t>
            </a:r>
            <a:r>
              <a:rPr lang="ru-RU" dirty="0"/>
              <a:t>такой теоремы </a:t>
            </a:r>
            <a:r>
              <a:rPr lang="ru-RU" dirty="0" smtClean="0"/>
              <a:t>нет.</a:t>
            </a:r>
          </a:p>
          <a:p>
            <a:pPr marL="0" indent="0" algn="just">
              <a:buNone/>
            </a:pPr>
            <a:r>
              <a:rPr lang="ru-RU" dirty="0" smtClean="0"/>
              <a:t>	В </a:t>
            </a:r>
            <a:r>
              <a:rPr lang="ru-RU" dirty="0"/>
              <a:t>учебнике </a:t>
            </a:r>
            <a:r>
              <a:rPr lang="ru-RU" dirty="0" err="1" smtClean="0"/>
              <a:t>И.Ф.Шарыгина</a:t>
            </a:r>
            <a:r>
              <a:rPr lang="ru-RU" dirty="0" smtClean="0"/>
              <a:t> </a:t>
            </a:r>
            <a:r>
              <a:rPr lang="ru-RU" dirty="0"/>
              <a:t>доказывается терема о пропорциональных отрезках и свойства параллельных прямых. Все три признака подобия формулируются друг за другом, и для всех приводится одно доказательство с некоторыми пояснениями для каждого из признаков. Применяются дополнительные построения для каждого, а дальше используется предыдущая теорема с некоторыми вариациями и признаки равенства треугольников.</a:t>
            </a:r>
          </a:p>
        </p:txBody>
      </p:sp>
    </p:spTree>
    <p:extLst>
      <p:ext uri="{BB962C8B-B14F-4D97-AF65-F5344CB8AC3E}">
        <p14:creationId xmlns:p14="http://schemas.microsoft.com/office/powerpoint/2010/main" val="15744861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ru-RU"/>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03" y="0"/>
            <a:ext cx="8945486" cy="66828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804448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ru-RU"/>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796" y="913935"/>
            <a:ext cx="8867044" cy="59440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154" y="160308"/>
            <a:ext cx="8712328" cy="7536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038794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p:txBody>
          <a:bodyPr/>
          <a:lstStyle/>
          <a:p>
            <a:endParaRPr lang="ru-RU"/>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2940" y="188640"/>
            <a:ext cx="8718574" cy="6408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58043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sz="quarter" idx="1"/>
          </p:nvPr>
        </p:nvSpPr>
        <p:spPr>
          <a:xfrm>
            <a:off x="179512" y="2761370"/>
            <a:ext cx="8496944" cy="3979998"/>
          </a:xfrm>
        </p:spPr>
        <p:txBody>
          <a:bodyPr>
            <a:normAutofit fontScale="70000" lnSpcReduction="20000"/>
          </a:bodyPr>
          <a:lstStyle/>
          <a:p>
            <a:pPr algn="just"/>
            <a:r>
              <a:rPr lang="ru-RU" sz="2600" dirty="0">
                <a:latin typeface="Times New Roman" panose="02020603050405020304" pitchFamily="18" charset="0"/>
                <a:cs typeface="Times New Roman" panose="02020603050405020304" pitchFamily="18" charset="0"/>
              </a:rPr>
              <a:t>Определение равнобедренного и равностороннего треугольника одинаковое во всех учебниках. Такое определение является общепринятым в математике.</a:t>
            </a:r>
          </a:p>
          <a:p>
            <a:pPr algn="just"/>
            <a:r>
              <a:rPr lang="ru-RU" sz="2600" dirty="0">
                <a:latin typeface="Times New Roman" panose="02020603050405020304" pitchFamily="18" charset="0"/>
                <a:cs typeface="Times New Roman" panose="02020603050405020304" pitchFamily="18" charset="0"/>
              </a:rPr>
              <a:t>В учебниках </a:t>
            </a:r>
            <a:r>
              <a:rPr lang="ru-RU" sz="2600" dirty="0" smtClean="0">
                <a:latin typeface="Times New Roman" panose="02020603050405020304" pitchFamily="18" charset="0"/>
                <a:cs typeface="Times New Roman" panose="02020603050405020304" pitchFamily="18" charset="0"/>
              </a:rPr>
              <a:t>А.П. Киселёва </a:t>
            </a:r>
            <a:r>
              <a:rPr lang="ru-RU" sz="2600" dirty="0">
                <a:latin typeface="Times New Roman" panose="02020603050405020304" pitchFamily="18" charset="0"/>
                <a:cs typeface="Times New Roman" panose="02020603050405020304" pitchFamily="18" charset="0"/>
              </a:rPr>
              <a:t>и </a:t>
            </a:r>
            <a:r>
              <a:rPr lang="ru-RU" sz="2600" dirty="0" smtClean="0">
                <a:latin typeface="Times New Roman" panose="02020603050405020304" pitchFamily="18" charset="0"/>
                <a:cs typeface="Times New Roman" panose="02020603050405020304" pitchFamily="18" charset="0"/>
              </a:rPr>
              <a:t>И.Ф. </a:t>
            </a:r>
            <a:r>
              <a:rPr lang="ru-RU" sz="2600" dirty="0" err="1" smtClean="0">
                <a:latin typeface="Times New Roman" panose="02020603050405020304" pitchFamily="18" charset="0"/>
                <a:cs typeface="Times New Roman" panose="02020603050405020304" pitchFamily="18" charset="0"/>
              </a:rPr>
              <a:t>Шарыгина</a:t>
            </a:r>
            <a:r>
              <a:rPr lang="ru-RU" sz="2600" dirty="0" smtClean="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свойства равнобедренного треугольника рассматриваются в одной теореме. Доказательства проводятся аналогично, с использованием осевой симметрии относительно биссектрисы треугольника и определения равных треугольников. В силу того, что ни </a:t>
            </a:r>
            <a:r>
              <a:rPr lang="ru-RU" sz="2600" dirty="0" smtClean="0">
                <a:latin typeface="Times New Roman" panose="02020603050405020304" pitchFamily="18" charset="0"/>
                <a:cs typeface="Times New Roman" panose="02020603050405020304" pitchFamily="18" charset="0"/>
              </a:rPr>
              <a:t>Л.С. </a:t>
            </a:r>
            <a:r>
              <a:rPr lang="ru-RU" sz="2600" dirty="0" err="1" smtClean="0">
                <a:latin typeface="Times New Roman" panose="02020603050405020304" pitchFamily="18" charset="0"/>
                <a:cs typeface="Times New Roman" panose="02020603050405020304" pitchFamily="18" charset="0"/>
              </a:rPr>
              <a:t>Атанасян</a:t>
            </a:r>
            <a:r>
              <a:rPr lang="ru-RU" sz="2600" dirty="0">
                <a:latin typeface="Times New Roman" panose="02020603050405020304" pitchFamily="18" charset="0"/>
                <a:cs typeface="Times New Roman" panose="02020603050405020304" pitchFamily="18" charset="0"/>
              </a:rPr>
              <a:t>, ни </a:t>
            </a:r>
            <a:r>
              <a:rPr lang="ru-RU" sz="2600" dirty="0" smtClean="0">
                <a:latin typeface="Times New Roman" panose="02020603050405020304" pitchFamily="18" charset="0"/>
                <a:cs typeface="Times New Roman" panose="02020603050405020304" pitchFamily="18" charset="0"/>
              </a:rPr>
              <a:t>А.В. Погорелов </a:t>
            </a:r>
            <a:r>
              <a:rPr lang="ru-RU" sz="2600" dirty="0">
                <a:latin typeface="Times New Roman" panose="02020603050405020304" pitchFamily="18" charset="0"/>
                <a:cs typeface="Times New Roman" panose="02020603050405020304" pitchFamily="18" charset="0"/>
              </a:rPr>
              <a:t>не используют движения плоскости в 7 классе, основой для доказательства свойств равнобедренных треугольников являются признаки равенства треугольников.</a:t>
            </a:r>
          </a:p>
          <a:p>
            <a:pPr algn="just"/>
            <a:r>
              <a:rPr lang="ru-RU" sz="2600" dirty="0" smtClean="0">
                <a:latin typeface="Times New Roman" panose="02020603050405020304" pitchFamily="18" charset="0"/>
                <a:cs typeface="Times New Roman" panose="02020603050405020304" pitchFamily="18" charset="0"/>
              </a:rPr>
              <a:t>Л.С. </a:t>
            </a:r>
            <a:r>
              <a:rPr lang="ru-RU" sz="2600" dirty="0" err="1" smtClean="0">
                <a:latin typeface="Times New Roman" panose="02020603050405020304" pitchFamily="18" charset="0"/>
                <a:cs typeface="Times New Roman" panose="02020603050405020304" pitchFamily="18" charset="0"/>
              </a:rPr>
              <a:t>Атанасян</a:t>
            </a:r>
            <a:r>
              <a:rPr lang="ru-RU" sz="2600" dirty="0" smtClean="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в доказательстве свойств равнобедренного треугольника пользуется первым признаком равенства треугольников. В книге </a:t>
            </a:r>
            <a:r>
              <a:rPr lang="ru-RU" sz="2600" dirty="0" smtClean="0">
                <a:latin typeface="Times New Roman" panose="02020603050405020304" pitchFamily="18" charset="0"/>
                <a:cs typeface="Times New Roman" panose="02020603050405020304" pitchFamily="18" charset="0"/>
              </a:rPr>
              <a:t>А.В. Погорелова </a:t>
            </a:r>
            <a:r>
              <a:rPr lang="ru-RU" sz="2600" dirty="0">
                <a:latin typeface="Times New Roman" panose="02020603050405020304" pitchFamily="18" charset="0"/>
                <a:cs typeface="Times New Roman" panose="02020603050405020304" pitchFamily="18" charset="0"/>
              </a:rPr>
              <a:t>свойства равнобедренного треугольника доказываются с использованием определения треугольника как упорядоченной тройки точек, но ни где не поясняется, что ΔCAB и ΔCBA это разные треугольники, а не один и тот же по-разному обозначенный. </a:t>
            </a:r>
            <a:endParaRPr lang="ru-RU" sz="2600" dirty="0" smtClean="0">
              <a:latin typeface="Times New Roman" panose="02020603050405020304" pitchFamily="18" charset="0"/>
              <a:cs typeface="Times New Roman" panose="02020603050405020304" pitchFamily="18" charset="0"/>
            </a:endParaRPr>
          </a:p>
          <a:p>
            <a:endParaRPr lang="ru-RU"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16632"/>
            <a:ext cx="8352928" cy="2644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47695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1837" y="260650"/>
            <a:ext cx="7216547" cy="60807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40168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2276872"/>
            <a:ext cx="7467600" cy="1143000"/>
          </a:xfrm>
        </p:spPr>
        <p:txBody>
          <a:bodyPr/>
          <a:lstStyle/>
          <a:p>
            <a:pPr algn="ctr"/>
            <a:r>
              <a:rPr lang="ru-RU" dirty="0" smtClean="0">
                <a:solidFill>
                  <a:schemeClr val="tx1"/>
                </a:solidFill>
              </a:rPr>
              <a:t>Равенство треугольников</a:t>
            </a:r>
            <a:endParaRPr lang="ru-RU" dirty="0">
              <a:solidFill>
                <a:schemeClr val="tx1"/>
              </a:solidFill>
            </a:endParaRPr>
          </a:p>
        </p:txBody>
      </p:sp>
    </p:spTree>
    <p:extLst>
      <p:ext uri="{BB962C8B-B14F-4D97-AF65-F5344CB8AC3E}">
        <p14:creationId xmlns:p14="http://schemas.microsoft.com/office/powerpoint/2010/main" val="2959545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0"/>
            <a:ext cx="8496944" cy="6858000"/>
          </a:xfrm>
        </p:spPr>
        <p:txBody>
          <a:bodyPr/>
          <a:lstStyle/>
          <a:p>
            <a:pPr marL="0" indent="0" algn="just">
              <a:buNone/>
            </a:pPr>
            <a:r>
              <a:rPr lang="ru-RU" dirty="0" smtClean="0"/>
              <a:t>	Во </a:t>
            </a:r>
            <a:r>
              <a:rPr lang="ru-RU" dirty="0"/>
              <a:t>всех четырёх учебниках </a:t>
            </a:r>
            <a:r>
              <a:rPr lang="ru-RU" dirty="0" smtClean="0"/>
              <a:t>подразумевается существование </a:t>
            </a:r>
            <a:r>
              <a:rPr lang="ru-RU" dirty="0"/>
              <a:t>треугольника равного данному. Но </a:t>
            </a:r>
            <a:r>
              <a:rPr lang="ru-RU" dirty="0" smtClean="0"/>
              <a:t>на эта аксиома приводится только в учебнике </a:t>
            </a:r>
            <a:r>
              <a:rPr lang="ru-RU" dirty="0" err="1" smtClean="0"/>
              <a:t>А.В.Погорелова</a:t>
            </a:r>
            <a:r>
              <a:rPr lang="ru-RU" dirty="0" smtClean="0"/>
              <a:t>. Все доказательства </a:t>
            </a:r>
            <a:r>
              <a:rPr lang="ru-RU" dirty="0"/>
              <a:t>проводятся на основе наглядности с помощью наложения и приложения. В учебнике </a:t>
            </a:r>
            <a:r>
              <a:rPr lang="ru-RU" dirty="0" err="1" smtClean="0"/>
              <a:t>А.В.Погорелова</a:t>
            </a:r>
            <a:r>
              <a:rPr lang="ru-RU" dirty="0" smtClean="0"/>
              <a:t> </a:t>
            </a:r>
            <a:r>
              <a:rPr lang="ru-RU" dirty="0"/>
              <a:t>эта аксиома формулируется, но непосредственно при доказательстве на неё ссылки не делаются. Лишь после доказательства первого признака равенства треугольников проводится подробный разбор его с указанием используемых в доказательстве аксиом. Это введено с целью, сделать доказательство более строгим, чем, например доказательство, приведённое у </a:t>
            </a:r>
            <a:r>
              <a:rPr lang="ru-RU" dirty="0" err="1" smtClean="0"/>
              <a:t>А.П.Киселёва</a:t>
            </a:r>
            <a:r>
              <a:rPr lang="ru-RU" dirty="0"/>
              <a:t>. </a:t>
            </a:r>
            <a:endParaRPr lang="ru-RU" dirty="0" smtClean="0"/>
          </a:p>
          <a:p>
            <a:pPr marL="0" indent="0" algn="just">
              <a:buNone/>
            </a:pPr>
            <a:r>
              <a:rPr lang="ru-RU" dirty="0" smtClean="0"/>
              <a:t>	Доказательства</a:t>
            </a:r>
            <a:r>
              <a:rPr lang="ru-RU" dirty="0"/>
              <a:t>, приведённые в учебниках </a:t>
            </a:r>
            <a:r>
              <a:rPr lang="ru-RU" dirty="0" err="1" smtClean="0"/>
              <a:t>Л.С.Атанасяна</a:t>
            </a:r>
            <a:r>
              <a:rPr lang="ru-RU" dirty="0" smtClean="0"/>
              <a:t> </a:t>
            </a:r>
            <a:r>
              <a:rPr lang="ru-RU" dirty="0"/>
              <a:t>и </a:t>
            </a:r>
            <a:r>
              <a:rPr lang="ru-RU" dirty="0" err="1" smtClean="0"/>
              <a:t>А.П.Киселёва</a:t>
            </a:r>
            <a:r>
              <a:rPr lang="ru-RU" dirty="0" smtClean="0"/>
              <a:t> </a:t>
            </a:r>
            <a:r>
              <a:rPr lang="ru-RU" dirty="0"/>
              <a:t>аналогичны. </a:t>
            </a:r>
          </a:p>
        </p:txBody>
      </p:sp>
    </p:spTree>
    <p:extLst>
      <p:ext uri="{BB962C8B-B14F-4D97-AF65-F5344CB8AC3E}">
        <p14:creationId xmlns:p14="http://schemas.microsoft.com/office/powerpoint/2010/main" val="592367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251520" y="116632"/>
            <a:ext cx="8424936" cy="6552728"/>
          </a:xfrm>
        </p:spPr>
        <p:txBody>
          <a:bodyPr>
            <a:normAutofit fontScale="92500"/>
          </a:bodyPr>
          <a:lstStyle/>
          <a:p>
            <a:pPr marL="0" indent="0" algn="just">
              <a:buNone/>
            </a:pPr>
            <a:r>
              <a:rPr lang="ru-RU" dirty="0" smtClean="0"/>
              <a:t>	В </a:t>
            </a:r>
            <a:r>
              <a:rPr lang="ru-RU" dirty="0"/>
              <a:t>учебнике </a:t>
            </a:r>
            <a:r>
              <a:rPr lang="ru-RU" dirty="0" smtClean="0"/>
              <a:t>Л.С. </a:t>
            </a:r>
            <a:r>
              <a:rPr lang="ru-RU" dirty="0" err="1" smtClean="0"/>
              <a:t>Атанасяна</a:t>
            </a:r>
            <a:r>
              <a:rPr lang="ru-RU" dirty="0" smtClean="0"/>
              <a:t> </a:t>
            </a:r>
            <a:r>
              <a:rPr lang="ru-RU" dirty="0"/>
              <a:t>аксиомы не являются основой, на которой строится школьный курс геометрии (вместе с тем, в приложении в конце учебника подробно изложен вопрос о системе аксиом в курсе геометрии). </a:t>
            </a:r>
            <a:r>
              <a:rPr lang="ru-RU" dirty="0" smtClean="0"/>
              <a:t>В </a:t>
            </a:r>
            <a:r>
              <a:rPr lang="ru-RU" dirty="0"/>
              <a:t>учебнике </a:t>
            </a:r>
            <a:r>
              <a:rPr lang="ru-RU" dirty="0" err="1" smtClean="0"/>
              <a:t>Л.С.Атанасяна</a:t>
            </a:r>
            <a:r>
              <a:rPr lang="ru-RU" dirty="0" smtClean="0"/>
              <a:t> </a:t>
            </a:r>
            <a:r>
              <a:rPr lang="ru-RU" dirty="0"/>
              <a:t>в качестве основного рабочего аппарата </a:t>
            </a:r>
            <a:r>
              <a:rPr lang="ru-RU" dirty="0" smtClean="0"/>
              <a:t>используются признаки </a:t>
            </a:r>
            <a:r>
              <a:rPr lang="ru-RU" dirty="0"/>
              <a:t>равенства треугольников, а не свойства геометрических </a:t>
            </a:r>
            <a:r>
              <a:rPr lang="ru-RU" dirty="0" smtClean="0"/>
              <a:t>преобразований в отличии от учебника </a:t>
            </a:r>
            <a:r>
              <a:rPr lang="ru-RU" dirty="0" err="1" smtClean="0"/>
              <a:t>А.П.Киселева</a:t>
            </a:r>
            <a:r>
              <a:rPr lang="ru-RU" dirty="0" smtClean="0"/>
              <a:t>. </a:t>
            </a:r>
            <a:r>
              <a:rPr lang="ru-RU" dirty="0"/>
              <a:t>Такой подход позволяет отработать общие приёмы доказательства </a:t>
            </a:r>
            <a:r>
              <a:rPr lang="ru-RU" dirty="0" smtClean="0"/>
              <a:t>теорем.</a:t>
            </a:r>
            <a:r>
              <a:rPr lang="ru-RU" dirty="0"/>
              <a:t> </a:t>
            </a:r>
            <a:r>
              <a:rPr lang="ru-RU" dirty="0" smtClean="0"/>
              <a:t> </a:t>
            </a:r>
          </a:p>
          <a:p>
            <a:pPr marL="0" indent="0" algn="just">
              <a:buNone/>
            </a:pPr>
            <a:r>
              <a:rPr lang="ru-RU" dirty="0" smtClean="0"/>
              <a:t>	Эти </a:t>
            </a:r>
            <a:r>
              <a:rPr lang="ru-RU" dirty="0"/>
              <a:t>доказательства строятся по схеме: поиск равных треугольников → доказательство предполагаемого равенства → обоснование новых утверждений. Благодаря использованию признаков равенства треугольников легче усваиваются основные теоремы планиметрии (свойства и признаки серединного перпендикуляра, свойства равнобедренного треугольника, теорема о внешнем угле треугольника, свойства и признаки параллельных прямых и параллелограмма, теорема Фалеса, признаки подобия треугольников и т.п.).</a:t>
            </a:r>
          </a:p>
        </p:txBody>
      </p:sp>
    </p:spTree>
    <p:extLst>
      <p:ext uri="{BB962C8B-B14F-4D97-AF65-F5344CB8AC3E}">
        <p14:creationId xmlns:p14="http://schemas.microsoft.com/office/powerpoint/2010/main" val="6169059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68</TotalTime>
  <Words>286</Words>
  <Application>Microsoft Office PowerPoint</Application>
  <PresentationFormat>Экран (4:3)</PresentationFormat>
  <Paragraphs>26</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Эркер</vt:lpstr>
      <vt:lpstr>МЕТОДИКА ИЗУЧЕНИЯ ТРЕУГОЛЬНИКОВ</vt:lpstr>
      <vt:lpstr>Презентация PowerPoint</vt:lpstr>
      <vt:lpstr>Презентация PowerPoint</vt:lpstr>
      <vt:lpstr>Презентация PowerPoint</vt:lpstr>
      <vt:lpstr>Презентация PowerPoint</vt:lpstr>
      <vt:lpstr>Презентация PowerPoint</vt:lpstr>
      <vt:lpstr>Равенство треугольников</vt:lpstr>
      <vt:lpstr>Презентация PowerPoint</vt:lpstr>
      <vt:lpstr>Презентация PowerPoint</vt:lpstr>
      <vt:lpstr>Презентация PowerPoint</vt:lpstr>
      <vt:lpstr>Подобие треугольников</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МПМ</dc:creator>
  <cp:lastModifiedBy>user</cp:lastModifiedBy>
  <cp:revision>10</cp:revision>
  <dcterms:created xsi:type="dcterms:W3CDTF">2018-12-05T03:45:10Z</dcterms:created>
  <dcterms:modified xsi:type="dcterms:W3CDTF">2018-12-06T04:46:23Z</dcterms:modified>
</cp:coreProperties>
</file>