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58" r:id="rId5"/>
    <p:sldId id="259" r:id="rId6"/>
    <p:sldId id="260" r:id="rId7"/>
    <p:sldId id="262" r:id="rId8"/>
    <p:sldId id="263" r:id="rId9"/>
    <p:sldId id="267" r:id="rId10"/>
    <p:sldId id="264" r:id="rId11"/>
    <p:sldId id="266" r:id="rId12"/>
    <p:sldId id="269" r:id="rId13"/>
    <p:sldId id="268" r:id="rId1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75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7D9E3AF2-0A99-471E-A1AA-0F54E27B51AA}" type="datetimeFigureOut">
              <a:rPr lang="ru-RU" smtClean="0"/>
              <a:t>18.10.2017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6E25C33-1924-4E61-99BA-22A691A7FBAD}" type="slidenum">
              <a:rPr lang="ru-RU" smtClean="0"/>
              <a:t>‹#›</a:t>
            </a:fld>
            <a:endParaRPr lang="ru-RU"/>
          </a:p>
        </p:txBody>
      </p:sp>
    </p:spTree>
    <p:extLst>
      <p:ext uri="{BB962C8B-B14F-4D97-AF65-F5344CB8AC3E}">
        <p14:creationId xmlns:p14="http://schemas.microsoft.com/office/powerpoint/2010/main" val="19193108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D9E3AF2-0A99-471E-A1AA-0F54E27B51AA}" type="datetimeFigureOut">
              <a:rPr lang="ru-RU" smtClean="0"/>
              <a:t>18.10.2017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6E25C33-1924-4E61-99BA-22A691A7FBAD}" type="slidenum">
              <a:rPr lang="ru-RU" smtClean="0"/>
              <a:t>‹#›</a:t>
            </a:fld>
            <a:endParaRPr lang="ru-RU"/>
          </a:p>
        </p:txBody>
      </p:sp>
    </p:spTree>
    <p:extLst>
      <p:ext uri="{BB962C8B-B14F-4D97-AF65-F5344CB8AC3E}">
        <p14:creationId xmlns:p14="http://schemas.microsoft.com/office/powerpoint/2010/main" val="33391276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D9E3AF2-0A99-471E-A1AA-0F54E27B51AA}" type="datetimeFigureOut">
              <a:rPr lang="ru-RU" smtClean="0"/>
              <a:t>18.10.2017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6E25C33-1924-4E61-99BA-22A691A7FBAD}" type="slidenum">
              <a:rPr lang="ru-RU" smtClean="0"/>
              <a:t>‹#›</a:t>
            </a:fld>
            <a:endParaRPr lang="ru-RU"/>
          </a:p>
        </p:txBody>
      </p:sp>
    </p:spTree>
    <p:extLst>
      <p:ext uri="{BB962C8B-B14F-4D97-AF65-F5344CB8AC3E}">
        <p14:creationId xmlns:p14="http://schemas.microsoft.com/office/powerpoint/2010/main" val="866996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7D9E3AF2-0A99-471E-A1AA-0F54E27B51AA}" type="datetimeFigureOut">
              <a:rPr lang="ru-RU" smtClean="0"/>
              <a:t>18.10.2017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6E25C33-1924-4E61-99BA-22A691A7FBAD}" type="slidenum">
              <a:rPr lang="ru-RU" smtClean="0"/>
              <a:t>‹#›</a:t>
            </a:fld>
            <a:endParaRPr lang="ru-RU"/>
          </a:p>
        </p:txBody>
      </p:sp>
    </p:spTree>
    <p:extLst>
      <p:ext uri="{BB962C8B-B14F-4D97-AF65-F5344CB8AC3E}">
        <p14:creationId xmlns:p14="http://schemas.microsoft.com/office/powerpoint/2010/main" val="137836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7D9E3AF2-0A99-471E-A1AA-0F54E27B51AA}" type="datetimeFigureOut">
              <a:rPr lang="ru-RU" smtClean="0"/>
              <a:t>18.10.2017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26E25C33-1924-4E61-99BA-22A691A7FBAD}" type="slidenum">
              <a:rPr lang="ru-RU" smtClean="0"/>
              <a:t>‹#›</a:t>
            </a:fld>
            <a:endParaRPr lang="ru-RU"/>
          </a:p>
        </p:txBody>
      </p:sp>
    </p:spTree>
    <p:extLst>
      <p:ext uri="{BB962C8B-B14F-4D97-AF65-F5344CB8AC3E}">
        <p14:creationId xmlns:p14="http://schemas.microsoft.com/office/powerpoint/2010/main" val="23012063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7D9E3AF2-0A99-471E-A1AA-0F54E27B51AA}" type="datetimeFigureOut">
              <a:rPr lang="ru-RU" smtClean="0"/>
              <a:t>18.10.2017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6E25C33-1924-4E61-99BA-22A691A7FBAD}" type="slidenum">
              <a:rPr lang="ru-RU" smtClean="0"/>
              <a:t>‹#›</a:t>
            </a:fld>
            <a:endParaRPr lang="ru-RU"/>
          </a:p>
        </p:txBody>
      </p:sp>
    </p:spTree>
    <p:extLst>
      <p:ext uri="{BB962C8B-B14F-4D97-AF65-F5344CB8AC3E}">
        <p14:creationId xmlns:p14="http://schemas.microsoft.com/office/powerpoint/2010/main" val="4083861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7D9E3AF2-0A99-471E-A1AA-0F54E27B51AA}" type="datetimeFigureOut">
              <a:rPr lang="ru-RU" smtClean="0"/>
              <a:t>18.10.2017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26E25C33-1924-4E61-99BA-22A691A7FBAD}" type="slidenum">
              <a:rPr lang="ru-RU" smtClean="0"/>
              <a:t>‹#›</a:t>
            </a:fld>
            <a:endParaRPr lang="ru-RU"/>
          </a:p>
        </p:txBody>
      </p:sp>
    </p:spTree>
    <p:extLst>
      <p:ext uri="{BB962C8B-B14F-4D97-AF65-F5344CB8AC3E}">
        <p14:creationId xmlns:p14="http://schemas.microsoft.com/office/powerpoint/2010/main" val="3818332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7D9E3AF2-0A99-471E-A1AA-0F54E27B51AA}" type="datetimeFigureOut">
              <a:rPr lang="ru-RU" smtClean="0"/>
              <a:t>18.10.2017</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26E25C33-1924-4E61-99BA-22A691A7FBAD}" type="slidenum">
              <a:rPr lang="ru-RU" smtClean="0"/>
              <a:t>‹#›</a:t>
            </a:fld>
            <a:endParaRPr lang="ru-RU"/>
          </a:p>
        </p:txBody>
      </p:sp>
    </p:spTree>
    <p:extLst>
      <p:ext uri="{BB962C8B-B14F-4D97-AF65-F5344CB8AC3E}">
        <p14:creationId xmlns:p14="http://schemas.microsoft.com/office/powerpoint/2010/main" val="3615897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7D9E3AF2-0A99-471E-A1AA-0F54E27B51AA}" type="datetimeFigureOut">
              <a:rPr lang="ru-RU" smtClean="0"/>
              <a:t>18.10.2017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26E25C33-1924-4E61-99BA-22A691A7FBAD}" type="slidenum">
              <a:rPr lang="ru-RU" smtClean="0"/>
              <a:t>‹#›</a:t>
            </a:fld>
            <a:endParaRPr lang="ru-RU"/>
          </a:p>
        </p:txBody>
      </p:sp>
    </p:spTree>
    <p:extLst>
      <p:ext uri="{BB962C8B-B14F-4D97-AF65-F5344CB8AC3E}">
        <p14:creationId xmlns:p14="http://schemas.microsoft.com/office/powerpoint/2010/main" val="2858591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7D9E3AF2-0A99-471E-A1AA-0F54E27B51AA}" type="datetimeFigureOut">
              <a:rPr lang="ru-RU" smtClean="0"/>
              <a:t>18.10.2017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6E25C33-1924-4E61-99BA-22A691A7FBAD}" type="slidenum">
              <a:rPr lang="ru-RU" smtClean="0"/>
              <a:t>‹#›</a:t>
            </a:fld>
            <a:endParaRPr lang="ru-RU"/>
          </a:p>
        </p:txBody>
      </p:sp>
    </p:spTree>
    <p:extLst>
      <p:ext uri="{BB962C8B-B14F-4D97-AF65-F5344CB8AC3E}">
        <p14:creationId xmlns:p14="http://schemas.microsoft.com/office/powerpoint/2010/main" val="3681487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7D9E3AF2-0A99-471E-A1AA-0F54E27B51AA}" type="datetimeFigureOut">
              <a:rPr lang="ru-RU" smtClean="0"/>
              <a:t>18.10.2017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26E25C33-1924-4E61-99BA-22A691A7FBAD}" type="slidenum">
              <a:rPr lang="ru-RU" smtClean="0"/>
              <a:t>‹#›</a:t>
            </a:fld>
            <a:endParaRPr lang="ru-RU"/>
          </a:p>
        </p:txBody>
      </p:sp>
    </p:spTree>
    <p:extLst>
      <p:ext uri="{BB962C8B-B14F-4D97-AF65-F5344CB8AC3E}">
        <p14:creationId xmlns:p14="http://schemas.microsoft.com/office/powerpoint/2010/main" val="2543776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9E3AF2-0A99-471E-A1AA-0F54E27B51AA}" type="datetimeFigureOut">
              <a:rPr lang="ru-RU" smtClean="0"/>
              <a:t>18.10.2017</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E25C33-1924-4E61-99BA-22A691A7FBAD}" type="slidenum">
              <a:rPr lang="ru-RU" smtClean="0"/>
              <a:t>‹#›</a:t>
            </a:fld>
            <a:endParaRPr lang="ru-RU"/>
          </a:p>
        </p:txBody>
      </p:sp>
    </p:spTree>
    <p:extLst>
      <p:ext uri="{BB962C8B-B14F-4D97-AF65-F5344CB8AC3E}">
        <p14:creationId xmlns:p14="http://schemas.microsoft.com/office/powerpoint/2010/main" val="222339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838200" y="365125"/>
            <a:ext cx="10515600" cy="4858039"/>
          </a:xfrm>
        </p:spPr>
        <p:txBody>
          <a:bodyPr/>
          <a:lstStyle/>
          <a:p>
            <a:pPr algn="ctr"/>
            <a:r>
              <a:rPr lang="sah-RU" dirty="0" smtClean="0"/>
              <a:t>Докумуон тылбааһын устуоруйата</a:t>
            </a:r>
            <a:endParaRPr lang="ru-RU" dirty="0"/>
          </a:p>
        </p:txBody>
      </p:sp>
    </p:spTree>
    <p:extLst>
      <p:ext uri="{BB962C8B-B14F-4D97-AF65-F5344CB8AC3E}">
        <p14:creationId xmlns:p14="http://schemas.microsoft.com/office/powerpoint/2010/main" val="11096457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2516620"/>
          </a:xfrm>
        </p:spPr>
        <p:txBody>
          <a:bodyPr>
            <a:normAutofit/>
          </a:bodyPr>
          <a:lstStyle/>
          <a:p>
            <a:pPr algn="ctr"/>
            <a:r>
              <a:rPr lang="ru-RU" sz="3600" b="1" dirty="0" err="1" smtClean="0"/>
              <a:t>Киһи</a:t>
            </a:r>
            <a:r>
              <a:rPr lang="ru-RU" sz="3600" b="1" dirty="0" smtClean="0"/>
              <a:t> </a:t>
            </a:r>
            <a:r>
              <a:rPr lang="ru-RU" sz="3600" b="1" dirty="0" err="1" smtClean="0"/>
              <a:t>быраабын</a:t>
            </a:r>
            <a:r>
              <a:rPr lang="ru-RU" sz="3600" b="1" dirty="0" smtClean="0"/>
              <a:t> </a:t>
            </a:r>
            <a:r>
              <a:rPr lang="ru-RU" sz="3600" b="1" dirty="0" err="1" smtClean="0"/>
              <a:t>араҥаччылыыр</a:t>
            </a:r>
            <a:r>
              <a:rPr lang="ru-RU" sz="3600" b="1" dirty="0" smtClean="0"/>
              <a:t> </a:t>
            </a:r>
            <a:r>
              <a:rPr lang="ru-RU" sz="3600" b="1" dirty="0" err="1" smtClean="0"/>
              <a:t>эйгэ</a:t>
            </a:r>
            <a:r>
              <a:rPr lang="ru-RU" sz="3600" b="1" dirty="0" smtClean="0"/>
              <a:t> </a:t>
            </a:r>
            <a:r>
              <a:rPr lang="ru-RU" sz="3600" b="1" dirty="0" err="1" smtClean="0"/>
              <a:t>докумуоннара</a:t>
            </a:r>
            <a:r>
              <a:rPr lang="ru-RU" sz="3600" b="1" dirty="0" smtClean="0"/>
              <a:t> – </a:t>
            </a:r>
            <a:r>
              <a:rPr lang="ru-RU" sz="3600" b="1" dirty="0" err="1" smtClean="0"/>
              <a:t>суут</a:t>
            </a:r>
            <a:r>
              <a:rPr lang="ru-RU" sz="3600" b="1" dirty="0" smtClean="0"/>
              <a:t>, </a:t>
            </a:r>
            <a:r>
              <a:rPr lang="ru-RU" sz="3600" b="1" dirty="0" err="1" smtClean="0"/>
              <a:t>силиэстийэ</a:t>
            </a:r>
            <a:r>
              <a:rPr lang="ru-RU" sz="3600" b="1" dirty="0" smtClean="0"/>
              <a:t> </a:t>
            </a:r>
            <a:r>
              <a:rPr lang="ru-RU" sz="3600" b="1" dirty="0" err="1" smtClean="0"/>
              <a:t>докумуоннарын</a:t>
            </a:r>
            <a:r>
              <a:rPr lang="ru-RU" sz="3600" b="1" dirty="0" smtClean="0"/>
              <a:t> </a:t>
            </a:r>
            <a:r>
              <a:rPr lang="ru-RU" sz="3600" b="1" dirty="0" err="1" smtClean="0"/>
              <a:t>тылбаастаа</a:t>
            </a:r>
            <a:r>
              <a:rPr lang="sah-RU" sz="3600" b="1" dirty="0" smtClean="0"/>
              <a:t>һын Арассыыйатааҕы тирэхтэрэ</a:t>
            </a:r>
            <a:endParaRPr lang="ru-RU" sz="3600" b="1" dirty="0"/>
          </a:p>
        </p:txBody>
      </p:sp>
      <p:sp>
        <p:nvSpPr>
          <p:cNvPr id="3" name="Объект 2"/>
          <p:cNvSpPr>
            <a:spLocks noGrp="1"/>
          </p:cNvSpPr>
          <p:nvPr>
            <p:ph idx="1"/>
          </p:nvPr>
        </p:nvSpPr>
        <p:spPr>
          <a:xfrm>
            <a:off x="838200" y="2673927"/>
            <a:ext cx="10515600" cy="3503036"/>
          </a:xfrm>
        </p:spPr>
        <p:txBody>
          <a:bodyPr>
            <a:normAutofit fontScale="85000" lnSpcReduction="20000"/>
          </a:bodyPr>
          <a:lstStyle/>
          <a:p>
            <a:r>
              <a:rPr lang="sah-RU" dirty="0" smtClean="0"/>
              <a:t>Арассыыйа Бэдэрээссийэтин Төрүт Сокуона (68 ыст. 1 ч.; 26 ыст. 2 ч.)</a:t>
            </a:r>
          </a:p>
          <a:p>
            <a:r>
              <a:rPr lang="sah-RU" dirty="0" smtClean="0"/>
              <a:t>Арассыыйа Бэдэрээссийэтигэр </a:t>
            </a:r>
            <a:r>
              <a:rPr lang="ru-RU" dirty="0" smtClean="0"/>
              <a:t>«</a:t>
            </a:r>
            <a:r>
              <a:rPr lang="sah-RU" dirty="0" smtClean="0"/>
              <a:t>Тыллар туһунан сокуон” (3 ыст. 1, 2 ч.</a:t>
            </a:r>
            <a:r>
              <a:rPr lang="ru-RU" dirty="0" smtClean="0"/>
              <a:t>; 5 </a:t>
            </a:r>
            <a:r>
              <a:rPr lang="ru-RU" dirty="0" err="1" smtClean="0"/>
              <a:t>ыст</a:t>
            </a:r>
            <a:r>
              <a:rPr lang="ru-RU" dirty="0" smtClean="0"/>
              <a:t>.)</a:t>
            </a:r>
            <a:endParaRPr lang="sah-RU" dirty="0" smtClean="0"/>
          </a:p>
          <a:p>
            <a:r>
              <a:rPr lang="sah-RU" dirty="0" smtClean="0"/>
              <a:t>Саха Өрөспүүбүлүкэтигэр </a:t>
            </a:r>
            <a:r>
              <a:rPr lang="ru-RU" dirty="0" smtClean="0"/>
              <a:t>«</a:t>
            </a:r>
            <a:r>
              <a:rPr lang="ru-RU" dirty="0" err="1" smtClean="0"/>
              <a:t>Тыллар</a:t>
            </a:r>
            <a:r>
              <a:rPr lang="ru-RU" dirty="0" smtClean="0"/>
              <a:t> </a:t>
            </a:r>
            <a:r>
              <a:rPr lang="ru-RU" dirty="0" err="1" smtClean="0"/>
              <a:t>туһунан</a:t>
            </a:r>
            <a:r>
              <a:rPr lang="ru-RU" dirty="0" smtClean="0"/>
              <a:t> </a:t>
            </a:r>
            <a:r>
              <a:rPr lang="ru-RU" dirty="0" err="1" smtClean="0"/>
              <a:t>сокуон</a:t>
            </a:r>
            <a:r>
              <a:rPr lang="ru-RU" dirty="0" smtClean="0"/>
              <a:t>»</a:t>
            </a:r>
            <a:r>
              <a:rPr lang="sah-RU" dirty="0" smtClean="0"/>
              <a:t> (</a:t>
            </a:r>
            <a:r>
              <a:rPr lang="en-US" dirty="0" smtClean="0"/>
              <a:t>II</a:t>
            </a:r>
            <a:r>
              <a:rPr lang="sah-RU" dirty="0" smtClean="0"/>
              <a:t> бас </a:t>
            </a:r>
            <a:r>
              <a:rPr lang="ru-RU" dirty="0" smtClean="0"/>
              <a:t>19, 20 </a:t>
            </a:r>
            <a:r>
              <a:rPr lang="ru-RU" dirty="0" err="1" smtClean="0"/>
              <a:t>ыст</a:t>
            </a:r>
            <a:r>
              <a:rPr lang="ru-RU" dirty="0" smtClean="0"/>
              <a:t>.)</a:t>
            </a:r>
            <a:endParaRPr lang="sah-RU" dirty="0" smtClean="0"/>
          </a:p>
          <a:p>
            <a:r>
              <a:rPr lang="sah-RU" dirty="0" smtClean="0"/>
              <a:t>Арассыыйа Бэдэрээссийэтин Арбитражнай-процессуальнай кодекса (12, 23, 57, 107, 109, 157 ыст.)</a:t>
            </a:r>
          </a:p>
          <a:p>
            <a:r>
              <a:rPr lang="sah-RU" dirty="0" smtClean="0"/>
              <a:t>Арассыыйа Бэдэрээссийэтин Гражданскай-процессуальнай кодекса (9, 97, 162, 169 ыст.)</a:t>
            </a:r>
          </a:p>
          <a:p>
            <a:r>
              <a:rPr lang="sah-RU" dirty="0" smtClean="0"/>
              <a:t>Арассыыйа Бэдэрээссийэтин Холуобунай Кодекса (307, 309 ыст.) </a:t>
            </a:r>
          </a:p>
          <a:p>
            <a:r>
              <a:rPr lang="sah-RU" dirty="0" smtClean="0"/>
              <a:t>Арассыыйа Бэдэрээссийэтин Холуобунай-процессуальнай Кодекса (18, 46, 47, 54, 56, 59, 69, 132, 164, 169, 263, 310 ыст.)</a:t>
            </a:r>
            <a:endParaRPr lang="ru-RU" dirty="0"/>
          </a:p>
        </p:txBody>
      </p:sp>
    </p:spTree>
    <p:extLst>
      <p:ext uri="{BB962C8B-B14F-4D97-AF65-F5344CB8AC3E}">
        <p14:creationId xmlns:p14="http://schemas.microsoft.com/office/powerpoint/2010/main" val="23288637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838200" y="872835"/>
            <a:ext cx="10515600" cy="5652656"/>
          </a:xfrm>
        </p:spPr>
        <p:txBody>
          <a:bodyPr>
            <a:normAutofit fontScale="90000"/>
          </a:bodyPr>
          <a:lstStyle/>
          <a:p>
            <a:pPr marL="228600" lvl="0" indent="-228600" algn="r">
              <a:spcBef>
                <a:spcPts val="1000"/>
              </a:spcBef>
            </a:pPr>
            <a:r>
              <a:rPr lang="ru-RU" sz="3100" dirty="0" smtClean="0">
                <a:solidFill>
                  <a:prstClr val="black"/>
                </a:solidFill>
                <a:latin typeface="Calibri" panose="020F0502020204030204"/>
                <a:ea typeface="+mn-ea"/>
                <a:cs typeface="+mn-cs"/>
              </a:rPr>
              <a:t>		Из </a:t>
            </a:r>
            <a:r>
              <a:rPr lang="ru-RU" sz="3100" dirty="0">
                <a:solidFill>
                  <a:prstClr val="black"/>
                </a:solidFill>
                <a:latin typeface="Calibri" panose="020F0502020204030204"/>
                <a:ea typeface="+mn-ea"/>
                <a:cs typeface="+mn-cs"/>
              </a:rPr>
              <a:t>статистических данных, приведенных на заседании Общественного совета СУ по РС (Я) СК </a:t>
            </a:r>
            <a:r>
              <a:rPr lang="ru-RU" sz="3100" dirty="0" smtClean="0">
                <a:solidFill>
                  <a:prstClr val="black"/>
                </a:solidFill>
                <a:latin typeface="Calibri" panose="020F0502020204030204"/>
                <a:ea typeface="+mn-ea"/>
                <a:cs typeface="+mn-cs"/>
              </a:rPr>
              <a:t>РФ от </a:t>
            </a:r>
            <a:r>
              <a:rPr lang="ru-RU" sz="3100" dirty="0">
                <a:solidFill>
                  <a:prstClr val="black"/>
                </a:solidFill>
                <a:latin typeface="Calibri" panose="020F0502020204030204"/>
                <a:ea typeface="+mn-ea"/>
                <a:cs typeface="+mn-cs"/>
              </a:rPr>
              <a:t>25 ноября 2013 г. видно, что в Якутском следственном управлении Следственного комитета РФ лишь 10-15 % уголовных дел расследуются на якутском языке, а в следственном управлении МВД по Республике Саха (Якутия) 30-40 %. Только в четырех республиках России судопроизводство ведется на языке республики, о чем докладывал Уполномоченный по правам человека Республики Саха (Якутия) А. М. Ефимов и Уполномоченный по правам человека России А. И. Лукин, принимая участие в международной конференции ООН.</a:t>
            </a:r>
            <a:r>
              <a:rPr lang="ru-RU" sz="2600" dirty="0">
                <a:solidFill>
                  <a:prstClr val="black"/>
                </a:solidFill>
                <a:latin typeface="Calibri" panose="020F0502020204030204"/>
                <a:ea typeface="+mn-ea"/>
                <a:cs typeface="+mn-cs"/>
              </a:rPr>
              <a:t> </a:t>
            </a:r>
            <a:br>
              <a:rPr lang="ru-RU" sz="2600" dirty="0">
                <a:solidFill>
                  <a:prstClr val="black"/>
                </a:solidFill>
                <a:latin typeface="Calibri" panose="020F0502020204030204"/>
                <a:ea typeface="+mn-ea"/>
                <a:cs typeface="+mn-cs"/>
              </a:rPr>
            </a:br>
            <a:r>
              <a:rPr lang="ru-RU" sz="2400" dirty="0">
                <a:solidFill>
                  <a:prstClr val="black"/>
                </a:solidFill>
                <a:latin typeface="Calibri" panose="020F0502020204030204"/>
                <a:ea typeface="+mn-ea"/>
                <a:cs typeface="+mn-cs"/>
              </a:rPr>
              <a:t> </a:t>
            </a:r>
            <a:r>
              <a:rPr lang="ru-RU" sz="2400" dirty="0" smtClean="0">
                <a:solidFill>
                  <a:prstClr val="black"/>
                </a:solidFill>
                <a:latin typeface="Calibri" panose="020F0502020204030204"/>
                <a:ea typeface="+mn-ea"/>
                <a:cs typeface="+mn-cs"/>
              </a:rPr>
              <a:t/>
            </a:r>
            <a:br>
              <a:rPr lang="ru-RU" sz="2400" dirty="0" smtClean="0">
                <a:solidFill>
                  <a:prstClr val="black"/>
                </a:solidFill>
                <a:latin typeface="Calibri" panose="020F0502020204030204"/>
                <a:ea typeface="+mn-ea"/>
                <a:cs typeface="+mn-cs"/>
              </a:rPr>
            </a:br>
            <a:r>
              <a:rPr lang="ru-RU" sz="2400" dirty="0">
                <a:solidFill>
                  <a:prstClr val="black"/>
                </a:solidFill>
                <a:latin typeface="Calibri" panose="020F0502020204030204"/>
                <a:ea typeface="+mn-ea"/>
                <a:cs typeface="+mn-cs"/>
              </a:rPr>
              <a:t/>
            </a:r>
            <a:br>
              <a:rPr lang="ru-RU" sz="2400" dirty="0">
                <a:solidFill>
                  <a:prstClr val="black"/>
                </a:solidFill>
                <a:latin typeface="Calibri" panose="020F0502020204030204"/>
                <a:ea typeface="+mn-ea"/>
                <a:cs typeface="+mn-cs"/>
              </a:rPr>
            </a:br>
            <a:r>
              <a:rPr lang="ru-RU" sz="2400" dirty="0" smtClean="0">
                <a:solidFill>
                  <a:prstClr val="black"/>
                </a:solidFill>
                <a:latin typeface="Calibri" panose="020F0502020204030204"/>
                <a:ea typeface="+mn-ea"/>
                <a:cs typeface="+mn-cs"/>
              </a:rPr>
              <a:t/>
            </a:r>
            <a:br>
              <a:rPr lang="ru-RU" sz="2400" dirty="0" smtClean="0">
                <a:solidFill>
                  <a:prstClr val="black"/>
                </a:solidFill>
                <a:latin typeface="Calibri" panose="020F0502020204030204"/>
                <a:ea typeface="+mn-ea"/>
                <a:cs typeface="+mn-cs"/>
              </a:rPr>
            </a:br>
            <a:r>
              <a:rPr lang="ru-RU" sz="2400" dirty="0" smtClean="0">
                <a:solidFill>
                  <a:prstClr val="black"/>
                </a:solidFill>
                <a:latin typeface="Calibri" panose="020F0502020204030204"/>
                <a:ea typeface="+mn-ea"/>
                <a:cs typeface="+mn-cs"/>
              </a:rPr>
              <a:t>Яковлев </a:t>
            </a:r>
            <a:r>
              <a:rPr lang="ru-RU" sz="2400" dirty="0">
                <a:solidFill>
                  <a:prstClr val="black"/>
                </a:solidFill>
                <a:latin typeface="Calibri" panose="020F0502020204030204"/>
                <a:ea typeface="+mn-ea"/>
                <a:cs typeface="+mn-cs"/>
              </a:rPr>
              <a:t>М.М., Корякина З.И. «Язык национального </a:t>
            </a:r>
            <a:br>
              <a:rPr lang="ru-RU" sz="2400" dirty="0">
                <a:solidFill>
                  <a:prstClr val="black"/>
                </a:solidFill>
                <a:latin typeface="Calibri" panose="020F0502020204030204"/>
                <a:ea typeface="+mn-ea"/>
                <a:cs typeface="+mn-cs"/>
              </a:rPr>
            </a:br>
            <a:r>
              <a:rPr lang="ru-RU" sz="2400" dirty="0">
                <a:solidFill>
                  <a:prstClr val="black"/>
                </a:solidFill>
                <a:latin typeface="Calibri" panose="020F0502020204030204"/>
                <a:ea typeface="+mn-ea"/>
                <a:cs typeface="+mn-cs"/>
              </a:rPr>
              <a:t>уголовного судопроизводства» // </a:t>
            </a:r>
            <a:r>
              <a:rPr lang="ru-RU" sz="2400" dirty="0" err="1">
                <a:solidFill>
                  <a:prstClr val="black"/>
                </a:solidFill>
                <a:latin typeface="Calibri" panose="020F0502020204030204"/>
                <a:ea typeface="+mn-ea"/>
                <a:cs typeface="+mn-cs"/>
              </a:rPr>
              <a:t>КиберЛенинка</a:t>
            </a:r>
            <a:r>
              <a:rPr lang="ru-RU" sz="2400" dirty="0">
                <a:solidFill>
                  <a:prstClr val="black"/>
                </a:solidFill>
                <a:latin typeface="Calibri" panose="020F0502020204030204"/>
                <a:ea typeface="+mn-ea"/>
                <a:cs typeface="+mn-cs"/>
              </a:rPr>
              <a:t>: https://cyberleninka.ru/article/n/yazyk-natsionalnogo-ugolovnogo-sudoproizvodstva</a:t>
            </a:r>
            <a:br>
              <a:rPr lang="ru-RU" sz="2400" dirty="0">
                <a:solidFill>
                  <a:prstClr val="black"/>
                </a:solidFill>
                <a:latin typeface="Calibri" panose="020F0502020204030204"/>
                <a:ea typeface="+mn-ea"/>
                <a:cs typeface="+mn-cs"/>
              </a:rPr>
            </a:br>
            <a:endParaRPr lang="ru-RU" dirty="0"/>
          </a:p>
        </p:txBody>
      </p:sp>
    </p:spTree>
    <p:extLst>
      <p:ext uri="{BB962C8B-B14F-4D97-AF65-F5344CB8AC3E}">
        <p14:creationId xmlns:p14="http://schemas.microsoft.com/office/powerpoint/2010/main" val="15738232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81200" y="548680"/>
            <a:ext cx="8229600" cy="1728192"/>
          </a:xfrm>
        </p:spPr>
        <p:txBody>
          <a:bodyPr>
            <a:normAutofit fontScale="90000"/>
          </a:bodyPr>
          <a:lstStyle/>
          <a:p>
            <a:r>
              <a:rPr lang="ru-RU" dirty="0" smtClean="0"/>
              <a:t>СУУТ ЭЙГЭТИГЭР САХАЛЫЫТТАН НУУЧЧАЛЫЫ ТЫЛБААСТААҺЫН УУСТУГА</a:t>
            </a:r>
            <a:endParaRPr lang="ru-RU" dirty="0"/>
          </a:p>
        </p:txBody>
      </p:sp>
      <p:sp>
        <p:nvSpPr>
          <p:cNvPr id="3" name="Объект 2"/>
          <p:cNvSpPr>
            <a:spLocks noGrp="1"/>
          </p:cNvSpPr>
          <p:nvPr>
            <p:ph idx="1"/>
          </p:nvPr>
        </p:nvSpPr>
        <p:spPr>
          <a:xfrm>
            <a:off x="1981200" y="2492897"/>
            <a:ext cx="8229600" cy="3633267"/>
          </a:xfrm>
        </p:spPr>
        <p:txBody>
          <a:bodyPr>
            <a:normAutofit/>
          </a:bodyPr>
          <a:lstStyle/>
          <a:p>
            <a:r>
              <a:rPr lang="ru-RU" dirty="0" smtClean="0"/>
              <a:t>ДОКУМУОН ТЫЛБААЬА</a:t>
            </a:r>
          </a:p>
          <a:p>
            <a:pPr>
              <a:buFontTx/>
              <a:buChar char="-"/>
            </a:pPr>
            <a:r>
              <a:rPr lang="ru-RU" sz="2200" dirty="0"/>
              <a:t>ТИЭРМИН, НОМЕНКЛАТУРА</a:t>
            </a:r>
          </a:p>
          <a:p>
            <a:pPr>
              <a:buFontTx/>
              <a:buChar char="-"/>
            </a:pPr>
            <a:r>
              <a:rPr lang="ru-RU" sz="2200" dirty="0"/>
              <a:t>ХАЛЫЫП, КЛИШЕ</a:t>
            </a:r>
          </a:p>
          <a:p>
            <a:pPr>
              <a:buFontTx/>
              <a:buChar char="-"/>
            </a:pPr>
            <a:r>
              <a:rPr lang="ru-RU" sz="2200" dirty="0"/>
              <a:t>ЭТИИГЭ ТЫЛ БЭРЭЭДЭГЭ</a:t>
            </a:r>
          </a:p>
          <a:p>
            <a:r>
              <a:rPr lang="ru-RU" dirty="0" smtClean="0"/>
              <a:t>ТЫЛ ЭТИИ ТЫЛБААЬА</a:t>
            </a:r>
          </a:p>
          <a:p>
            <a:pPr>
              <a:buFontTx/>
              <a:buChar char="-"/>
            </a:pPr>
            <a:r>
              <a:rPr lang="ru-RU" sz="2200" dirty="0"/>
              <a:t>АДВОКАТ ТЫЛ ЭТИИТЭ, СУУТТАНААЧЧЫ ТИҺЭХ ТЫЛА</a:t>
            </a:r>
          </a:p>
          <a:p>
            <a:r>
              <a:rPr lang="ru-RU" dirty="0" smtClean="0"/>
              <a:t>ДОПУРУОС ТЫЛБААҺА </a:t>
            </a:r>
            <a:r>
              <a:rPr lang="ru-RU" sz="2000" dirty="0"/>
              <a:t>(КЭПСЭТИИ ХАРДАРЫТА ТЫЛБААҺА, САХАЛЫЫ-НУУЧЧАЛЫЫ-САХАЛЫЫ ТЫЛБААС)</a:t>
            </a:r>
          </a:p>
          <a:p>
            <a:pPr marL="0" indent="0">
              <a:buNone/>
            </a:pPr>
            <a:endParaRPr lang="ru-RU" dirty="0"/>
          </a:p>
        </p:txBody>
      </p:sp>
    </p:spTree>
    <p:extLst>
      <p:ext uri="{BB962C8B-B14F-4D97-AF65-F5344CB8AC3E}">
        <p14:creationId xmlns:p14="http://schemas.microsoft.com/office/powerpoint/2010/main" val="13503224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Tree>
    <p:extLst>
      <p:ext uri="{BB962C8B-B14F-4D97-AF65-F5344CB8AC3E}">
        <p14:creationId xmlns:p14="http://schemas.microsoft.com/office/powerpoint/2010/main" val="3455309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sah-RU" dirty="0" smtClean="0"/>
              <a:t>Икки сүрүн кэрдиис кэмэ</a:t>
            </a:r>
            <a:endParaRPr lang="ru-RU" dirty="0"/>
          </a:p>
        </p:txBody>
      </p:sp>
      <p:sp>
        <p:nvSpPr>
          <p:cNvPr id="3" name="Объект 2"/>
          <p:cNvSpPr>
            <a:spLocks noGrp="1"/>
          </p:cNvSpPr>
          <p:nvPr>
            <p:ph idx="1"/>
          </p:nvPr>
        </p:nvSpPr>
        <p:spPr/>
        <p:txBody>
          <a:bodyPr/>
          <a:lstStyle/>
          <a:p>
            <a:pPr marL="0" indent="0">
              <a:buNone/>
            </a:pPr>
            <a:r>
              <a:rPr lang="en-US" dirty="0" smtClean="0"/>
              <a:t>I</a:t>
            </a:r>
            <a:r>
              <a:rPr lang="sah-RU" dirty="0" smtClean="0"/>
              <a:t> – </a:t>
            </a:r>
            <a:r>
              <a:rPr lang="en-US" dirty="0" smtClean="0"/>
              <a:t>XX</a:t>
            </a:r>
            <a:r>
              <a:rPr lang="sah-RU" dirty="0" smtClean="0"/>
              <a:t>-с үйэ </a:t>
            </a:r>
            <a:r>
              <a:rPr lang="ru-RU" dirty="0" smtClean="0"/>
              <a:t>20-30-с </a:t>
            </a:r>
            <a:r>
              <a:rPr lang="sah-RU" dirty="0" smtClean="0"/>
              <a:t>сыллара (саха тыла киэҥник туттуллар кэмэ, саҥа, сэбиэскэй олох сиэринэн саҥа докумуон арааһа сахалыы оҥоһуллар кэмэ. Тылы сайыннарыы, кыаҕын кэҥэтии (языковое строительство). Саха тылын сайдар суолун талыы. Төрөөбүт тыл туһуттан эмсэҕэлээһин (репрессия)) </a:t>
            </a:r>
            <a:endParaRPr lang="en-US" dirty="0" smtClean="0"/>
          </a:p>
          <a:p>
            <a:pPr marL="0" indent="0">
              <a:buNone/>
            </a:pPr>
            <a:r>
              <a:rPr lang="en-US" dirty="0" smtClean="0"/>
              <a:t>II</a:t>
            </a:r>
            <a:r>
              <a:rPr lang="sah-RU" dirty="0" smtClean="0"/>
              <a:t> - </a:t>
            </a:r>
            <a:r>
              <a:rPr lang="en-US" dirty="0" smtClean="0"/>
              <a:t>XX-</a:t>
            </a:r>
            <a:r>
              <a:rPr lang="sah-RU" dirty="0" smtClean="0"/>
              <a:t>с үйэ </a:t>
            </a:r>
            <a:r>
              <a:rPr lang="ru-RU" dirty="0" smtClean="0"/>
              <a:t>90</a:t>
            </a:r>
            <a:r>
              <a:rPr lang="sah-RU" dirty="0" smtClean="0"/>
              <a:t>-с сыллара (саха тыла умнулла быһыытыйан баран тиллиитэ, </a:t>
            </a:r>
            <a:r>
              <a:rPr lang="sah-RU" dirty="0" smtClean="0"/>
              <a:t>омук быһыытынан билинии күүһүрүүтэ, </a:t>
            </a:r>
            <a:r>
              <a:rPr lang="sah-RU" dirty="0" smtClean="0"/>
              <a:t>судаарыстыба өйөбүлэ (тыл бэлиитикэтэ; судаарыстыбаннай анал турук), тыл билимин таһыма) </a:t>
            </a:r>
            <a:endParaRPr lang="ru-RU" dirty="0"/>
          </a:p>
        </p:txBody>
      </p:sp>
    </p:spTree>
    <p:extLst>
      <p:ext uri="{BB962C8B-B14F-4D97-AF65-F5344CB8AC3E}">
        <p14:creationId xmlns:p14="http://schemas.microsoft.com/office/powerpoint/2010/main" val="24910107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en-US" dirty="0" smtClean="0"/>
              <a:t>XX-</a:t>
            </a:r>
            <a:r>
              <a:rPr lang="ru-RU" dirty="0" smtClean="0"/>
              <a:t>с </a:t>
            </a:r>
            <a:r>
              <a:rPr lang="ru-RU" dirty="0" err="1" smtClean="0"/>
              <a:t>үйэ</a:t>
            </a:r>
            <a:r>
              <a:rPr lang="ru-RU" dirty="0" smtClean="0"/>
              <a:t> 20-30-с </a:t>
            </a:r>
            <a:r>
              <a:rPr lang="ru-RU" dirty="0" err="1" smtClean="0"/>
              <a:t>сыллара</a:t>
            </a:r>
            <a:r>
              <a:rPr lang="ru-RU" dirty="0" smtClean="0"/>
              <a:t> </a:t>
            </a:r>
            <a:br>
              <a:rPr lang="ru-RU" dirty="0" smtClean="0"/>
            </a:br>
            <a:r>
              <a:rPr lang="ru-RU" sz="3600" dirty="0" smtClean="0"/>
              <a:t>(</a:t>
            </a:r>
            <a:r>
              <a:rPr lang="ru-RU" sz="3600" dirty="0" err="1" smtClean="0"/>
              <a:t>тылбаас</a:t>
            </a:r>
            <a:r>
              <a:rPr lang="ru-RU" sz="3600" dirty="0" smtClean="0"/>
              <a:t> </a:t>
            </a:r>
            <a:r>
              <a:rPr lang="ru-RU" sz="3600" dirty="0" err="1" smtClean="0"/>
              <a:t>аҕыйах</a:t>
            </a:r>
            <a:r>
              <a:rPr lang="ru-RU" sz="3600" dirty="0" smtClean="0"/>
              <a:t>, </a:t>
            </a:r>
            <a:r>
              <a:rPr lang="ru-RU" sz="3600" dirty="0" err="1" smtClean="0"/>
              <a:t>докумуон</a:t>
            </a:r>
            <a:r>
              <a:rPr lang="ru-RU" sz="3600" dirty="0" smtClean="0"/>
              <a:t> </a:t>
            </a:r>
            <a:r>
              <a:rPr lang="ru-RU" sz="3600" dirty="0" err="1" smtClean="0"/>
              <a:t>үксүн</a:t>
            </a:r>
            <a:r>
              <a:rPr lang="ru-RU" sz="3600" dirty="0" smtClean="0"/>
              <a:t> </a:t>
            </a:r>
            <a:r>
              <a:rPr lang="ru-RU" sz="3600" dirty="0" err="1" smtClean="0"/>
              <a:t>төрүт</a:t>
            </a:r>
            <a:r>
              <a:rPr lang="ru-RU" sz="3600" dirty="0" smtClean="0"/>
              <a:t> </a:t>
            </a:r>
            <a:r>
              <a:rPr lang="ru-RU" sz="3600" dirty="0" err="1" smtClean="0"/>
              <a:t>сахалыы</a:t>
            </a:r>
            <a:r>
              <a:rPr lang="ru-RU" sz="3600" dirty="0" smtClean="0"/>
              <a:t> </a:t>
            </a:r>
            <a:r>
              <a:rPr lang="ru-RU" sz="3600" dirty="0" err="1" smtClean="0"/>
              <a:t>оҥоһуллар</a:t>
            </a:r>
            <a:r>
              <a:rPr lang="ru-RU" sz="3600" dirty="0" smtClean="0"/>
              <a:t>)</a:t>
            </a:r>
            <a:endParaRPr lang="ru-RU" sz="3600" dirty="0"/>
          </a:p>
        </p:txBody>
      </p:sp>
      <p:sp>
        <p:nvSpPr>
          <p:cNvPr id="3" name="Объект 2"/>
          <p:cNvSpPr>
            <a:spLocks noGrp="1"/>
          </p:cNvSpPr>
          <p:nvPr>
            <p:ph idx="1"/>
          </p:nvPr>
        </p:nvSpPr>
        <p:spPr/>
        <p:txBody>
          <a:bodyPr>
            <a:normAutofit fontScale="92500" lnSpcReduction="20000"/>
          </a:bodyPr>
          <a:lstStyle/>
          <a:p>
            <a:r>
              <a:rPr lang="sah-RU" dirty="0" smtClean="0"/>
              <a:t>Күннээҕи олоҕу салайар докумуоннар – уураахтар, дьаһаллар, бирикээстэр</a:t>
            </a:r>
          </a:p>
          <a:p>
            <a:r>
              <a:rPr lang="sah-RU" dirty="0" smtClean="0"/>
              <a:t>Үлэ, хаһаайыстыба докумуоннара – колхозтарга, нэһилиэктэргэ</a:t>
            </a:r>
          </a:p>
          <a:p>
            <a:r>
              <a:rPr lang="sah-RU" dirty="0" smtClean="0"/>
              <a:t>Дьыалабай суруйсуу (улуус тэрилтэлэрин таһымыгар уонна онтон алараа таһымҥа </a:t>
            </a:r>
            <a:r>
              <a:rPr lang="ru-RU" dirty="0" smtClean="0"/>
              <a:t>70-80-с </a:t>
            </a:r>
            <a:r>
              <a:rPr lang="ru-RU" dirty="0" err="1" smtClean="0"/>
              <a:t>сс</a:t>
            </a:r>
            <a:r>
              <a:rPr lang="ru-RU" dirty="0" smtClean="0"/>
              <a:t> </a:t>
            </a:r>
            <a:r>
              <a:rPr lang="ru-RU" dirty="0" err="1" smtClean="0"/>
              <a:t>эмиэ</a:t>
            </a:r>
            <a:r>
              <a:rPr lang="ru-RU" dirty="0" smtClean="0"/>
              <a:t> </a:t>
            </a:r>
            <a:r>
              <a:rPr lang="ru-RU" dirty="0" err="1" smtClean="0"/>
              <a:t>баара</a:t>
            </a:r>
            <a:r>
              <a:rPr lang="ru-RU" dirty="0" smtClean="0"/>
              <a:t>)</a:t>
            </a:r>
          </a:p>
          <a:p>
            <a:endParaRPr lang="sah-RU" dirty="0"/>
          </a:p>
          <a:p>
            <a:pPr marL="0" indent="0" algn="ctr">
              <a:buNone/>
            </a:pPr>
            <a:r>
              <a:rPr lang="sah-RU" dirty="0" smtClean="0"/>
              <a:t>ХАННА КӨСТӨРҮЙ:</a:t>
            </a:r>
          </a:p>
          <a:p>
            <a:pPr marL="0" indent="0" algn="just">
              <a:buNone/>
            </a:pPr>
            <a:r>
              <a:rPr lang="sah-RU" dirty="0" smtClean="0"/>
              <a:t>Оччотооҕу “Кыым” хаһыакка</a:t>
            </a:r>
          </a:p>
          <a:p>
            <a:pPr marL="0" indent="0" algn="just">
              <a:buNone/>
            </a:pPr>
            <a:r>
              <a:rPr lang="sah-RU" dirty="0" smtClean="0"/>
              <a:t>Нэһилиэктэр, улуустар, өрөспүүбүлүкэ архыыптарыгар харалла сытар докумуоннарга</a:t>
            </a:r>
          </a:p>
          <a:p>
            <a:pPr marL="0" indent="0" algn="just">
              <a:buNone/>
            </a:pPr>
            <a:r>
              <a:rPr lang="sah-RU" dirty="0" smtClean="0"/>
              <a:t>Оннук докумуоннары сөргүтэн, олохтоох кыраай устуоруйатын кэрэһэлиир кинигэлэргэ</a:t>
            </a:r>
            <a:endParaRPr lang="ru-RU" dirty="0"/>
          </a:p>
        </p:txBody>
      </p:sp>
    </p:spTree>
    <p:extLst>
      <p:ext uri="{BB962C8B-B14F-4D97-AF65-F5344CB8AC3E}">
        <p14:creationId xmlns:p14="http://schemas.microsoft.com/office/powerpoint/2010/main" val="42218616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sah-RU" dirty="0" smtClean="0"/>
              <a:t>Дьыала истиилин сахалыы, нууччалыы тылбаастанар тиэкистэрэ </a:t>
            </a:r>
            <a:br>
              <a:rPr lang="sah-RU" dirty="0" smtClean="0"/>
            </a:br>
            <a:r>
              <a:rPr lang="sah-RU" dirty="0" smtClean="0"/>
              <a:t>(</a:t>
            </a:r>
            <a:r>
              <a:rPr lang="en-US" dirty="0" smtClean="0"/>
              <a:t>XX-</a:t>
            </a:r>
            <a:r>
              <a:rPr lang="sah-RU" dirty="0" smtClean="0"/>
              <a:t>с үйэ 90-с сылларыттан бэттэх)</a:t>
            </a:r>
            <a:endParaRPr lang="ru-RU" dirty="0"/>
          </a:p>
        </p:txBody>
      </p:sp>
      <p:sp>
        <p:nvSpPr>
          <p:cNvPr id="3" name="Объект 2"/>
          <p:cNvSpPr>
            <a:spLocks noGrp="1"/>
          </p:cNvSpPr>
          <p:nvPr>
            <p:ph idx="1"/>
          </p:nvPr>
        </p:nvSpPr>
        <p:spPr/>
        <p:txBody>
          <a:bodyPr>
            <a:normAutofit lnSpcReduction="10000"/>
          </a:bodyPr>
          <a:lstStyle/>
          <a:p>
            <a:r>
              <a:rPr lang="sah-RU" dirty="0" smtClean="0"/>
              <a:t>Судаарыстыба/өрөспүүбүлүкэ сокуоннара, быраап аакталара уо.д.а. олох араас эйгэтин сааһылыыр тирэх докумуоннар </a:t>
            </a:r>
          </a:p>
          <a:p>
            <a:r>
              <a:rPr lang="sah-RU" dirty="0" smtClean="0"/>
              <a:t>Уураахтар, дьаһаллар уо.д.а. </a:t>
            </a:r>
            <a:r>
              <a:rPr lang="sah-RU" dirty="0"/>
              <a:t>и</a:t>
            </a:r>
            <a:r>
              <a:rPr lang="sah-RU" dirty="0" smtClean="0"/>
              <a:t>илиир-саҕалыыр, дьаһайар докумуоннар </a:t>
            </a:r>
          </a:p>
          <a:p>
            <a:r>
              <a:rPr lang="sah-RU" dirty="0" smtClean="0"/>
              <a:t>Боротокуоллар,  уо.д.а. </a:t>
            </a:r>
            <a:r>
              <a:rPr lang="sah-RU" dirty="0"/>
              <a:t>д</a:t>
            </a:r>
            <a:r>
              <a:rPr lang="sah-RU" dirty="0" smtClean="0"/>
              <a:t>ьоннор, тэрилтэлэр дьайыыларын сокуоннай тирэҕин туоһулуур докумуоннар</a:t>
            </a:r>
          </a:p>
          <a:p>
            <a:r>
              <a:rPr lang="sah-RU" dirty="0" smtClean="0"/>
              <a:t>Дьыалабай суруктар уо.д.а. тэрилтэ тэрилтэни кытта эбэтэр гражданины кытта бодоруһар докумуоннара</a:t>
            </a:r>
          </a:p>
          <a:p>
            <a:r>
              <a:rPr lang="sah-RU" dirty="0" smtClean="0"/>
              <a:t>Киһи быраабын араҥаччылыыр эйгэ докумуоннара </a:t>
            </a:r>
            <a:r>
              <a:rPr lang="en-US" dirty="0" smtClean="0"/>
              <a:t>[</a:t>
            </a:r>
            <a:r>
              <a:rPr lang="sah-RU" dirty="0" smtClean="0"/>
              <a:t>күүстээх юридическай тирэхтээх тылбаас</a:t>
            </a:r>
            <a:r>
              <a:rPr lang="en-US" dirty="0" smtClean="0"/>
              <a:t>]</a:t>
            </a:r>
            <a:r>
              <a:rPr lang="sah-RU" dirty="0" smtClean="0"/>
              <a:t> – суут, силиэстийэ докумуоннара</a:t>
            </a:r>
            <a:endParaRPr lang="ru-RU" dirty="0"/>
          </a:p>
        </p:txBody>
      </p:sp>
    </p:spTree>
    <p:extLst>
      <p:ext uri="{BB962C8B-B14F-4D97-AF65-F5344CB8AC3E}">
        <p14:creationId xmlns:p14="http://schemas.microsoft.com/office/powerpoint/2010/main" val="1355740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2502766"/>
          </a:xfrm>
        </p:spPr>
        <p:txBody>
          <a:bodyPr>
            <a:normAutofit fontScale="90000"/>
          </a:bodyPr>
          <a:lstStyle/>
          <a:p>
            <a:pPr algn="ctr"/>
            <a:r>
              <a:rPr lang="ru-RU" dirty="0" err="1" smtClean="0"/>
              <a:t>Судаарыстыба</a:t>
            </a:r>
            <a:r>
              <a:rPr lang="ru-RU" dirty="0" smtClean="0"/>
              <a:t>/</a:t>
            </a:r>
            <a:r>
              <a:rPr lang="ru-RU" dirty="0" err="1" smtClean="0"/>
              <a:t>өрөспүүбүлүкэ</a:t>
            </a:r>
            <a:r>
              <a:rPr lang="ru-RU" dirty="0" smtClean="0"/>
              <a:t> </a:t>
            </a:r>
            <a:r>
              <a:rPr lang="ru-RU" dirty="0" err="1" smtClean="0"/>
              <a:t>сокуоннара</a:t>
            </a:r>
            <a:r>
              <a:rPr lang="ru-RU" dirty="0" smtClean="0"/>
              <a:t>, </a:t>
            </a:r>
            <a:r>
              <a:rPr lang="ru-RU" dirty="0" err="1" smtClean="0"/>
              <a:t>быраап</a:t>
            </a:r>
            <a:r>
              <a:rPr lang="ru-RU" dirty="0" smtClean="0"/>
              <a:t> </a:t>
            </a:r>
            <a:r>
              <a:rPr lang="ru-RU" dirty="0" err="1" smtClean="0"/>
              <a:t>аакталара</a:t>
            </a:r>
            <a:r>
              <a:rPr lang="ru-RU" dirty="0" smtClean="0"/>
              <a:t> </a:t>
            </a:r>
            <a:r>
              <a:rPr lang="ru-RU" dirty="0" err="1" smtClean="0"/>
              <a:t>уо.д.а</a:t>
            </a:r>
            <a:r>
              <a:rPr lang="ru-RU" dirty="0" smtClean="0"/>
              <a:t>. </a:t>
            </a:r>
            <a:r>
              <a:rPr lang="ru-RU" dirty="0" err="1" smtClean="0"/>
              <a:t>олох</a:t>
            </a:r>
            <a:r>
              <a:rPr lang="ru-RU" dirty="0" smtClean="0"/>
              <a:t> </a:t>
            </a:r>
            <a:r>
              <a:rPr lang="ru-RU" dirty="0" err="1" smtClean="0"/>
              <a:t>араас</a:t>
            </a:r>
            <a:r>
              <a:rPr lang="ru-RU" dirty="0" smtClean="0"/>
              <a:t> </a:t>
            </a:r>
            <a:r>
              <a:rPr lang="ru-RU" dirty="0" err="1" smtClean="0"/>
              <a:t>эйгэтин</a:t>
            </a:r>
            <a:r>
              <a:rPr lang="ru-RU" dirty="0" smtClean="0"/>
              <a:t> </a:t>
            </a:r>
            <a:r>
              <a:rPr lang="ru-RU" dirty="0" err="1" smtClean="0"/>
              <a:t>сааһылыыр</a:t>
            </a:r>
            <a:r>
              <a:rPr lang="ru-RU" dirty="0" smtClean="0"/>
              <a:t> </a:t>
            </a:r>
            <a:r>
              <a:rPr lang="ru-RU" dirty="0" err="1" smtClean="0"/>
              <a:t>тирэх</a:t>
            </a:r>
            <a:r>
              <a:rPr lang="ru-RU" dirty="0" smtClean="0"/>
              <a:t> </a:t>
            </a:r>
            <a:r>
              <a:rPr lang="ru-RU" dirty="0" err="1" smtClean="0"/>
              <a:t>докумуоннар</a:t>
            </a:r>
            <a:r>
              <a:rPr lang="ru-RU" dirty="0" smtClean="0"/>
              <a:t> </a:t>
            </a:r>
            <a:br>
              <a:rPr lang="ru-RU" dirty="0" smtClean="0"/>
            </a:br>
            <a:endParaRPr lang="ru-RU" dirty="0"/>
          </a:p>
        </p:txBody>
      </p:sp>
      <p:sp>
        <p:nvSpPr>
          <p:cNvPr id="3" name="Объект 2"/>
          <p:cNvSpPr>
            <a:spLocks noGrp="1"/>
          </p:cNvSpPr>
          <p:nvPr>
            <p:ph idx="1"/>
          </p:nvPr>
        </p:nvSpPr>
        <p:spPr>
          <a:xfrm>
            <a:off x="838200" y="2715491"/>
            <a:ext cx="10515600" cy="3461472"/>
          </a:xfrm>
        </p:spPr>
        <p:txBody>
          <a:bodyPr/>
          <a:lstStyle/>
          <a:p>
            <a:r>
              <a:rPr lang="sah-RU" dirty="0" smtClean="0"/>
              <a:t>Саха Өрөспүүбүлүкэтин Төрүт Сокуона (</a:t>
            </a:r>
            <a:r>
              <a:rPr lang="ru-RU" dirty="0" smtClean="0"/>
              <a:t>1992)</a:t>
            </a:r>
            <a:endParaRPr lang="sah-RU" dirty="0" smtClean="0"/>
          </a:p>
          <a:p>
            <a:r>
              <a:rPr lang="sah-RU" dirty="0" smtClean="0"/>
              <a:t>Российскай Федерация Холуобунай Кодекса (2002)</a:t>
            </a:r>
          </a:p>
          <a:p>
            <a:endParaRPr lang="sah-RU" dirty="0" smtClean="0"/>
          </a:p>
          <a:p>
            <a:r>
              <a:rPr lang="sah-RU" dirty="0" smtClean="0"/>
              <a:t>Суолунан сылдьыы быраабылалара (2016)</a:t>
            </a:r>
          </a:p>
          <a:p>
            <a:endParaRPr lang="ru-RU" dirty="0"/>
          </a:p>
        </p:txBody>
      </p:sp>
    </p:spTree>
    <p:extLst>
      <p:ext uri="{BB962C8B-B14F-4D97-AF65-F5344CB8AC3E}">
        <p14:creationId xmlns:p14="http://schemas.microsoft.com/office/powerpoint/2010/main" val="13372433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754620"/>
          </a:xfrm>
        </p:spPr>
        <p:txBody>
          <a:bodyPr>
            <a:normAutofit fontScale="90000"/>
          </a:bodyPr>
          <a:lstStyle/>
          <a:p>
            <a:pPr algn="ctr"/>
            <a:r>
              <a:rPr lang="ru-RU" dirty="0" err="1" smtClean="0"/>
              <a:t>Уураахтар</a:t>
            </a:r>
            <a:r>
              <a:rPr lang="ru-RU" dirty="0" smtClean="0"/>
              <a:t>, </a:t>
            </a:r>
            <a:r>
              <a:rPr lang="ru-RU" dirty="0" err="1" smtClean="0"/>
              <a:t>дьаһаллар</a:t>
            </a:r>
            <a:r>
              <a:rPr lang="ru-RU" dirty="0" smtClean="0"/>
              <a:t> </a:t>
            </a:r>
            <a:r>
              <a:rPr lang="ru-RU" dirty="0" err="1" smtClean="0"/>
              <a:t>уо.д.а</a:t>
            </a:r>
            <a:r>
              <a:rPr lang="ru-RU" dirty="0" smtClean="0"/>
              <a:t>. </a:t>
            </a:r>
            <a:r>
              <a:rPr lang="ru-RU" dirty="0" err="1" smtClean="0"/>
              <a:t>иилиир-саҕалыыр</a:t>
            </a:r>
            <a:r>
              <a:rPr lang="ru-RU" dirty="0" smtClean="0"/>
              <a:t>, </a:t>
            </a:r>
            <a:r>
              <a:rPr lang="ru-RU" dirty="0" err="1" smtClean="0"/>
              <a:t>дьаһайар</a:t>
            </a:r>
            <a:r>
              <a:rPr lang="ru-RU" dirty="0" smtClean="0"/>
              <a:t> </a:t>
            </a:r>
            <a:r>
              <a:rPr lang="ru-RU" dirty="0" err="1" smtClean="0"/>
              <a:t>докумуоннар</a:t>
            </a:r>
            <a:r>
              <a:rPr lang="ru-RU" dirty="0" smtClean="0"/>
              <a:t> </a:t>
            </a:r>
            <a:br>
              <a:rPr lang="ru-RU" dirty="0" smtClean="0"/>
            </a:br>
            <a:endParaRPr lang="ru-RU" dirty="0"/>
          </a:p>
        </p:txBody>
      </p:sp>
      <p:sp>
        <p:nvSpPr>
          <p:cNvPr id="3" name="Объект 2"/>
          <p:cNvSpPr>
            <a:spLocks noGrp="1"/>
          </p:cNvSpPr>
          <p:nvPr>
            <p:ph idx="1"/>
          </p:nvPr>
        </p:nvSpPr>
        <p:spPr>
          <a:xfrm>
            <a:off x="838200" y="2244435"/>
            <a:ext cx="10515600" cy="3932527"/>
          </a:xfrm>
        </p:spPr>
        <p:txBody>
          <a:bodyPr/>
          <a:lstStyle/>
          <a:p>
            <a:r>
              <a:rPr lang="ru-RU" dirty="0" smtClean="0"/>
              <a:t>«Саха </a:t>
            </a:r>
            <a:r>
              <a:rPr lang="ru-RU" dirty="0" err="1" smtClean="0"/>
              <a:t>сирэ</a:t>
            </a:r>
            <a:r>
              <a:rPr lang="ru-RU" dirty="0" smtClean="0"/>
              <a:t>» </a:t>
            </a:r>
            <a:r>
              <a:rPr lang="ru-RU" dirty="0" err="1" smtClean="0"/>
              <a:t>бырабыыталыстыба</a:t>
            </a:r>
            <a:r>
              <a:rPr lang="ru-RU" dirty="0" smtClean="0"/>
              <a:t> </a:t>
            </a:r>
            <a:r>
              <a:rPr lang="ru-RU" dirty="0" err="1" smtClean="0"/>
              <a:t>хаһыата</a:t>
            </a:r>
            <a:r>
              <a:rPr lang="ru-RU" dirty="0" smtClean="0"/>
              <a:t> </a:t>
            </a:r>
            <a:r>
              <a:rPr lang="ru-RU" dirty="0" err="1" smtClean="0"/>
              <a:t>уонна</a:t>
            </a:r>
            <a:r>
              <a:rPr lang="ru-RU" dirty="0" smtClean="0"/>
              <a:t> </a:t>
            </a:r>
            <a:r>
              <a:rPr lang="ru-RU" dirty="0" err="1" smtClean="0"/>
              <a:t>бу</a:t>
            </a:r>
            <a:r>
              <a:rPr lang="ru-RU" dirty="0" smtClean="0"/>
              <a:t> </a:t>
            </a:r>
            <a:r>
              <a:rPr lang="ru-RU" dirty="0" err="1" smtClean="0"/>
              <a:t>хаһыат</a:t>
            </a:r>
            <a:r>
              <a:rPr lang="ru-RU" dirty="0" smtClean="0"/>
              <a:t> «</a:t>
            </a:r>
            <a:r>
              <a:rPr lang="ru-RU" dirty="0" err="1" smtClean="0"/>
              <a:t>Уураахтар</a:t>
            </a:r>
            <a:r>
              <a:rPr lang="ru-RU" dirty="0" smtClean="0"/>
              <a:t>, </a:t>
            </a:r>
            <a:r>
              <a:rPr lang="ru-RU" dirty="0" err="1" smtClean="0"/>
              <a:t>дьаһаллар</a:t>
            </a:r>
            <a:r>
              <a:rPr lang="ru-RU" dirty="0" smtClean="0"/>
              <a:t>, </a:t>
            </a:r>
            <a:r>
              <a:rPr lang="ru-RU" dirty="0" err="1" smtClean="0"/>
              <a:t>сокуоннар</a:t>
            </a:r>
            <a:r>
              <a:rPr lang="ru-RU" dirty="0" smtClean="0"/>
              <a:t>» </a:t>
            </a:r>
            <a:r>
              <a:rPr lang="ru-RU" dirty="0" err="1" smtClean="0"/>
              <a:t>анал</a:t>
            </a:r>
            <a:r>
              <a:rPr lang="ru-RU" dirty="0" smtClean="0"/>
              <a:t> </a:t>
            </a:r>
            <a:r>
              <a:rPr lang="ru-RU" dirty="0" err="1" smtClean="0"/>
              <a:t>сыһыарыыта</a:t>
            </a:r>
            <a:r>
              <a:rPr lang="ru-RU" dirty="0" smtClean="0"/>
              <a:t> (</a:t>
            </a:r>
            <a:r>
              <a:rPr lang="ru-RU" dirty="0" err="1" smtClean="0"/>
              <a:t>нууччалыы</a:t>
            </a:r>
            <a:r>
              <a:rPr lang="ru-RU" dirty="0" smtClean="0"/>
              <a:t> </a:t>
            </a:r>
            <a:r>
              <a:rPr lang="ru-RU" dirty="0" err="1" smtClean="0"/>
              <a:t>сыһыарыыта</a:t>
            </a:r>
            <a:r>
              <a:rPr lang="ru-RU" dirty="0" smtClean="0"/>
              <a:t> «</a:t>
            </a:r>
            <a:r>
              <a:rPr lang="sah-RU" dirty="0" smtClean="0"/>
              <a:t>Якутские ведомости</a:t>
            </a:r>
            <a:r>
              <a:rPr lang="ru-RU" dirty="0" smtClean="0"/>
              <a:t>»)</a:t>
            </a:r>
          </a:p>
          <a:p>
            <a:r>
              <a:rPr lang="sah-RU" dirty="0" smtClean="0"/>
              <a:t>СӨ Баһылыгын уонна Бырабыыталыстыбатын Дьаһалтатыгар тылбаас салаата </a:t>
            </a:r>
          </a:p>
          <a:p>
            <a:r>
              <a:rPr lang="sah-RU" dirty="0" smtClean="0"/>
              <a:t>СӨ Ил Түмэнигэр тылбаас салаата</a:t>
            </a:r>
            <a:endParaRPr lang="ru-RU" dirty="0"/>
          </a:p>
        </p:txBody>
      </p:sp>
    </p:spTree>
    <p:extLst>
      <p:ext uri="{BB962C8B-B14F-4D97-AF65-F5344CB8AC3E}">
        <p14:creationId xmlns:p14="http://schemas.microsoft.com/office/powerpoint/2010/main" val="15446828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2100984"/>
          </a:xfrm>
        </p:spPr>
        <p:txBody>
          <a:bodyPr>
            <a:normAutofit fontScale="90000"/>
          </a:bodyPr>
          <a:lstStyle/>
          <a:p>
            <a:pPr algn="ctr"/>
            <a:r>
              <a:rPr lang="ru-RU" dirty="0" err="1" smtClean="0"/>
              <a:t>Боротокуоллар</a:t>
            </a:r>
            <a:r>
              <a:rPr lang="ru-RU" dirty="0" smtClean="0"/>
              <a:t>,  </a:t>
            </a:r>
            <a:r>
              <a:rPr lang="ru-RU" dirty="0" err="1" smtClean="0"/>
              <a:t>уо.д.а</a:t>
            </a:r>
            <a:r>
              <a:rPr lang="ru-RU" dirty="0" smtClean="0"/>
              <a:t>. </a:t>
            </a:r>
            <a:r>
              <a:rPr lang="ru-RU" dirty="0" err="1" smtClean="0"/>
              <a:t>дьоннор</a:t>
            </a:r>
            <a:r>
              <a:rPr lang="ru-RU" dirty="0" smtClean="0"/>
              <a:t>, </a:t>
            </a:r>
            <a:r>
              <a:rPr lang="ru-RU" dirty="0" err="1" smtClean="0"/>
              <a:t>тэрилтэлэр</a:t>
            </a:r>
            <a:r>
              <a:rPr lang="ru-RU" dirty="0" smtClean="0"/>
              <a:t> </a:t>
            </a:r>
            <a:r>
              <a:rPr lang="ru-RU" dirty="0" err="1" smtClean="0"/>
              <a:t>дьайыыларын</a:t>
            </a:r>
            <a:r>
              <a:rPr lang="ru-RU" dirty="0" smtClean="0"/>
              <a:t> </a:t>
            </a:r>
            <a:r>
              <a:rPr lang="ru-RU" dirty="0" err="1" smtClean="0"/>
              <a:t>сокуоннай</a:t>
            </a:r>
            <a:r>
              <a:rPr lang="ru-RU" dirty="0" smtClean="0"/>
              <a:t> </a:t>
            </a:r>
            <a:r>
              <a:rPr lang="ru-RU" dirty="0" err="1" smtClean="0"/>
              <a:t>тирэҕин</a:t>
            </a:r>
            <a:r>
              <a:rPr lang="ru-RU" dirty="0" smtClean="0"/>
              <a:t> </a:t>
            </a:r>
            <a:r>
              <a:rPr lang="ru-RU" dirty="0" err="1" smtClean="0"/>
              <a:t>туоһулуур</a:t>
            </a:r>
            <a:r>
              <a:rPr lang="ru-RU" dirty="0" smtClean="0"/>
              <a:t> </a:t>
            </a:r>
            <a:r>
              <a:rPr lang="ru-RU" dirty="0" err="1" smtClean="0"/>
              <a:t>докумуоннар</a:t>
            </a:r>
            <a:r>
              <a:rPr lang="ru-RU" dirty="0" smtClean="0"/>
              <a:t/>
            </a:r>
            <a:br>
              <a:rPr lang="ru-RU" dirty="0" smtClean="0"/>
            </a:br>
            <a:endParaRPr lang="ru-RU" dirty="0"/>
          </a:p>
        </p:txBody>
      </p:sp>
      <p:sp>
        <p:nvSpPr>
          <p:cNvPr id="3" name="Объект 2"/>
          <p:cNvSpPr>
            <a:spLocks noGrp="1"/>
          </p:cNvSpPr>
          <p:nvPr>
            <p:ph idx="1"/>
          </p:nvPr>
        </p:nvSpPr>
        <p:spPr>
          <a:xfrm>
            <a:off x="838200" y="2466109"/>
            <a:ext cx="10515600" cy="3710854"/>
          </a:xfrm>
        </p:spPr>
        <p:txBody>
          <a:bodyPr/>
          <a:lstStyle/>
          <a:p>
            <a:r>
              <a:rPr lang="sah-RU" dirty="0" smtClean="0"/>
              <a:t>Билигин сахалыыттан нууччалыы балайда тылбаастанар</a:t>
            </a:r>
          </a:p>
          <a:p>
            <a:r>
              <a:rPr lang="sah-RU" dirty="0" smtClean="0"/>
              <a:t>Нотариус бигэргэтэр тылбааһа – тылбаас юридическай күүстэнэр </a:t>
            </a:r>
          </a:p>
          <a:p>
            <a:pPr marL="0" indent="0" algn="ctr">
              <a:buNone/>
            </a:pPr>
            <a:endParaRPr lang="sah-RU" dirty="0"/>
          </a:p>
          <a:p>
            <a:pPr marL="0" indent="0" algn="ctr">
              <a:buNone/>
            </a:pPr>
            <a:r>
              <a:rPr lang="sah-RU" dirty="0" smtClean="0"/>
              <a:t>АРААСТАРА</a:t>
            </a:r>
            <a:r>
              <a:rPr lang="ru-RU" dirty="0" smtClean="0"/>
              <a:t>:</a:t>
            </a:r>
            <a:endParaRPr lang="sah-RU" dirty="0" smtClean="0"/>
          </a:p>
          <a:p>
            <a:pPr marL="0" indent="0" algn="ctr">
              <a:buNone/>
            </a:pPr>
            <a:r>
              <a:rPr lang="sah-RU" dirty="0" smtClean="0"/>
              <a:t>Учредительнай докумуоннар</a:t>
            </a:r>
          </a:p>
          <a:p>
            <a:pPr marL="0" indent="0" algn="ctr">
              <a:buNone/>
            </a:pPr>
            <a:r>
              <a:rPr lang="sah-RU" dirty="0" smtClean="0"/>
              <a:t>Гражданскай турук аакталара</a:t>
            </a:r>
          </a:p>
          <a:p>
            <a:pPr marL="0" indent="0" algn="ctr">
              <a:buNone/>
            </a:pPr>
            <a:r>
              <a:rPr lang="sah-RU" dirty="0" smtClean="0"/>
              <a:t>Баайга-дуолга быраап биэрэр докумуоннар</a:t>
            </a:r>
            <a:endParaRPr lang="ru-RU" dirty="0"/>
          </a:p>
        </p:txBody>
      </p:sp>
    </p:spTree>
    <p:extLst>
      <p:ext uri="{BB962C8B-B14F-4D97-AF65-F5344CB8AC3E}">
        <p14:creationId xmlns:p14="http://schemas.microsoft.com/office/powerpoint/2010/main" val="8636454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2059420"/>
          </a:xfrm>
        </p:spPr>
        <p:txBody>
          <a:bodyPr>
            <a:normAutofit fontScale="90000"/>
          </a:bodyPr>
          <a:lstStyle/>
          <a:p>
            <a:pPr algn="ctr"/>
            <a:r>
              <a:rPr lang="ru-RU" dirty="0" err="1" smtClean="0"/>
              <a:t>Дьыалабай</a:t>
            </a:r>
            <a:r>
              <a:rPr lang="ru-RU" dirty="0" smtClean="0"/>
              <a:t> </a:t>
            </a:r>
            <a:r>
              <a:rPr lang="ru-RU" dirty="0" err="1" smtClean="0"/>
              <a:t>суруктар</a:t>
            </a:r>
            <a:r>
              <a:rPr lang="ru-RU" dirty="0" smtClean="0"/>
              <a:t> </a:t>
            </a:r>
            <a:r>
              <a:rPr lang="ru-RU" dirty="0" err="1" smtClean="0"/>
              <a:t>уо.д.а</a:t>
            </a:r>
            <a:r>
              <a:rPr lang="ru-RU" dirty="0" smtClean="0"/>
              <a:t>. </a:t>
            </a:r>
            <a:r>
              <a:rPr lang="ru-RU" dirty="0" err="1" smtClean="0"/>
              <a:t>тэрилтэ</a:t>
            </a:r>
            <a:r>
              <a:rPr lang="ru-RU" dirty="0" smtClean="0"/>
              <a:t> </a:t>
            </a:r>
            <a:r>
              <a:rPr lang="ru-RU" dirty="0" err="1" smtClean="0"/>
              <a:t>тэрилтэни</a:t>
            </a:r>
            <a:r>
              <a:rPr lang="ru-RU" dirty="0" smtClean="0"/>
              <a:t> </a:t>
            </a:r>
            <a:r>
              <a:rPr lang="ru-RU" dirty="0" err="1" smtClean="0"/>
              <a:t>кытта</a:t>
            </a:r>
            <a:r>
              <a:rPr lang="ru-RU" dirty="0" smtClean="0"/>
              <a:t> </a:t>
            </a:r>
            <a:r>
              <a:rPr lang="ru-RU" dirty="0" err="1" smtClean="0"/>
              <a:t>эбэтэр</a:t>
            </a:r>
            <a:r>
              <a:rPr lang="ru-RU" dirty="0" smtClean="0"/>
              <a:t> </a:t>
            </a:r>
            <a:r>
              <a:rPr lang="ru-RU" dirty="0" err="1" smtClean="0"/>
              <a:t>гражданины</a:t>
            </a:r>
            <a:r>
              <a:rPr lang="ru-RU" dirty="0" smtClean="0"/>
              <a:t> </a:t>
            </a:r>
            <a:r>
              <a:rPr lang="ru-RU" dirty="0" err="1" smtClean="0"/>
              <a:t>кытта</a:t>
            </a:r>
            <a:r>
              <a:rPr lang="ru-RU" dirty="0" smtClean="0"/>
              <a:t> </a:t>
            </a:r>
            <a:r>
              <a:rPr lang="ru-RU" dirty="0" err="1" smtClean="0"/>
              <a:t>бодоруһар</a:t>
            </a:r>
            <a:r>
              <a:rPr lang="ru-RU" dirty="0" smtClean="0"/>
              <a:t> </a:t>
            </a:r>
            <a:r>
              <a:rPr lang="ru-RU" dirty="0" err="1" smtClean="0"/>
              <a:t>докумуоннара</a:t>
            </a:r>
            <a:r>
              <a:rPr lang="ru-RU" dirty="0" smtClean="0"/>
              <a:t/>
            </a:r>
            <a:br>
              <a:rPr lang="ru-RU" dirty="0" smtClean="0"/>
            </a:br>
            <a:endParaRPr lang="ru-RU" dirty="0"/>
          </a:p>
        </p:txBody>
      </p:sp>
      <p:sp>
        <p:nvSpPr>
          <p:cNvPr id="3" name="Объект 2"/>
          <p:cNvSpPr>
            <a:spLocks noGrp="1"/>
          </p:cNvSpPr>
          <p:nvPr>
            <p:ph idx="1"/>
          </p:nvPr>
        </p:nvSpPr>
        <p:spPr>
          <a:xfrm>
            <a:off x="838200" y="2216727"/>
            <a:ext cx="10515600" cy="3960236"/>
          </a:xfrm>
        </p:spPr>
        <p:txBody>
          <a:bodyPr>
            <a:normAutofit fontScale="92500" lnSpcReduction="10000"/>
          </a:bodyPr>
          <a:lstStyle/>
          <a:p>
            <a:r>
              <a:rPr lang="ru-RU" dirty="0" smtClean="0"/>
              <a:t>Т</a:t>
            </a:r>
            <a:r>
              <a:rPr lang="sah-RU" dirty="0" smtClean="0"/>
              <a:t>өрүт сахалыы суруллар үгэстэхтээр. Наадата тирээтэҕинэ нууччалыы тылбаастанар</a:t>
            </a:r>
          </a:p>
          <a:p>
            <a:pPr marL="0" indent="0" algn="ctr">
              <a:buNone/>
            </a:pPr>
            <a:r>
              <a:rPr lang="sah-RU" dirty="0" smtClean="0"/>
              <a:t>Тыллар туһунан сокуоҥҥа</a:t>
            </a:r>
            <a:r>
              <a:rPr lang="ru-RU" dirty="0" smtClean="0"/>
              <a:t>:</a:t>
            </a:r>
          </a:p>
          <a:p>
            <a:pPr marL="0" indent="0" algn="just">
              <a:buNone/>
            </a:pPr>
            <a:r>
              <a:rPr lang="ru-RU" sz="2600" dirty="0" smtClean="0"/>
              <a:t>Статья 17.</a:t>
            </a:r>
          </a:p>
          <a:p>
            <a:pPr marL="0" indent="0" algn="just">
              <a:buNone/>
            </a:pPr>
            <a:r>
              <a:rPr lang="ru-RU" sz="2600" dirty="0" smtClean="0"/>
              <a:t>В переписке с органами государственной власти и управления Республики Саха (Якутия), а также между собой, учреждения, предприятия и организации республиканского подчинения употребляют </a:t>
            </a:r>
            <a:r>
              <a:rPr lang="ru-RU" sz="2600" dirty="0" err="1" smtClean="0"/>
              <a:t>саха</a:t>
            </a:r>
            <a:r>
              <a:rPr lang="ru-RU" sz="2600" dirty="0" smtClean="0"/>
              <a:t>, русский или местные официальные языки.</a:t>
            </a:r>
          </a:p>
          <a:p>
            <a:pPr marL="0" indent="0" algn="just">
              <a:buNone/>
            </a:pPr>
            <a:r>
              <a:rPr lang="ru-RU" sz="2600" dirty="0" smtClean="0"/>
              <a:t>Почтово-телеграфные отправления на территории Республики Саха (Якутия) производятся на русском, </a:t>
            </a:r>
            <a:r>
              <a:rPr lang="ru-RU" sz="2600" dirty="0" err="1" smtClean="0"/>
              <a:t>саха</a:t>
            </a:r>
            <a:r>
              <a:rPr lang="ru-RU" sz="2600" dirty="0" smtClean="0"/>
              <a:t> и местных официальных языках.</a:t>
            </a:r>
            <a:endParaRPr lang="ru-RU" sz="2600" dirty="0"/>
          </a:p>
        </p:txBody>
      </p:sp>
    </p:spTree>
    <p:extLst>
      <p:ext uri="{BB962C8B-B14F-4D97-AF65-F5344CB8AC3E}">
        <p14:creationId xmlns:p14="http://schemas.microsoft.com/office/powerpoint/2010/main" val="73745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075748"/>
          </a:xfrm>
        </p:spPr>
        <p:txBody>
          <a:bodyPr>
            <a:normAutofit/>
          </a:bodyPr>
          <a:lstStyle/>
          <a:p>
            <a:pPr algn="ctr"/>
            <a:r>
              <a:rPr lang="ru-RU" sz="3200" b="1" dirty="0" err="1" smtClean="0"/>
              <a:t>Киһи</a:t>
            </a:r>
            <a:r>
              <a:rPr lang="ru-RU" sz="3200" b="1" dirty="0" smtClean="0"/>
              <a:t> </a:t>
            </a:r>
            <a:r>
              <a:rPr lang="ru-RU" sz="3200" b="1" dirty="0" err="1" smtClean="0"/>
              <a:t>быраабын</a:t>
            </a:r>
            <a:r>
              <a:rPr lang="ru-RU" sz="3200" b="1" dirty="0" smtClean="0"/>
              <a:t> </a:t>
            </a:r>
            <a:r>
              <a:rPr lang="ru-RU" sz="3200" b="1" dirty="0" err="1" smtClean="0"/>
              <a:t>араҥаччылыыр</a:t>
            </a:r>
            <a:r>
              <a:rPr lang="ru-RU" sz="3200" b="1" dirty="0" smtClean="0"/>
              <a:t> </a:t>
            </a:r>
            <a:r>
              <a:rPr lang="ru-RU" sz="3200" b="1" dirty="0" err="1" smtClean="0"/>
              <a:t>эйгэҕэ</a:t>
            </a:r>
            <a:r>
              <a:rPr lang="ru-RU" sz="3200" b="1" dirty="0" smtClean="0"/>
              <a:t> </a:t>
            </a:r>
            <a:r>
              <a:rPr lang="ru-RU" sz="3200" b="1" dirty="0" err="1" smtClean="0"/>
              <a:t>тылбаастааһыны</a:t>
            </a:r>
            <a:r>
              <a:rPr lang="ru-RU" sz="3200" b="1" dirty="0" smtClean="0"/>
              <a:t> </a:t>
            </a:r>
            <a:r>
              <a:rPr lang="ru-RU" sz="3200" b="1" dirty="0" err="1" smtClean="0"/>
              <a:t>бүтүн</a:t>
            </a:r>
            <a:r>
              <a:rPr lang="ru-RU" sz="3200" b="1" dirty="0" smtClean="0"/>
              <a:t> </a:t>
            </a:r>
            <a:r>
              <a:rPr lang="ru-RU" sz="3200" b="1" dirty="0" err="1" smtClean="0"/>
              <a:t>аан</a:t>
            </a:r>
            <a:r>
              <a:rPr lang="ru-RU" sz="3200" b="1" dirty="0" smtClean="0"/>
              <a:t> дойду </a:t>
            </a:r>
            <a:r>
              <a:rPr lang="ru-RU" sz="3200" b="1" dirty="0" err="1" smtClean="0"/>
              <a:t>таһымнаах</a:t>
            </a:r>
            <a:r>
              <a:rPr lang="ru-RU" sz="3200" b="1" dirty="0" smtClean="0"/>
              <a:t>   </a:t>
            </a:r>
            <a:r>
              <a:rPr lang="ru-RU" sz="3200" b="1" dirty="0" err="1" smtClean="0"/>
              <a:t>докумуоннарынан</a:t>
            </a:r>
            <a:r>
              <a:rPr lang="sah-RU" sz="3200" b="1" dirty="0" smtClean="0"/>
              <a:t> тирэҕирдии</a:t>
            </a:r>
            <a:endParaRPr lang="ru-RU" sz="3200" b="1" dirty="0"/>
          </a:p>
        </p:txBody>
      </p:sp>
      <p:sp>
        <p:nvSpPr>
          <p:cNvPr id="3" name="Объект 2"/>
          <p:cNvSpPr>
            <a:spLocks noGrp="1"/>
          </p:cNvSpPr>
          <p:nvPr>
            <p:ph idx="1"/>
          </p:nvPr>
        </p:nvSpPr>
        <p:spPr>
          <a:xfrm>
            <a:off x="838200" y="1440873"/>
            <a:ext cx="10515600" cy="4736090"/>
          </a:xfrm>
        </p:spPr>
        <p:txBody>
          <a:bodyPr>
            <a:noAutofit/>
          </a:bodyPr>
          <a:lstStyle/>
          <a:p>
            <a:pPr marL="0" indent="0">
              <a:lnSpc>
                <a:spcPct val="120000"/>
              </a:lnSpc>
              <a:buNone/>
            </a:pPr>
            <a:r>
              <a:rPr lang="ru-RU" sz="2400" dirty="0" smtClean="0"/>
              <a:t>В соответствии с п. «а» и «5&gt; ч . 3 ст. 3 </a:t>
            </a:r>
            <a:r>
              <a:rPr lang="ru-RU" sz="2400" dirty="0" smtClean="0">
                <a:solidFill>
                  <a:srgbClr val="FF0000"/>
                </a:solidFill>
              </a:rPr>
              <a:t>Международного пакта о гражданских и политических правах </a:t>
            </a:r>
            <a:r>
              <a:rPr lang="ru-RU" sz="2400" dirty="0" smtClean="0"/>
              <a:t>16 декабря 1966 г., ч. 2 ст. 5, п. «е» ч . 3 </a:t>
            </a:r>
            <a:r>
              <a:rPr lang="ru-RU" sz="2400" dirty="0" smtClean="0">
                <a:solidFill>
                  <a:srgbClr val="FF0000"/>
                </a:solidFill>
              </a:rPr>
              <a:t>Европейской конвенции о защите прав человека и основных свобод </a:t>
            </a:r>
            <a:r>
              <a:rPr lang="ru-RU" sz="2400" dirty="0" smtClean="0"/>
              <a:t>от 4 октября 1950 г. каждое лицо должно быть в срочном порядке и подробно уведомлено на языке, который оно понимает, о характере и основании предъявленного ему уголовного обвинения, а также </a:t>
            </a:r>
            <a:r>
              <a:rPr lang="ru-RU" sz="2400" dirty="0" smtClean="0">
                <a:solidFill>
                  <a:srgbClr val="FF0000"/>
                </a:solidFill>
              </a:rPr>
              <a:t>о праве пользоваться бесплатной помощью переводчика</a:t>
            </a:r>
            <a:r>
              <a:rPr lang="ru-RU" sz="2400" dirty="0" smtClean="0"/>
              <a:t>, если оно не понимает языка, используемого в суде, или не говорит на этом языке.</a:t>
            </a:r>
          </a:p>
          <a:p>
            <a:pPr marL="0" indent="0" algn="r">
              <a:lnSpc>
                <a:spcPct val="100000"/>
              </a:lnSpc>
              <a:buNone/>
            </a:pPr>
            <a:r>
              <a:rPr lang="ru-RU" sz="1800" i="1" dirty="0" smtClean="0"/>
              <a:t>Гришина Е.П., </a:t>
            </a:r>
            <a:r>
              <a:rPr lang="ru-RU" sz="1800" i="1" dirty="0" err="1" smtClean="0"/>
              <a:t>Саушкин</a:t>
            </a:r>
            <a:r>
              <a:rPr lang="ru-RU" sz="1800" i="1" dirty="0" smtClean="0"/>
              <a:t> С.А. Международные нормативные источники </a:t>
            </a:r>
          </a:p>
          <a:p>
            <a:pPr marL="0" indent="0" algn="r">
              <a:lnSpc>
                <a:spcPct val="100000"/>
              </a:lnSpc>
              <a:buNone/>
            </a:pPr>
            <a:r>
              <a:rPr lang="ru-RU" sz="1800" i="1" dirty="0" smtClean="0"/>
              <a:t>о национальном языке судопроизводства: понятие, виды, значение </a:t>
            </a:r>
          </a:p>
          <a:p>
            <a:pPr marL="0" indent="0" algn="r">
              <a:lnSpc>
                <a:spcPct val="100000"/>
              </a:lnSpc>
              <a:buNone/>
            </a:pPr>
            <a:r>
              <a:rPr lang="ru-RU" sz="1800" i="1" dirty="0" smtClean="0"/>
              <a:t>для правовой системы России // </a:t>
            </a:r>
            <a:r>
              <a:rPr lang="ru-RU" sz="1800" dirty="0" smtClean="0"/>
              <a:t>cyberleninka.ru</a:t>
            </a:r>
            <a:endParaRPr lang="ru-RU" sz="1800" dirty="0"/>
          </a:p>
        </p:txBody>
      </p:sp>
    </p:spTree>
    <p:extLst>
      <p:ext uri="{BB962C8B-B14F-4D97-AF65-F5344CB8AC3E}">
        <p14:creationId xmlns:p14="http://schemas.microsoft.com/office/powerpoint/2010/main" val="167581361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295</TotalTime>
  <Words>742</Words>
  <Application>Microsoft Office PowerPoint</Application>
  <PresentationFormat>Широкоэкранный</PresentationFormat>
  <Paragraphs>64</Paragraphs>
  <Slides>13</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13</vt:i4>
      </vt:variant>
    </vt:vector>
  </HeadingPairs>
  <TitlesOfParts>
    <vt:vector size="17" baseType="lpstr">
      <vt:lpstr>Arial</vt:lpstr>
      <vt:lpstr>Calibri</vt:lpstr>
      <vt:lpstr>Calibri Light</vt:lpstr>
      <vt:lpstr>Тема Office</vt:lpstr>
      <vt:lpstr>Докумуон тылбааһын устуоруйата</vt:lpstr>
      <vt:lpstr>Икки сүрүн кэрдиис кэмэ</vt:lpstr>
      <vt:lpstr>XX-с үйэ 20-30-с сыллара  (тылбаас аҕыйах, докумуон үксүн төрүт сахалыы оҥоһуллар)</vt:lpstr>
      <vt:lpstr>Дьыала истиилин сахалыы, нууччалыы тылбаастанар тиэкистэрэ  (XX-с үйэ 90-с сылларыттан бэттэх)</vt:lpstr>
      <vt:lpstr>Судаарыстыба/өрөспүүбүлүкэ сокуоннара, быраап аакталара уо.д.а. олох араас эйгэтин сааһылыыр тирэх докумуоннар  </vt:lpstr>
      <vt:lpstr>Уураахтар, дьаһаллар уо.д.а. иилиир-саҕалыыр, дьаһайар докумуоннар  </vt:lpstr>
      <vt:lpstr>Боротокуоллар,  уо.д.а. дьоннор, тэрилтэлэр дьайыыларын сокуоннай тирэҕин туоһулуур докумуоннар </vt:lpstr>
      <vt:lpstr>Дьыалабай суруктар уо.д.а. тэрилтэ тэрилтэни кытта эбэтэр гражданины кытта бодоруһар докумуоннара </vt:lpstr>
      <vt:lpstr>Киһи быраабын араҥаччылыыр эйгэҕэ тылбаастааһыны бүтүн аан дойду таһымнаах   докумуоннарынан тирэҕирдии</vt:lpstr>
      <vt:lpstr>Киһи быраабын араҥаччылыыр эйгэ докумуоннара – суут, силиэстийэ докумуоннарын тылбаастааһын Арассыыйатааҕы тирэхтэрэ</vt:lpstr>
      <vt:lpstr>  Из статистических данных, приведенных на заседании Общественного совета СУ по РС (Я) СК РФ от 25 ноября 2013 г. видно, что в Якутском следственном управлении Следственного комитета РФ лишь 10-15 % уголовных дел расследуются на якутском языке, а в следственном управлении МВД по Республике Саха (Якутия) 30-40 %. Только в четырех республиках России судопроизводство ведется на языке республики, о чем докладывал Уполномоченный по правам человека Республики Саха (Якутия) А. М. Ефимов и Уполномоченный по правам человека России А. И. Лукин, принимая участие в международной конференции ООН.      Яковлев М.М., Корякина З.И. «Язык национального  уголовного судопроизводства» // КиберЛенинка: https://cyberleninka.ru/article/n/yazyk-natsionalnogo-ugolovnogo-sudoproizvodstva </vt:lpstr>
      <vt:lpstr>СУУТ ЭЙГЭТИГЭР САХАЛЫЫТТАН НУУЧЧАЛЫЫ ТЫЛБААСТААҺЫН УУСТУГА</vt:lpstr>
      <vt:lpstr>Презентация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Докумуон тылбааһын устуоруйата</dc:title>
  <dc:creator>Акулина Васильева</dc:creator>
  <cp:lastModifiedBy>Акулина Васильева</cp:lastModifiedBy>
  <cp:revision>22</cp:revision>
  <dcterms:created xsi:type="dcterms:W3CDTF">2017-10-18T00:30:30Z</dcterms:created>
  <dcterms:modified xsi:type="dcterms:W3CDTF">2017-10-18T05:25:34Z</dcterms:modified>
</cp:coreProperties>
</file>