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5CC645-39E3-4D5F-8BF7-004AB1AAAD1B}" type="datetimeFigureOut">
              <a:rPr lang="ru-RU" smtClean="0"/>
              <a:t>06.09.2016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9AB33D6-BB6F-4397-BA80-F6827B78289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обучения математике, направленные на первичное овладение знаниями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19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Проблемно-поисковые методы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Эвристическая беседа</a:t>
            </a:r>
          </a:p>
          <a:p>
            <a:r>
              <a:rPr lang="ru-RU" sz="2800" dirty="0" smtClean="0"/>
              <a:t>Учебная дискуссия</a:t>
            </a:r>
          </a:p>
          <a:p>
            <a:r>
              <a:rPr lang="ru-RU" sz="2800" dirty="0" smtClean="0"/>
              <a:t>Лабораторная поисковая работа</a:t>
            </a:r>
          </a:p>
          <a:p>
            <a:r>
              <a:rPr lang="ru-RU" sz="2800" dirty="0" smtClean="0"/>
              <a:t>Работа в малых группах (групповая работа)</a:t>
            </a:r>
          </a:p>
          <a:p>
            <a:r>
              <a:rPr lang="ru-RU" sz="2800" dirty="0" smtClean="0"/>
              <a:t>Организационно-</a:t>
            </a:r>
            <a:r>
              <a:rPr lang="ru-RU" sz="2800" dirty="0" err="1" smtClean="0"/>
              <a:t>деятельностная</a:t>
            </a:r>
            <a:r>
              <a:rPr lang="ru-RU" sz="2800" dirty="0" smtClean="0"/>
              <a:t> игра</a:t>
            </a:r>
          </a:p>
          <a:p>
            <a:r>
              <a:rPr lang="ru-RU" sz="2800" dirty="0" smtClean="0"/>
              <a:t>Исследовательская работа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78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Эвристическая беседа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диалогический метод изложения и освоения учебного материала.</a:t>
            </a:r>
          </a:p>
          <a:p>
            <a:endParaRPr lang="ru-RU" sz="2800" dirty="0"/>
          </a:p>
          <a:p>
            <a:r>
              <a:rPr lang="ru-RU" sz="2800" dirty="0" smtClean="0"/>
              <a:t>Беседа предполагает наличие у детей определенного запаса эмпирических знаний, необходимых и достаточных для компетентного участия в обсуждении вопроса, для обобщений, выводов, движения к истине.</a:t>
            </a:r>
          </a:p>
          <a:p>
            <a:r>
              <a:rPr lang="ru-RU" sz="2800" dirty="0" smtClean="0"/>
              <a:t>Беседа требует продуманности и четкости в постановке вопросов, гибкости в их уточнении и развитии.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7035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дискуссия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Представляет собой организуемый учителем обмен мнениями, в котором школьники отстаивают личные субъективные точки зрения по изучаемому вопросу.</a:t>
            </a:r>
          </a:p>
          <a:p>
            <a:r>
              <a:rPr lang="ru-RU" dirty="0" smtClean="0"/>
              <a:t>Дискуссия создает обстановку свободного воспроизведения учащимися имеющихся знаний, эмоционально насыщенную атмосферу, психологическое напряжение, что способствует глубокому проникновению школьников в истину и прочному ее усвоению</a:t>
            </a:r>
          </a:p>
          <a:p>
            <a:r>
              <a:rPr lang="ru-RU" dirty="0" smtClean="0"/>
              <a:t>Обеспечивается вовлечение всех учащихся в активное взаимодействие, превращение их в субъект познавательной деятельности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39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Лабораторная поисковая работа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Поисковое выполнение заданий по измерению тех или иных величин с помощью измерительных приборов.</a:t>
            </a:r>
          </a:p>
          <a:p>
            <a:r>
              <a:rPr lang="ru-RU" sz="2800" dirty="0" smtClean="0"/>
              <a:t>Обеспечивается активная мобилизация учащимися своих творческих сил, в выработке умения подходить к изучаемому объекту с различных исследовательских позиций.</a:t>
            </a:r>
          </a:p>
          <a:p>
            <a:r>
              <a:rPr lang="ru-RU" sz="2800" dirty="0" smtClean="0"/>
              <a:t>Повышается познавательная активность школьников, их самостоятельность, ответственность за ход и итоги работы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1634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Работа в малых группах (групповая работа)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 обучения взаимодействия между самими учащимися, основывающийся на разности их теоретической и практической подготовленности, развития способностей и заключающийся в обмене учебной информацией, в совместной отработке умений и навыков, взаимопроверке прочности усвоения.</a:t>
            </a:r>
          </a:p>
          <a:p>
            <a:r>
              <a:rPr lang="ru-RU" dirty="0" smtClean="0"/>
              <a:t>Групповая работа способствует закреплению знаний взаимодействующих партнеров, а также консультанта и консультируемого. Учащиеся обогащают друг друга дополнительной информацией, которую они добывают самостоятельно для обучающего общения.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8490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Организационно-</a:t>
            </a:r>
            <a:r>
              <a:rPr lang="ru-RU" dirty="0" err="1"/>
              <a:t>деятельностная</a:t>
            </a:r>
            <a:r>
              <a:rPr lang="ru-RU" dirty="0"/>
              <a:t> игра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ru-RU" dirty="0" smtClean="0"/>
              <a:t>Способствует вовлечению детей в условную, увлекательно-развлекательную деятельность, обладающую большим воздействием, содержащую изучаемые ЗУН.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Обеспечивает эмоционально-приподнятую обстановку воспроизведения знаний, облегчающей усвоение материала.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9415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Исследовательская работа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          Этот метод предполагает построение процесса обучения наподобие процесса научного исследования, осуществление основных этапов исследовательского процесса: </a:t>
            </a:r>
          </a:p>
          <a:p>
            <a:r>
              <a:rPr lang="ru-RU" dirty="0" smtClean="0"/>
              <a:t>выявление неизвестных фактов, подлежащих исследованию; </a:t>
            </a:r>
          </a:p>
          <a:p>
            <a:r>
              <a:rPr lang="ru-RU" dirty="0" smtClean="0"/>
              <a:t>уточнение и формулировка проблемы; </a:t>
            </a:r>
          </a:p>
          <a:p>
            <a:r>
              <a:rPr lang="ru-RU" dirty="0" smtClean="0"/>
              <a:t>выдвижение гипотез; </a:t>
            </a:r>
          </a:p>
          <a:p>
            <a:r>
              <a:rPr lang="ru-RU" dirty="0" smtClean="0"/>
              <a:t>составление плана исследования; </a:t>
            </a:r>
          </a:p>
          <a:p>
            <a:r>
              <a:rPr lang="ru-RU" dirty="0" smtClean="0"/>
              <a:t>осуществление исследовательского плана, исследование неизвестных фактов и их связей с другими, проверка выдвинутых гипотез;</a:t>
            </a:r>
          </a:p>
          <a:p>
            <a:r>
              <a:rPr lang="ru-RU" dirty="0"/>
              <a:t>ф</a:t>
            </a:r>
            <a:r>
              <a:rPr lang="ru-RU" dirty="0" smtClean="0"/>
              <a:t>ормулировка результата;</a:t>
            </a:r>
          </a:p>
          <a:p>
            <a:r>
              <a:rPr lang="ru-RU" dirty="0"/>
              <a:t>о</a:t>
            </a:r>
            <a:r>
              <a:rPr lang="ru-RU" dirty="0" smtClean="0"/>
              <a:t>ценка значимости полученного нового знания, возможностей его применения.</a:t>
            </a:r>
          </a:p>
        </p:txBody>
      </p:sp>
    </p:spTree>
    <p:extLst>
      <p:ext uri="{BB962C8B-B14F-4D97-AF65-F5344CB8AC3E}">
        <p14:creationId xmlns:p14="http://schemas.microsoft.com/office/powerpoint/2010/main" val="3026660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76872"/>
          </a:xfrm>
        </p:spPr>
        <p:txBody>
          <a:bodyPr>
            <a:normAutofit/>
          </a:bodyPr>
          <a:lstStyle/>
          <a:p>
            <a:r>
              <a:rPr lang="ru-RU" dirty="0"/>
              <a:t>Методы обучения математике, направленные на первичное овладение </a:t>
            </a:r>
            <a:r>
              <a:rPr lang="ru-RU" dirty="0" smtClean="0"/>
              <a:t>знаниями: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Информационно-развивающие методы</a:t>
            </a:r>
          </a:p>
          <a:p>
            <a:r>
              <a:rPr lang="ru-RU" sz="3600" dirty="0" smtClean="0"/>
              <a:t>Проблемно-поисковые методы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480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Информационно-развивающие </a:t>
            </a:r>
            <a:r>
              <a:rPr lang="ru-RU" dirty="0" smtClean="0"/>
              <a:t>методы: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dirty="0" smtClean="0"/>
              <a:t>Передача информации в готовом виде:</a:t>
            </a:r>
          </a:p>
          <a:p>
            <a:r>
              <a:rPr lang="ru-RU" sz="2800" dirty="0" smtClean="0"/>
              <a:t>Рассказ и лекция учителя</a:t>
            </a:r>
          </a:p>
          <a:p>
            <a:r>
              <a:rPr lang="ru-RU" sz="2800" dirty="0" smtClean="0"/>
              <a:t>Объяснение учителя</a:t>
            </a:r>
          </a:p>
          <a:p>
            <a:r>
              <a:rPr lang="ru-RU" sz="2800" dirty="0" smtClean="0"/>
              <a:t>Методы иллюстрации и демонстрации</a:t>
            </a:r>
          </a:p>
          <a:p>
            <a:pPr marL="0" indent="0">
              <a:buNone/>
            </a:pPr>
            <a:r>
              <a:rPr lang="ru-RU" sz="2800" dirty="0" smtClean="0"/>
              <a:t>2. Самостоятельное добывание знаний:</a:t>
            </a:r>
          </a:p>
          <a:p>
            <a:r>
              <a:rPr lang="ru-RU" sz="2800" dirty="0" smtClean="0"/>
              <a:t>Самостоятельная работа с учебником</a:t>
            </a:r>
          </a:p>
          <a:p>
            <a:r>
              <a:rPr lang="ru-RU" sz="2800" dirty="0" smtClean="0"/>
              <a:t>Самостоятельная работа с обучающей программой</a:t>
            </a:r>
          </a:p>
          <a:p>
            <a:r>
              <a:rPr lang="ru-RU" sz="2800" dirty="0" smtClean="0"/>
              <a:t>Самостоятельная работа с информационными базами данных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47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Рассказ 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Рассказ – монологический повествовательный метод изложения учебного материала. </a:t>
            </a:r>
          </a:p>
          <a:p>
            <a:endParaRPr lang="ru-RU" sz="2800" dirty="0"/>
          </a:p>
          <a:p>
            <a:r>
              <a:rPr lang="ru-RU" sz="2800" dirty="0" smtClean="0"/>
              <a:t>Учитель раскрывает содержание новой темы, осуществляет изложение по определенному логически развивающемуся плану, в четкой последовательности, с вычленением главного, существенного, с применением иллюстраций и убедительных примеров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6783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Лекция </a:t>
            </a:r>
            <a:r>
              <a:rPr lang="ru-RU" sz="2800" dirty="0"/>
              <a:t>– </a:t>
            </a:r>
            <a:r>
              <a:rPr lang="ru-RU" sz="2800" dirty="0" smtClean="0"/>
              <a:t>монологический метод </a:t>
            </a:r>
            <a:r>
              <a:rPr lang="ru-RU" sz="2800" dirty="0"/>
              <a:t>изложения учебного </a:t>
            </a:r>
            <a:r>
              <a:rPr lang="ru-RU" sz="2800" dirty="0" smtClean="0"/>
              <a:t>материала, основанного на научных фактах. </a:t>
            </a:r>
          </a:p>
          <a:p>
            <a:endParaRPr lang="ru-RU" sz="2800" dirty="0"/>
          </a:p>
          <a:p>
            <a:r>
              <a:rPr lang="ru-RU" sz="2800" dirty="0" smtClean="0"/>
              <a:t>Отличается большей емкостью, чем рассказ, большей сложностью логических построений, доказательств и обобщений. </a:t>
            </a:r>
          </a:p>
          <a:p>
            <a:r>
              <a:rPr lang="ru-RU" sz="2800" dirty="0" smtClean="0"/>
              <a:t>Лекция охватывает весь урок, а рассказ занимает лишь часть его.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914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Объяснение учителя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монологический метод изложения, обеспечивающий выявление сущности изучаемого объекта или явления, его места в системе связей и взаимозависимостей с другими объектами, явлениями.</a:t>
            </a:r>
          </a:p>
          <a:p>
            <a:r>
              <a:rPr lang="ru-RU" sz="2800" dirty="0" smtClean="0"/>
              <a:t>Его функция заключается в раскрытии с помощью логических приемов, убедительной аргументации и доказательств научной сути законов, правил, истины. В процессе объяснения происходит обучение учащихся формально-логическому мышлению, умению аргументировать и доказывать.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5842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иллюстрации и демонстрации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Показ плакатов, чертежей, схем, графиков, таблиц и </a:t>
            </a:r>
            <a:r>
              <a:rPr lang="ru-RU" sz="2800" dirty="0" err="1" smtClean="0"/>
              <a:t>т.д</a:t>
            </a:r>
            <a:endParaRPr lang="ru-RU" sz="2800" dirty="0" smtClean="0"/>
          </a:p>
          <a:p>
            <a:r>
              <a:rPr lang="ru-RU" sz="2800" dirty="0" smtClean="0"/>
              <a:t>Показ динамических пособий, естественных натуральных объектов</a:t>
            </a:r>
          </a:p>
          <a:p>
            <a:r>
              <a:rPr lang="ru-RU" sz="2800" dirty="0" smtClean="0"/>
              <a:t>Компьютерные презентационные материалы</a:t>
            </a:r>
          </a:p>
          <a:p>
            <a:r>
              <a:rPr lang="ru-RU" sz="2800" dirty="0" smtClean="0"/>
              <a:t>Специальные обучающие прог</a:t>
            </a:r>
            <a:r>
              <a:rPr lang="ru-RU" sz="2800" dirty="0"/>
              <a:t>раммы</a:t>
            </a:r>
          </a:p>
          <a:p>
            <a:r>
              <a:rPr lang="ru-RU" sz="2800" dirty="0" smtClean="0"/>
              <a:t>Интерактивная доска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590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 с учебником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- метод самостоятельного добывания учащимися учебно-научной информации</a:t>
            </a:r>
          </a:p>
          <a:p>
            <a:r>
              <a:rPr lang="ru-RU" sz="2800" dirty="0" smtClean="0"/>
              <a:t>Функция самостоятельной работы состоит в обучении школьников умению извлекать и отбирать факты, делать собственные обобщения, выводы, давать объяснения, использовать и излагать приобретенные знания</a:t>
            </a:r>
          </a:p>
          <a:p>
            <a:r>
              <a:rPr lang="ru-RU" sz="2800" dirty="0" smtClean="0"/>
              <a:t>В процессе самостоятельной работы с учебником происходит слияние обучения с изучением.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71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txBody>
          <a:bodyPr>
            <a:normAutofit/>
          </a:bodyPr>
          <a:lstStyle/>
          <a:p>
            <a:r>
              <a:rPr lang="ru-RU" dirty="0" smtClean="0"/>
              <a:t>Самостоятельная работа с обучающей программой и информационными базами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Представляет собой метод подготовки отсроченного обучающего взаимодействия учителя и ученика на основе самостоятельного первичного восприятия и усвоения школьниками учебного материала.</a:t>
            </a:r>
          </a:p>
          <a:p>
            <a:r>
              <a:rPr lang="ru-RU" sz="2800" dirty="0" smtClean="0"/>
              <a:t>Информационные технологии должны органично включаться в привычную структуру урока математики, облегчать труд учителя и делать обучение более современным и привлекательным, не требуя отказа от традиционных приемов и методов обучения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4568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125</TotalTime>
  <Words>714</Words>
  <Application>Microsoft Office PowerPoint</Application>
  <PresentationFormat>Экран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Tw Cen MT</vt:lpstr>
      <vt:lpstr>Паркет</vt:lpstr>
      <vt:lpstr>Методы обучения математике, направленные на первичное овладение знаниями</vt:lpstr>
      <vt:lpstr>Методы обучения математике, направленные на первичное овладение знаниями:</vt:lpstr>
      <vt:lpstr>Информационно-развивающие методы: </vt:lpstr>
      <vt:lpstr>Рассказ  учителя</vt:lpstr>
      <vt:lpstr>Лекция</vt:lpstr>
      <vt:lpstr>Объяснение учителя</vt:lpstr>
      <vt:lpstr>Методы иллюстрации и демонстрации</vt:lpstr>
      <vt:lpstr>Самостоятельная работа с учебником</vt:lpstr>
      <vt:lpstr>Самостоятельная работа с обучающей программой и информационными базами данных</vt:lpstr>
      <vt:lpstr>Проблемно-поисковые методы</vt:lpstr>
      <vt:lpstr>Эвристическая беседа</vt:lpstr>
      <vt:lpstr>Учебная дискуссия</vt:lpstr>
      <vt:lpstr>Лабораторная поисковая работа </vt:lpstr>
      <vt:lpstr>Работа в малых группах (групповая работа) </vt:lpstr>
      <vt:lpstr>Организационно-деятельностная игра </vt:lpstr>
      <vt:lpstr>Исследовательская работа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обучения математике, направленные на первичное овладение знаниями</dc:title>
  <dc:creator>User</dc:creator>
  <cp:lastModifiedBy>Microsoft</cp:lastModifiedBy>
  <cp:revision>12</cp:revision>
  <dcterms:created xsi:type="dcterms:W3CDTF">2012-01-12T18:55:35Z</dcterms:created>
  <dcterms:modified xsi:type="dcterms:W3CDTF">2016-09-06T02:25:59Z</dcterms:modified>
</cp:coreProperties>
</file>