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720C"/>
    <a:srgbClr val="6E3F10"/>
    <a:srgbClr val="3A3C44"/>
    <a:srgbClr val="6268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4"/>
  </p:normalViewPr>
  <p:slideViewPr>
    <p:cSldViewPr>
      <p:cViewPr varScale="1">
        <p:scale>
          <a:sx n="102" d="100"/>
          <a:sy n="102" d="100"/>
        </p:scale>
        <p:origin x="192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16" name="Дата 15"/>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89A0BDBF-B92B-467F-AE40-C2E111DC73E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A0BDBF-B92B-467F-AE40-C2E111DC73E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A0BDBF-B92B-467F-AE40-C2E111DC73E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89A0BDBF-B92B-467F-AE40-C2E111DC73E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19" name="Дата 18"/>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89A0BDBF-B92B-467F-AE40-C2E111DC73EE}"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89A0BDBF-B92B-467F-AE40-C2E111DC73E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0" name="Дата 9"/>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89A0BDBF-B92B-467F-AE40-C2E111DC73EE}"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a:t>Образец заголовка</a:t>
            </a:r>
            <a:endParaRPr kumimoji="0" lang="en-US"/>
          </a:p>
        </p:txBody>
      </p:sp>
      <p:sp>
        <p:nvSpPr>
          <p:cNvPr id="12" name="Дата 11"/>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A0BDBF-B92B-467F-AE40-C2E111DC73E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9A0BDBF-B92B-467F-AE40-C2E111DC73E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9A0BDBF-B92B-467F-AE40-C2E111DC73E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a:t>Вставка рисунка</a:t>
            </a:r>
            <a:endParaRPr kumimoji="0" lang="en-US" dirty="0"/>
          </a:p>
        </p:txBody>
      </p:sp>
      <p:sp>
        <p:nvSpPr>
          <p:cNvPr id="7" name="Дата 6"/>
          <p:cNvSpPr>
            <a:spLocks noGrp="1"/>
          </p:cNvSpPr>
          <p:nvPr>
            <p:ph type="dt" sz="half" idx="10"/>
          </p:nvPr>
        </p:nvSpPr>
        <p:spPr/>
        <p:txBody>
          <a:bodyPr/>
          <a:lstStyle/>
          <a:p>
            <a:fld id="{9501125E-CEB2-4DF1-837E-F5C9AED09C18}" type="datetimeFigureOut">
              <a:rPr lang="ru-RU" smtClean="0"/>
              <a:pPr/>
              <a:t>12.10.2024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89A0BDBF-B92B-467F-AE40-C2E111DC73EE}"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501125E-CEB2-4DF1-837E-F5C9AED09C18}" type="datetimeFigureOut">
              <a:rPr lang="ru-RU" smtClean="0"/>
              <a:pPr/>
              <a:t>12.10.2024</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9A0BDBF-B92B-467F-AE40-C2E111DC73EE}"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332656"/>
            <a:ext cx="7772400" cy="1730673"/>
          </a:xfrm>
        </p:spPr>
        <p:txBody>
          <a:bodyPr>
            <a:normAutofit fontScale="90000"/>
          </a:bodyPr>
          <a:lstStyle/>
          <a:p>
            <a:r>
              <a:rPr lang="ru-RU" b="1" dirty="0"/>
              <a:t>«Работа над речевой формой выступления»</a:t>
            </a:r>
            <a:br>
              <a:rPr lang="ru-RU" dirty="0"/>
            </a:br>
            <a:endParaRPr lang="ru-RU" dirty="0"/>
          </a:p>
        </p:txBody>
      </p:sp>
      <p:sp>
        <p:nvSpPr>
          <p:cNvPr id="3" name="Подзаголовок 2"/>
          <p:cNvSpPr>
            <a:spLocks noGrp="1"/>
          </p:cNvSpPr>
          <p:nvPr>
            <p:ph type="subTitle" idx="1"/>
          </p:nvPr>
        </p:nvSpPr>
        <p:spPr>
          <a:xfrm>
            <a:off x="1043608" y="1484784"/>
            <a:ext cx="7488832" cy="4824536"/>
          </a:xfrm>
        </p:spPr>
        <p:txBody>
          <a:bodyPr/>
          <a:lstStyle/>
          <a:p>
            <a:r>
              <a:rPr lang="ru-RU" dirty="0">
                <a:solidFill>
                  <a:srgbClr val="FF0000"/>
                </a:solidFill>
              </a:rPr>
              <a:t>Речевая деятельность как один из видов деятельности человека  характеризуется целенаправленностью и состоит из нескольких  последовательных фаз: ориентировка, планирование (в форме внутреннего   программирования), реализация и контроль. В соответствии с этими фазами   осуществляется каждое отдельное речевое действие</a:t>
            </a:r>
            <a:r>
              <a:rPr lang="ru-RU" dirty="0"/>
              <a:t>.</a:t>
            </a:r>
          </a:p>
          <a:p>
            <a:endParaRPr lang="ru-RU" dirty="0"/>
          </a:p>
        </p:txBody>
      </p:sp>
      <p:pic>
        <p:nvPicPr>
          <p:cNvPr id="5" name="Рисунок 4" descr="3-foto13.jpg"/>
          <p:cNvPicPr>
            <a:picLocks noChangeAspect="1"/>
          </p:cNvPicPr>
          <p:nvPr/>
        </p:nvPicPr>
        <p:blipFill>
          <a:blip r:embed="rId2" cstate="print"/>
          <a:stretch>
            <a:fillRect/>
          </a:stretch>
        </p:blipFill>
        <p:spPr>
          <a:xfrm>
            <a:off x="5724128" y="836712"/>
            <a:ext cx="2804791" cy="210359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980728"/>
            <a:ext cx="8686800" cy="5099397"/>
          </a:xfrm>
        </p:spPr>
        <p:txBody>
          <a:bodyPr/>
          <a:lstStyle/>
          <a:p>
            <a:pPr>
              <a:buNone/>
            </a:pPr>
            <a:r>
              <a:rPr lang="ru-RU" dirty="0">
                <a:solidFill>
                  <a:srgbClr val="2E720C"/>
                </a:solidFill>
              </a:rPr>
              <a:t>Он делится на вербальный и невербальный. Скрытый (или имплицитный) контекст - это то, что не поддается непосредственному наблюдению. В скрытый контекст входят мотивы, цели, намерения и установки </a:t>
            </a:r>
            <a:r>
              <a:rPr lang="ru-RU" dirty="0" err="1">
                <a:solidFill>
                  <a:srgbClr val="2E720C"/>
                </a:solidFill>
              </a:rPr>
              <a:t>коммуникантов</a:t>
            </a:r>
            <a:r>
              <a:rPr lang="ru-RU" dirty="0">
                <a:solidFill>
                  <a:srgbClr val="2E720C"/>
                </a:solidFill>
              </a:rPr>
              <a:t>, их личностные  характеристики</a:t>
            </a:r>
            <a:r>
              <a:rPr lang="en-US" dirty="0">
                <a:solidFill>
                  <a:srgbClr val="2E720C"/>
                </a:solidFill>
              </a:rPr>
              <a:t>.</a:t>
            </a:r>
            <a:endParaRPr lang="ru-RU" dirty="0">
              <a:solidFill>
                <a:srgbClr val="2E720C"/>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8686800" cy="5760640"/>
          </a:xfrm>
        </p:spPr>
        <p:txBody>
          <a:bodyPr>
            <a:normAutofit/>
          </a:bodyPr>
          <a:lstStyle/>
          <a:p>
            <a:pPr>
              <a:buNone/>
            </a:pPr>
            <a:r>
              <a:rPr lang="ru-RU" dirty="0">
                <a:solidFill>
                  <a:srgbClr val="7030A0"/>
                </a:solidFill>
              </a:rPr>
              <a:t>В зависимости от контекста высказывание может привести к различным  результатам. Поскольку главная цель речевого общения - это обмен информацией, т.е. передача и восприятие смысла высказывания, человек всегда, как правило, стремится быть понятым. </a:t>
            </a:r>
          </a:p>
        </p:txBody>
      </p:sp>
      <p:pic>
        <p:nvPicPr>
          <p:cNvPr id="4" name="Рисунок 3" descr="Общение.jpg"/>
          <p:cNvPicPr>
            <a:picLocks noChangeAspect="1"/>
          </p:cNvPicPr>
          <p:nvPr/>
        </p:nvPicPr>
        <p:blipFill>
          <a:blip r:embed="rId2" cstate="print"/>
          <a:stretch>
            <a:fillRect/>
          </a:stretch>
        </p:blipFill>
        <p:spPr>
          <a:xfrm>
            <a:off x="5076056" y="4005064"/>
            <a:ext cx="3109312" cy="232038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052736"/>
            <a:ext cx="8686800" cy="5243413"/>
          </a:xfrm>
        </p:spPr>
        <p:txBody>
          <a:bodyPr>
            <a:normAutofit fontScale="85000" lnSpcReduction="20000"/>
          </a:bodyPr>
          <a:lstStyle/>
          <a:p>
            <a:pPr>
              <a:buNone/>
            </a:pPr>
            <a:r>
              <a:rPr lang="ru-RU" dirty="0">
                <a:solidFill>
                  <a:srgbClr val="7030A0"/>
                </a:solidFill>
              </a:rPr>
              <a:t>1</a:t>
            </a:r>
            <a:r>
              <a:rPr lang="ru-RU" i="1" dirty="0">
                <a:solidFill>
                  <a:srgbClr val="7030A0"/>
                </a:solidFill>
                <a:latin typeface="Candara" pitchFamily="34" charset="0"/>
              </a:rPr>
              <a:t>) подготовка высказывания: осознание мотивов, потребностей, целей,</a:t>
            </a:r>
            <a:r>
              <a:rPr lang="en-US" i="1" dirty="0">
                <a:solidFill>
                  <a:srgbClr val="7030A0"/>
                </a:solidFill>
                <a:latin typeface="Candara" pitchFamily="34" charset="0"/>
              </a:rPr>
              <a:t> </a:t>
            </a:r>
            <a:r>
              <a:rPr lang="ru-RU" i="1" dirty="0">
                <a:solidFill>
                  <a:srgbClr val="7030A0"/>
                </a:solidFill>
                <a:latin typeface="Candara" pitchFamily="34" charset="0"/>
              </a:rPr>
              <a:t>вероятностное прогнозирование результатов высказывания на основе прошлого опыта и учета обстановки. У развитого в речевом отношении человека, для которого характерны быстрые реакции, эти подготовительные решения   протекают с большой скоростью на подсознательном уровне. Все эти решения завершаются созданием внутреннего плана высказывания, который может иметь различную степень обобщенности или конкретности. Успех речевого действия   зависит оттого, насколько активно знание языка, насколько сформированы у человека речевые навыки и умения;</a:t>
            </a:r>
          </a:p>
          <a:p>
            <a:endParaRPr lang="ru-RU" i="1" dirty="0">
              <a:solidFill>
                <a:srgbClr val="7030A0"/>
              </a:solidFill>
              <a:latin typeface="Candar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52736"/>
            <a:ext cx="8686800" cy="5400600"/>
          </a:xfrm>
        </p:spPr>
        <p:txBody>
          <a:bodyPr>
            <a:normAutofit fontScale="92500"/>
          </a:bodyPr>
          <a:lstStyle/>
          <a:p>
            <a:pPr>
              <a:buNone/>
            </a:pPr>
            <a:r>
              <a:rPr lang="ru-RU" dirty="0">
                <a:solidFill>
                  <a:srgbClr val="00B050"/>
                </a:solidFill>
              </a:rPr>
              <a:t>2</a:t>
            </a:r>
            <a:r>
              <a:rPr lang="ru-RU" dirty="0">
                <a:solidFill>
                  <a:srgbClr val="00B050"/>
                </a:solidFill>
                <a:cs typeface="Sakkal Majalla" pitchFamily="2" charset="-78"/>
              </a:rPr>
              <a:t>) структурирование высказывания: выбор слов, расположение их в нужной последовательности и грамматическое оформление - всё это происходит во  внутреннем плане. Данный этап наименее изучен в системе речевого действия,  поскольку не ясны механизмы выбора слов и грамматического оформления. Предполагается, что выбор слов в памяти осуществляется методом проб и  ошибок, путём отбрасывания слов, которые недостаточно точно выражают намеченное содержание.</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1124744"/>
            <a:ext cx="8686800" cy="5243413"/>
          </a:xfrm>
        </p:spPr>
        <p:txBody>
          <a:bodyPr>
            <a:normAutofit fontScale="85000" lnSpcReduction="10000"/>
          </a:bodyPr>
          <a:lstStyle/>
          <a:p>
            <a:pPr>
              <a:buNone/>
            </a:pPr>
            <a:r>
              <a:rPr lang="en-US" dirty="0"/>
              <a:t>	</a:t>
            </a:r>
            <a:r>
              <a:rPr lang="ru-RU" dirty="0">
                <a:solidFill>
                  <a:srgbClr val="0070C0"/>
                </a:solidFill>
              </a:rPr>
              <a:t> В оперативной речевой памяти действует механизм «оценки» подбираемых слов. Предполагается также, что слова в памяти человека сохраняются не разрозненно, а в систематизированном виде,  например в виде тематических блоков, что ускоряет и облегчает выбор  нужного слова. При этом слова, которые неоднократно использовались,  являются как бы «индуцированными», поэтому у говорящего прослеживается   тенденция их повторного употребления. При выборе слов определенную роль играют также словесные ассоциации, которые образуются на основе предшествующего опыта и сохраняются в памяти;</a:t>
            </a:r>
          </a:p>
          <a:p>
            <a:endParaRPr lang="ru-RU"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052736"/>
            <a:ext cx="8686800" cy="5387429"/>
          </a:xfrm>
        </p:spPr>
        <p:txBody>
          <a:bodyPr>
            <a:normAutofit fontScale="92500" lnSpcReduction="10000"/>
          </a:bodyPr>
          <a:lstStyle/>
          <a:p>
            <a:pPr>
              <a:buNone/>
            </a:pPr>
            <a:r>
              <a:rPr lang="ru-RU" dirty="0">
                <a:solidFill>
                  <a:srgbClr val="FF0000"/>
                </a:solidFill>
              </a:rPr>
              <a:t>3) переход к внешней речи: звуковое или графическое оформление высказывания. Этот этап самый ответственный, поскольку он определяет  положительный или отрицательный результат высказывания. Если переход от внутренней речи к внешней по каким-то причинам нарушен, т. е, внутренняя речь плохо оформляется во внешней, то такая речь кажется неполной,  бессвязной, труднопонимаемой.   О результате речевого действия судят по его восприятию и по реакции на него, т.е. обратной связи.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86800" cy="955576"/>
          </a:xfrm>
        </p:spPr>
        <p:txBody>
          <a:bodyPr>
            <a:normAutofit fontScale="90000"/>
          </a:bodyPr>
          <a:lstStyle/>
          <a:p>
            <a:r>
              <a:rPr lang="ru-RU" dirty="0"/>
              <a:t>Восприятие речи (процесс слушания или чтения) включает следующие стадии:</a:t>
            </a:r>
          </a:p>
        </p:txBody>
      </p:sp>
      <p:sp>
        <p:nvSpPr>
          <p:cNvPr id="3" name="Содержимое 2"/>
          <p:cNvSpPr>
            <a:spLocks noGrp="1"/>
          </p:cNvSpPr>
          <p:nvPr>
            <p:ph idx="1"/>
          </p:nvPr>
        </p:nvSpPr>
        <p:spPr>
          <a:xfrm>
            <a:off x="251520" y="1268760"/>
            <a:ext cx="8686800" cy="5112568"/>
          </a:xfrm>
        </p:spPr>
        <p:txBody>
          <a:bodyPr>
            <a:normAutofit fontScale="92500"/>
          </a:bodyPr>
          <a:lstStyle/>
          <a:p>
            <a:pPr>
              <a:buNone/>
            </a:pPr>
            <a:r>
              <a:rPr lang="ru-RU" dirty="0">
                <a:solidFill>
                  <a:srgbClr val="626816"/>
                </a:solidFill>
              </a:rPr>
              <a:t>1) переход с акустического или графического кода на код внутренней речи;</a:t>
            </a:r>
          </a:p>
          <a:p>
            <a:pPr>
              <a:buNone/>
            </a:pPr>
            <a:r>
              <a:rPr lang="ru-RU" dirty="0">
                <a:solidFill>
                  <a:srgbClr val="626816"/>
                </a:solidFill>
              </a:rPr>
              <a:t>2) расшифровка синтаксических структур, грамматических  форм;</a:t>
            </a:r>
            <a:endParaRPr lang="en-US" dirty="0">
              <a:solidFill>
                <a:srgbClr val="626816"/>
              </a:solidFill>
            </a:endParaRPr>
          </a:p>
          <a:p>
            <a:pPr>
              <a:buNone/>
            </a:pPr>
            <a:r>
              <a:rPr lang="ru-RU" dirty="0">
                <a:solidFill>
                  <a:srgbClr val="626816"/>
                </a:solidFill>
              </a:rPr>
              <a:t>3</a:t>
            </a:r>
            <a:r>
              <a:rPr lang="en-US" dirty="0">
                <a:solidFill>
                  <a:srgbClr val="626816"/>
                </a:solidFill>
              </a:rPr>
              <a:t>)</a:t>
            </a:r>
            <a:r>
              <a:rPr lang="ru-RU" dirty="0">
                <a:solidFill>
                  <a:srgbClr val="626816"/>
                </a:solidFill>
              </a:rPr>
              <a:t> понимание общего плана высказывания;</a:t>
            </a:r>
            <a:endParaRPr lang="en-US" dirty="0">
              <a:solidFill>
                <a:srgbClr val="626816"/>
              </a:solidFill>
            </a:endParaRPr>
          </a:p>
          <a:p>
            <a:pPr>
              <a:buNone/>
            </a:pPr>
            <a:r>
              <a:rPr lang="ru-RU" dirty="0">
                <a:solidFill>
                  <a:srgbClr val="626816"/>
                </a:solidFill>
              </a:rPr>
              <a:t>4</a:t>
            </a:r>
            <a:r>
              <a:rPr lang="en-US" dirty="0">
                <a:solidFill>
                  <a:srgbClr val="626816"/>
                </a:solidFill>
              </a:rPr>
              <a:t>)</a:t>
            </a:r>
            <a:r>
              <a:rPr lang="ru-RU" dirty="0">
                <a:solidFill>
                  <a:srgbClr val="626816"/>
                </a:solidFill>
              </a:rPr>
              <a:t> понимание замыслов и мотивов высказывания;</a:t>
            </a:r>
          </a:p>
          <a:p>
            <a:pPr>
              <a:buNone/>
            </a:pPr>
            <a:r>
              <a:rPr lang="ru-RU" dirty="0">
                <a:solidFill>
                  <a:srgbClr val="626816"/>
                </a:solidFill>
              </a:rPr>
              <a:t>5) оценка полученной информации (содержания высказывания, его идеи,</a:t>
            </a:r>
            <a:r>
              <a:rPr lang="en-US" dirty="0">
                <a:solidFill>
                  <a:srgbClr val="626816"/>
                </a:solidFill>
              </a:rPr>
              <a:t> </a:t>
            </a:r>
            <a:r>
              <a:rPr lang="ru-RU" dirty="0">
                <a:solidFill>
                  <a:srgbClr val="626816"/>
                </a:solidFill>
              </a:rPr>
              <a:t>позиции говорящего и т.п.);</a:t>
            </a:r>
          </a:p>
          <a:p>
            <a:pPr>
              <a:buNone/>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124744"/>
            <a:ext cx="8686800" cy="5171405"/>
          </a:xfrm>
        </p:spPr>
        <p:txBody>
          <a:bodyPr>
            <a:normAutofit lnSpcReduction="10000"/>
          </a:bodyPr>
          <a:lstStyle/>
          <a:p>
            <a:pPr>
              <a:buNone/>
            </a:pPr>
            <a:r>
              <a:rPr lang="ru-RU" dirty="0">
                <a:solidFill>
                  <a:schemeClr val="bg2">
                    <a:lumMod val="50000"/>
                  </a:schemeClr>
                </a:solidFill>
              </a:rPr>
              <a:t>Понимание (как составная часть процесса восприятия) включает два уровня: </a:t>
            </a:r>
            <a:endParaRPr lang="en-US" dirty="0">
              <a:solidFill>
                <a:schemeClr val="bg2">
                  <a:lumMod val="50000"/>
                </a:schemeClr>
              </a:solidFill>
            </a:endParaRPr>
          </a:p>
          <a:p>
            <a:pPr>
              <a:buNone/>
            </a:pPr>
            <a:r>
              <a:rPr lang="en-US" dirty="0">
                <a:solidFill>
                  <a:schemeClr val="bg2">
                    <a:lumMod val="50000"/>
                  </a:schemeClr>
                </a:solidFill>
              </a:rPr>
              <a:t>1)</a:t>
            </a:r>
            <a:r>
              <a:rPr lang="ru-RU" dirty="0">
                <a:solidFill>
                  <a:schemeClr val="bg2">
                    <a:lumMod val="50000"/>
                  </a:schemeClr>
                </a:solidFill>
              </a:rPr>
              <a:t>языковой  </a:t>
            </a:r>
            <a:endParaRPr lang="en-US" dirty="0">
              <a:solidFill>
                <a:schemeClr val="bg2">
                  <a:lumMod val="50000"/>
                </a:schemeClr>
              </a:solidFill>
            </a:endParaRPr>
          </a:p>
          <a:p>
            <a:pPr>
              <a:buNone/>
            </a:pPr>
            <a:r>
              <a:rPr lang="en-US" dirty="0">
                <a:solidFill>
                  <a:schemeClr val="bg2">
                    <a:lumMod val="50000"/>
                  </a:schemeClr>
                </a:solidFill>
              </a:rPr>
              <a:t>2)</a:t>
            </a:r>
            <a:r>
              <a:rPr lang="ru-RU" dirty="0">
                <a:solidFill>
                  <a:schemeClr val="bg2">
                    <a:lumMod val="50000"/>
                  </a:schemeClr>
                </a:solidFill>
              </a:rPr>
              <a:t>содержательный. </a:t>
            </a:r>
            <a:endParaRPr lang="en-US" dirty="0">
              <a:solidFill>
                <a:schemeClr val="bg2">
                  <a:lumMod val="50000"/>
                </a:schemeClr>
              </a:solidFill>
            </a:endParaRPr>
          </a:p>
          <a:p>
            <a:pPr>
              <a:buNone/>
            </a:pPr>
            <a:r>
              <a:rPr lang="en-US" dirty="0">
                <a:solidFill>
                  <a:schemeClr val="bg2">
                    <a:lumMod val="50000"/>
                  </a:schemeClr>
                </a:solidFill>
              </a:rPr>
              <a:t> </a:t>
            </a:r>
            <a:r>
              <a:rPr lang="ru-RU" dirty="0">
                <a:solidFill>
                  <a:schemeClr val="bg2">
                    <a:lumMod val="50000"/>
                  </a:schemeClr>
                </a:solidFill>
              </a:rPr>
              <a:t>Первый без второго возможен, а второй без</a:t>
            </a:r>
            <a:r>
              <a:rPr lang="en-US" dirty="0">
                <a:solidFill>
                  <a:schemeClr val="bg2">
                    <a:lumMod val="50000"/>
                  </a:schemeClr>
                </a:solidFill>
              </a:rPr>
              <a:t> </a:t>
            </a:r>
            <a:r>
              <a:rPr lang="ru-RU" dirty="0">
                <a:solidFill>
                  <a:schemeClr val="bg2">
                    <a:lumMod val="50000"/>
                  </a:schemeClr>
                </a:solidFill>
              </a:rPr>
              <a:t>первого - нет. Очевидно, что полное понимание достигается не всегда.</a:t>
            </a:r>
          </a:p>
          <a:p>
            <a:pPr>
              <a:buNone/>
            </a:pPr>
            <a:r>
              <a:rPr lang="ru-RU" dirty="0">
                <a:solidFill>
                  <a:schemeClr val="bg2">
                    <a:lumMod val="50000"/>
                  </a:schemeClr>
                </a:solidFill>
              </a:rPr>
              <a:t> Эффективное восприятие возможно при активном желании воспринимающего понять речь автора высказывания.</a:t>
            </a:r>
            <a:r>
              <a:rPr lang="en-US" dirty="0">
                <a:solidFill>
                  <a:schemeClr val="bg2">
                    <a:lumMod val="50000"/>
                  </a:schemeClr>
                </a:solidFill>
              </a:rPr>
              <a:t> </a:t>
            </a:r>
            <a:endParaRPr lang="ru-RU" dirty="0">
              <a:solidFill>
                <a:schemeClr val="bg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476672"/>
            <a:ext cx="8686800" cy="5904656"/>
          </a:xfrm>
        </p:spPr>
        <p:txBody>
          <a:bodyPr/>
          <a:lstStyle/>
          <a:p>
            <a:pPr>
              <a:buNone/>
            </a:pPr>
            <a:r>
              <a:rPr lang="ru-RU" dirty="0">
                <a:solidFill>
                  <a:srgbClr val="2E720C"/>
                </a:solidFill>
              </a:rPr>
              <a:t>Обратная связь (т.е. реакция на высказывание) - важный элемент контроля</a:t>
            </a:r>
            <a:r>
              <a:rPr lang="en-US" dirty="0">
                <a:solidFill>
                  <a:srgbClr val="2E720C"/>
                </a:solidFill>
              </a:rPr>
              <a:t> </a:t>
            </a:r>
            <a:r>
              <a:rPr lang="ru-RU" dirty="0">
                <a:solidFill>
                  <a:srgbClr val="2E720C"/>
                </a:solidFill>
              </a:rPr>
              <a:t>речевого действия, позволяющий оценить его результат. Наиболее полно</a:t>
            </a:r>
            <a:r>
              <a:rPr lang="en-US" dirty="0">
                <a:solidFill>
                  <a:srgbClr val="2E720C"/>
                </a:solidFill>
              </a:rPr>
              <a:t> </a:t>
            </a:r>
            <a:r>
              <a:rPr lang="ru-RU" dirty="0">
                <a:solidFill>
                  <a:srgbClr val="2E720C"/>
                </a:solidFill>
              </a:rPr>
              <a:t>обратная связь осуществляется в диалоге</a:t>
            </a:r>
            <a:r>
              <a:rPr lang="ru-RU" dirty="0"/>
              <a:t>.</a:t>
            </a:r>
          </a:p>
        </p:txBody>
      </p:sp>
      <p:pic>
        <p:nvPicPr>
          <p:cNvPr id="4" name="Рисунок 3" descr="image044.jpg"/>
          <p:cNvPicPr>
            <a:picLocks noChangeAspect="1"/>
          </p:cNvPicPr>
          <p:nvPr/>
        </p:nvPicPr>
        <p:blipFill>
          <a:blip r:embed="rId2" cstate="print"/>
          <a:stretch>
            <a:fillRect/>
          </a:stretch>
        </p:blipFill>
        <p:spPr>
          <a:xfrm>
            <a:off x="5436096" y="3356992"/>
            <a:ext cx="3347430" cy="280831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980728"/>
            <a:ext cx="8686800" cy="5099397"/>
          </a:xfrm>
        </p:spPr>
        <p:txBody>
          <a:bodyPr>
            <a:normAutofit lnSpcReduction="10000"/>
          </a:bodyPr>
          <a:lstStyle/>
          <a:p>
            <a:pPr>
              <a:buNone/>
            </a:pPr>
            <a:r>
              <a:rPr lang="ru-RU" dirty="0">
                <a:solidFill>
                  <a:srgbClr val="6E3F10"/>
                </a:solidFill>
              </a:rPr>
              <a:t>Качество понимания передаваемого сообщения зависит от комплекса факторов -  различных условий, при которых осуществляется коммуникация. Совокупность таких условий принято называть контекстом. Общий контекст речевого выступления складывается из явного и скрытого. Явный (или эксплицитный) контекст включает то, что подлежит непосредственному наблюдению.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62</TotalTime>
  <Words>654</Words>
  <Application>Microsoft Macintosh PowerPoint</Application>
  <PresentationFormat>Экран (4:3)</PresentationFormat>
  <Paragraphs>21</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Candara</vt:lpstr>
      <vt:lpstr>Franklin Gothic Book</vt:lpstr>
      <vt:lpstr>Franklin Gothic Medium</vt:lpstr>
      <vt:lpstr>Sakkal Majalla</vt:lpstr>
      <vt:lpstr>Wingdings 2</vt:lpstr>
      <vt:lpstr>Трек</vt:lpstr>
      <vt:lpstr>«Работа над речевой формой выступления» </vt:lpstr>
      <vt:lpstr>Презентация PowerPoint</vt:lpstr>
      <vt:lpstr>Презентация PowerPoint</vt:lpstr>
      <vt:lpstr>Презентация PowerPoint</vt:lpstr>
      <vt:lpstr>Презентация PowerPoint</vt:lpstr>
      <vt:lpstr>Восприятие речи (процесс слушания или чтения) включает следующие стадии:</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«Работа над речевой формой выступления»</dc:title>
  <dc:creator>Филип-1</dc:creator>
  <cp:lastModifiedBy>fiayalex@hotmail.com</cp:lastModifiedBy>
  <cp:revision>10</cp:revision>
  <dcterms:created xsi:type="dcterms:W3CDTF">2011-12-12T16:43:31Z</dcterms:created>
  <dcterms:modified xsi:type="dcterms:W3CDTF">2024-10-12T11:33:05Z</dcterms:modified>
</cp:coreProperties>
</file>