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6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7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8.xml" ContentType="application/vnd.openxmlformats-officedocument.theme+xml"/>
  <Override PartName="/ppt/slideLayouts/slideLayout28.xml" ContentType="application/vnd.openxmlformats-officedocument.presentationml.slideLayout+xml"/>
  <Override PartName="/ppt/theme/theme9.xml" ContentType="application/vnd.openxmlformats-officedocument.theme+xml"/>
  <Override PartName="/ppt/slideLayouts/slideLayout29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61" r:id="rId2"/>
    <p:sldMasterId id="2147483765" r:id="rId3"/>
    <p:sldMasterId id="2147483843" r:id="rId4"/>
    <p:sldMasterId id="2147483847" r:id="rId5"/>
    <p:sldMasterId id="2147483851" r:id="rId6"/>
    <p:sldMasterId id="2147483855" r:id="rId7"/>
    <p:sldMasterId id="2147483859" r:id="rId8"/>
    <p:sldMasterId id="2147483863" r:id="rId9"/>
    <p:sldMasterId id="2147483866" r:id="rId10"/>
  </p:sldMasterIdLst>
  <p:notesMasterIdLst>
    <p:notesMasterId r:id="rId40"/>
  </p:notesMasterIdLst>
  <p:sldIdLst>
    <p:sldId id="434" r:id="rId11"/>
    <p:sldId id="257" r:id="rId12"/>
    <p:sldId id="258" r:id="rId13"/>
    <p:sldId id="259" r:id="rId14"/>
    <p:sldId id="260" r:id="rId15"/>
    <p:sldId id="261" r:id="rId16"/>
    <p:sldId id="263" r:id="rId17"/>
    <p:sldId id="262" r:id="rId18"/>
    <p:sldId id="264" r:id="rId19"/>
    <p:sldId id="265" r:id="rId20"/>
    <p:sldId id="437" r:id="rId21"/>
    <p:sldId id="267" r:id="rId22"/>
    <p:sldId id="438" r:id="rId23"/>
    <p:sldId id="300" r:id="rId24"/>
    <p:sldId id="269" r:id="rId25"/>
    <p:sldId id="266" r:id="rId26"/>
    <p:sldId id="268" r:id="rId27"/>
    <p:sldId id="435" r:id="rId28"/>
    <p:sldId id="432" r:id="rId29"/>
    <p:sldId id="270" r:id="rId30"/>
    <p:sldId id="271" r:id="rId31"/>
    <p:sldId id="272" r:id="rId32"/>
    <p:sldId id="275" r:id="rId33"/>
    <p:sldId id="276" r:id="rId34"/>
    <p:sldId id="277" r:id="rId35"/>
    <p:sldId id="278" r:id="rId36"/>
    <p:sldId id="280" r:id="rId37"/>
    <p:sldId id="281" r:id="rId38"/>
    <p:sldId id="279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99CCFF"/>
    <a:srgbClr val="FFCCFF"/>
    <a:srgbClr val="CCFFCC"/>
    <a:srgbClr val="CCFFFF"/>
    <a:srgbClr val="FFCCCC"/>
    <a:srgbClr val="9999FF"/>
    <a:srgbClr val="66FFFF"/>
    <a:srgbClr val="FF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3" autoAdjust="0"/>
    <p:restoredTop sz="94660"/>
  </p:normalViewPr>
  <p:slideViewPr>
    <p:cSldViewPr>
      <p:cViewPr varScale="1">
        <p:scale>
          <a:sx n="63" d="100"/>
          <a:sy n="63" d="100"/>
        </p:scale>
        <p:origin x="15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BE50B-BFDA-4530-9E89-E16F7279346C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D944E-E974-4D74-960A-8DFB5556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50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D944E-E974-4D74-960A-8DFB555637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028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D944E-E974-4D74-960A-8DFB555637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028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D944E-E974-4D74-960A-8DFB555637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439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2ED49-3DAF-418F-BC60-3CB222D6E85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93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D927-1DC8-49C1-AF34-5F1DD9F73D5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42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14B6-40DC-41F1-BBC1-BB1B237E605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966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84E22-B47E-4FEE-B841-C544AD83629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717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7D420-3324-4EF4-996E-F5368BB3E2B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894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94ED0-7ACA-4681-9D08-B38454ED2FF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966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5414D-1113-4FE8-8D4C-1A7F23CD9A4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599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11584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56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34600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701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487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2822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2927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7869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8440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6287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0033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1176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4040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4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341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46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0EEA2-4DD3-4999-B3E3-EB767D8F02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45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453D3-3869-4339-A1A5-0BFA5A45815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62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DFD78-A5A1-43E0-AAAD-036D0E4683B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44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DA17C-84CA-44AE-A340-F67A8B53D9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008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5097B-F9E6-4C81-AF1C-7F4AB135631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38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ЛЕКЦИЯ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Происхождение языка,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языковое разнообразие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		проблема вымирания языков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68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662" r:id="rId2"/>
  </p:sldLayoutIdLst>
  <p:txStyles>
    <p:titleStyle>
      <a:lvl1pPr algn="ctr" defTabSz="914400" rtl="0" eaLnBrk="1" latinLnBrk="0" hangingPunct="1">
        <a:lnSpc>
          <a:spcPct val="115000"/>
        </a:lnSpc>
        <a:spcBef>
          <a:spcPct val="0"/>
        </a:spcBef>
        <a:spcAft>
          <a:spcPts val="1000"/>
        </a:spcAft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ЛЕКЦИЯ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Происхождение языка,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языковое разнообразие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		проблема вымирания языков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51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</p:sldLayoutIdLst>
  <p:txStyles>
    <p:titleStyle>
      <a:lvl1pPr algn="ctr" defTabSz="914400" rtl="0" eaLnBrk="1" latinLnBrk="0" hangingPunct="1">
        <a:lnSpc>
          <a:spcPct val="115000"/>
        </a:lnSpc>
        <a:spcBef>
          <a:spcPct val="0"/>
        </a:spcBef>
        <a:spcAft>
          <a:spcPts val="1000"/>
        </a:spcAft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ЛЕКЦИЯ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Происхождение языка,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языковое разнообразие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		проблема вымирания языков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2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4" r:id="rId2"/>
  </p:sldLayoutIdLst>
  <p:txStyles>
    <p:titleStyle>
      <a:lvl1pPr algn="ctr" defTabSz="914400" rtl="0" eaLnBrk="1" latinLnBrk="0" hangingPunct="1">
        <a:lnSpc>
          <a:spcPct val="115000"/>
        </a:lnSpc>
        <a:spcBef>
          <a:spcPct val="0"/>
        </a:spcBef>
        <a:spcAft>
          <a:spcPts val="1000"/>
        </a:spcAft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7FA887-4F83-4A5D-AC93-44E5F6FADA9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02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ЛЕКЦИЯ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Происхождение языка,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языковое разнообразие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		проблема вымирания языков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8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6" r:id="rId2"/>
  </p:sldLayoutIdLst>
  <p:txStyles>
    <p:titleStyle>
      <a:lvl1pPr algn="ctr" defTabSz="914400" rtl="0" eaLnBrk="1" latinLnBrk="0" hangingPunct="1">
        <a:lnSpc>
          <a:spcPct val="115000"/>
        </a:lnSpc>
        <a:spcBef>
          <a:spcPct val="0"/>
        </a:spcBef>
        <a:spcAft>
          <a:spcPts val="1000"/>
        </a:spcAft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ЛЕКЦИЯ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Происхождение языка,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языковое разнообразие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		проблема вымирания языков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52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50" r:id="rId2"/>
  </p:sldLayoutIdLst>
  <p:txStyles>
    <p:titleStyle>
      <a:lvl1pPr algn="ctr" defTabSz="914400" rtl="0" eaLnBrk="1" latinLnBrk="0" hangingPunct="1">
        <a:lnSpc>
          <a:spcPct val="115000"/>
        </a:lnSpc>
        <a:spcBef>
          <a:spcPct val="0"/>
        </a:spcBef>
        <a:spcAft>
          <a:spcPts val="1000"/>
        </a:spcAft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ЛЕКЦИЯ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Происхождение языка,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языковое разнообразие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		проблема вымирания языков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69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4" r:id="rId2"/>
  </p:sldLayoutIdLst>
  <p:txStyles>
    <p:titleStyle>
      <a:lvl1pPr algn="ctr" defTabSz="914400" rtl="0" eaLnBrk="1" latinLnBrk="0" hangingPunct="1">
        <a:lnSpc>
          <a:spcPct val="115000"/>
        </a:lnSpc>
        <a:spcBef>
          <a:spcPct val="0"/>
        </a:spcBef>
        <a:spcAft>
          <a:spcPts val="1000"/>
        </a:spcAft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ЛЕКЦИЯ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Происхождение языка,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языковое разнообразие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		проблема вымирания языков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9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</p:sldLayoutIdLst>
  <p:txStyles>
    <p:titleStyle>
      <a:lvl1pPr algn="ctr" defTabSz="914400" rtl="0" eaLnBrk="1" latinLnBrk="0" hangingPunct="1">
        <a:lnSpc>
          <a:spcPct val="115000"/>
        </a:lnSpc>
        <a:spcBef>
          <a:spcPct val="0"/>
        </a:spcBef>
        <a:spcAft>
          <a:spcPts val="1000"/>
        </a:spcAft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ЛЕКЦИЯ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Происхождение языка,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языковое разнообразие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		проблема вымирания языков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62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</p:sldLayoutIdLst>
  <p:txStyles>
    <p:titleStyle>
      <a:lvl1pPr algn="ctr" defTabSz="914400" rtl="0" eaLnBrk="1" latinLnBrk="0" hangingPunct="1">
        <a:lnSpc>
          <a:spcPct val="115000"/>
        </a:lnSpc>
        <a:spcBef>
          <a:spcPct val="0"/>
        </a:spcBef>
        <a:spcAft>
          <a:spcPts val="1000"/>
        </a:spcAft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ЛЕКЦИЯ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lvl="0"/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Происхождение языка,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языковое разнообразие 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Calibri"/>
                <a:cs typeface="Times New Roman"/>
              </a:rPr>
              <a:t>				проблема вымирания языков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76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</p:sldLayoutIdLst>
  <p:txStyles>
    <p:titleStyle>
      <a:lvl1pPr algn="ctr" defTabSz="914400" rtl="0" eaLnBrk="1" latinLnBrk="0" hangingPunct="1">
        <a:lnSpc>
          <a:spcPct val="115000"/>
        </a:lnSpc>
        <a:spcBef>
          <a:spcPct val="0"/>
        </a:spcBef>
        <a:spcAft>
          <a:spcPts val="1000"/>
        </a:spcAft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ru.wikipedia.org/wiki/%D0%92%D0%B0%D0%B2%D0%B8%D0%BB%D0%BE%D0%BD%D0%B8%D1%8F" TargetMode="External"/><Relationship Id="rId7" Type="http://schemas.openxmlformats.org/officeDocument/2006/relationships/hyperlink" Target="http://ru.wikipedia.org/wiki/1563" TargetMode="External"/><Relationship Id="rId2" Type="http://schemas.openxmlformats.org/officeDocument/2006/relationships/hyperlink" Target="http://ru.wikipedia.org/wiki/%D0%92%D0%B0%D0%B2%D0%B8%D0%BB%D0%BE%D0%BD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ru.wikipedia.org/wiki/%D0%91%D1%80%D0%B5%D0%B9%D0%B3%D0%B5%D0%BB%D1%8C,_%D0%9F%D0%B8%D1%82%D0%B5%D1%80_%D0%A1%D1%82%D0%B0%D1%80%D1%88%D0%B8%D0%B9" TargetMode="External"/><Relationship Id="rId5" Type="http://schemas.openxmlformats.org/officeDocument/2006/relationships/hyperlink" Target="http://ru.wikipedia.org/wiki/%D0%92%D0%B0%D0%B2%D0%B8%D0%BB%D0%BE%D0%BD%D1%81%D0%BA%D0%B0%D1%8F_%D0%B1%D0%B0%D1%88%D0%BD%D1%8F_(%D0%BA%D0%B0%D1%80%D1%82%D0%B8%D0%BD%D0%B0)" TargetMode="External"/><Relationship Id="rId4" Type="http://schemas.openxmlformats.org/officeDocument/2006/relationships/hyperlink" Target="http://ru.wikipedia.org/wiki/2_%D1%82%D1%8B%D1%81%D1%8F%D1%87%D0%B5%D0%BB%D0%B5%D1%82%D0%B8%D0%B5_%D0%B4%D0%BE_%D0%BD._%D1%8D.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46640" cy="345638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Общее языкознание</a:t>
            </a:r>
            <a:br>
              <a:rPr lang="ru-RU" dirty="0"/>
            </a:br>
            <a:br>
              <a:rPr lang="ru-RU" dirty="0"/>
            </a:b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077072"/>
            <a:ext cx="7560840" cy="2376264"/>
          </a:xfrm>
        </p:spPr>
        <p:txBody>
          <a:bodyPr>
            <a:normAutofit/>
          </a:bodyPr>
          <a:lstStyle/>
          <a:p>
            <a:r>
              <a:rPr lang="ru-RU" sz="2800" dirty="0"/>
              <a:t>Вводная лекция</a:t>
            </a:r>
          </a:p>
        </p:txBody>
      </p:sp>
    </p:spTree>
    <p:extLst>
      <p:ext uri="{BB962C8B-B14F-4D97-AF65-F5344CB8AC3E}">
        <p14:creationId xmlns:p14="http://schemas.microsoft.com/office/powerpoint/2010/main" val="1388937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5760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Происхождение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i="1" u="sng" dirty="0">
                <a:solidFill>
                  <a:srgbClr val="7030A0"/>
                </a:solidFill>
                <a:ea typeface="Calibri"/>
                <a:cs typeface="Times New Roman"/>
              </a:rPr>
              <a:t>Эволюционистские</a:t>
            </a:r>
            <a:r>
              <a:rPr lang="ru-RU" dirty="0">
                <a:solidFill>
                  <a:srgbClr val="7030A0"/>
                </a:solidFill>
                <a:ea typeface="Calibri"/>
                <a:cs typeface="Times New Roman"/>
              </a:rPr>
              <a:t> </a:t>
            </a:r>
            <a:r>
              <a:rPr lang="ru-RU" dirty="0">
                <a:ea typeface="Calibri"/>
                <a:cs typeface="Times New Roman"/>
              </a:rPr>
              <a:t>теории происхождения языка:</a:t>
            </a:r>
          </a:p>
          <a:p>
            <a:pPr algn="ctr">
              <a:lnSpc>
                <a:spcPct val="110000"/>
              </a:lnSpc>
              <a:spcAft>
                <a:spcPts val="1000"/>
              </a:spcAft>
            </a:pPr>
            <a:r>
              <a:rPr lang="ru-RU" sz="2600" b="1" i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Почему?</a:t>
            </a:r>
            <a:endParaRPr lang="ru-RU" sz="2600" b="1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r">
              <a:lnSpc>
                <a:spcPct val="110000"/>
              </a:lnSpc>
            </a:pPr>
            <a:r>
              <a:rPr lang="ru-RU" b="1" dirty="0">
                <a:ea typeface="Times New Roman"/>
              </a:rPr>
              <a:t>Доктрина общественного договора.</a:t>
            </a:r>
          </a:p>
          <a:p>
            <a:r>
              <a:rPr lang="ru-RU" sz="2600" b="1" i="1" dirty="0">
                <a:solidFill>
                  <a:srgbClr val="002060"/>
                </a:solidFill>
                <a:ea typeface="Times New Roman"/>
              </a:rPr>
              <a:t>Но что было вначале? </a:t>
            </a:r>
          </a:p>
          <a:p>
            <a:r>
              <a:rPr lang="ru-RU" b="1" dirty="0">
                <a:ea typeface="Times New Roman"/>
              </a:rPr>
              <a:t>Гипотезы: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b="1" i="1" dirty="0">
                <a:ea typeface="Times New Roman"/>
              </a:rPr>
              <a:t>звукоподражательная </a:t>
            </a:r>
            <a:r>
              <a:rPr lang="ru-RU" sz="2000" dirty="0">
                <a:ea typeface="Times New Roman"/>
              </a:rPr>
              <a:t>(Г. Лейбниц, У. Уитни)</a:t>
            </a:r>
            <a:r>
              <a:rPr lang="ru-RU" dirty="0">
                <a:ea typeface="Times New Roman"/>
              </a:rPr>
              <a:t>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b="1" i="1" dirty="0">
                <a:ea typeface="Times New Roman"/>
              </a:rPr>
              <a:t>междометная </a:t>
            </a:r>
            <a:r>
              <a:rPr lang="ru-RU" sz="2000" dirty="0">
                <a:ea typeface="Times New Roman"/>
              </a:rPr>
              <a:t>(Я. Гримм, Ж.Ж. Руссо);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b="1" i="1" dirty="0">
                <a:ea typeface="Times New Roman"/>
              </a:rPr>
              <a:t>теорию трудовых команд и выкриков </a:t>
            </a:r>
            <a:r>
              <a:rPr lang="ru-RU" sz="2000" dirty="0">
                <a:ea typeface="Times New Roman"/>
              </a:rPr>
              <a:t>(Л. Нуаре, А. </a:t>
            </a:r>
            <a:r>
              <a:rPr lang="ru-RU" sz="2000" dirty="0" err="1">
                <a:ea typeface="Times New Roman"/>
              </a:rPr>
              <a:t>Лурия</a:t>
            </a:r>
            <a:r>
              <a:rPr lang="ru-RU" sz="2000" dirty="0">
                <a:ea typeface="Times New Roman"/>
              </a:rPr>
              <a:t>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89867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5760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Происхождение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a typeface="Calibri"/>
                <a:cs typeface="Times New Roman"/>
              </a:rPr>
              <a:t>В результате в</a:t>
            </a:r>
            <a:r>
              <a:rPr lang="ru-RU" sz="2000" b="1" dirty="0">
                <a:ea typeface="Calibri"/>
                <a:cs typeface="Times New Roman"/>
              </a:rPr>
              <a:t> </a:t>
            </a:r>
            <a:r>
              <a:rPr lang="ru-RU" sz="2000" dirty="0">
                <a:ea typeface="Calibri"/>
                <a:cs typeface="Times New Roman"/>
              </a:rPr>
              <a:t> 1866 году—спустя </a:t>
            </a:r>
            <a:r>
              <a:rPr lang="ru-RU" sz="2000" b="1" dirty="0">
                <a:ea typeface="Calibri"/>
                <a:cs typeface="Times New Roman"/>
              </a:rPr>
              <a:t>семь лет после выхода </a:t>
            </a:r>
            <a:r>
              <a:rPr lang="ru-RU" sz="2000" dirty="0">
                <a:ea typeface="Calibri"/>
                <a:cs typeface="Times New Roman"/>
              </a:rPr>
              <a:t>в свет труда Дарвина (</a:t>
            </a:r>
            <a:r>
              <a:rPr lang="ru-RU" sz="2000" b="1" dirty="0">
                <a:latin typeface="Calibri"/>
                <a:ea typeface="Calibri"/>
                <a:cs typeface="Times New Roman"/>
              </a:rPr>
              <a:t>«Происхождение видов путём естественного отбора, или Сохранение благоприятных рас в борьбе за жизнь»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 (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On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the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Origin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of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Species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by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Means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of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Natural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Selection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,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or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the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Preservation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of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Favoured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Races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in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the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Struggle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for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 </a:t>
            </a:r>
            <a:r>
              <a:rPr lang="ru-RU" sz="2000" i="1" dirty="0" err="1">
                <a:latin typeface="Calibri"/>
                <a:ea typeface="Calibri"/>
                <a:cs typeface="Times New Roman"/>
              </a:rPr>
              <a:t>Life</a:t>
            </a:r>
            <a:r>
              <a:rPr lang="ru-RU" sz="2000" i="1" dirty="0">
                <a:latin typeface="Calibri"/>
                <a:ea typeface="Calibri"/>
                <a:cs typeface="Times New Roman"/>
              </a:rPr>
              <a:t>, 1859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) —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a typeface="Calibri"/>
                <a:cs typeface="Times New Roman"/>
              </a:rPr>
              <a:t>Парижское лингвистическое общество запретило полемику о происхождении речи, поскольку лингвисты, «</a:t>
            </a:r>
            <a:r>
              <a:rPr lang="ru-RU" sz="2000" i="1" dirty="0">
                <a:ea typeface="Calibri"/>
                <a:cs typeface="Times New Roman"/>
              </a:rPr>
              <a:t>несомненно… сознавали, что домыслы, не подкрепленные убедительными доказательствами, лишь создадут почву для неразрешимых споров и разногласий, которых они по понятным причинам стремились избежать». </a:t>
            </a:r>
            <a:endParaRPr lang="ru-RU" sz="2000" i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ea typeface="Calibri"/>
                <a:cs typeface="Times New Roman"/>
              </a:rPr>
              <a:t>Интерес к проблеме зарождения языка возродился лишь в 1960-х </a:t>
            </a:r>
            <a:r>
              <a:rPr lang="ru-RU" sz="1600" dirty="0" err="1">
                <a:ea typeface="Calibri"/>
                <a:cs typeface="Times New Roman"/>
              </a:rPr>
              <a:t>г.г</a:t>
            </a:r>
            <a:r>
              <a:rPr lang="ru-RU" sz="1600" dirty="0">
                <a:ea typeface="Calibri"/>
                <a:cs typeface="Times New Roman"/>
              </a:rPr>
              <a:t>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15149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62068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Происхождение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6264696"/>
          </a:xfrm>
        </p:spPr>
        <p:txBody>
          <a:bodyPr>
            <a:normAutofit fontScale="62500" lnSpcReduction="20000"/>
          </a:bodyPr>
          <a:lstStyle/>
          <a:p>
            <a:pPr algn="ctr"/>
            <a:endParaRPr lang="ru-RU" sz="3600" b="1" i="1" dirty="0">
              <a:solidFill>
                <a:srgbClr val="002060"/>
              </a:solidFill>
              <a:ea typeface="Times New Roman"/>
            </a:endParaRPr>
          </a:p>
          <a:p>
            <a:pPr algn="ctr"/>
            <a:r>
              <a:rPr lang="ru-RU" sz="3600" b="1" i="1" dirty="0">
                <a:solidFill>
                  <a:srgbClr val="002060"/>
                </a:solidFill>
                <a:ea typeface="Times New Roman"/>
              </a:rPr>
              <a:t>Когда?</a:t>
            </a:r>
          </a:p>
          <a:p>
            <a:pPr algn="ctr"/>
            <a:endParaRPr lang="ru-RU" sz="2800" b="1" dirty="0">
              <a:ea typeface="Times New Roman"/>
            </a:endParaRPr>
          </a:p>
          <a:p>
            <a:pPr algn="ctr"/>
            <a:r>
              <a:rPr lang="ru-RU" sz="2800" b="1" dirty="0">
                <a:ea typeface="Times New Roman"/>
              </a:rPr>
              <a:t>Данные палеоантропологии, археологии, нейрофизиологии, нейропсихологии и др. наук:</a:t>
            </a:r>
          </a:p>
          <a:p>
            <a:pPr algn="ctr"/>
            <a:endParaRPr lang="ru-RU" sz="2800" b="1" dirty="0">
              <a:ea typeface="Times New Roman"/>
            </a:endParaRPr>
          </a:p>
          <a:p>
            <a:r>
              <a:rPr lang="ru-RU" sz="2900" dirty="0">
                <a:solidFill>
                  <a:srgbClr val="002060"/>
                </a:solidFill>
                <a:ea typeface="Times New Roman"/>
                <a:cs typeface="Times New Roman"/>
              </a:rPr>
              <a:t>Земля </a:t>
            </a:r>
            <a:r>
              <a:rPr lang="ru-RU" sz="2900" dirty="0">
                <a:solidFill>
                  <a:srgbClr val="C00000"/>
                </a:solidFill>
              </a:rPr>
              <a:t>4,5 млрд  - 6 млн</a:t>
            </a:r>
            <a:r>
              <a:rPr lang="ru-RU" sz="2900" dirty="0">
                <a:solidFill>
                  <a:srgbClr val="002060"/>
                </a:solidFill>
              </a:rPr>
              <a:t>., шимпанзе </a:t>
            </a:r>
            <a:r>
              <a:rPr lang="ru-RU" sz="2900" dirty="0">
                <a:solidFill>
                  <a:prstClr val="black"/>
                </a:solidFill>
                <a:ea typeface="Times New Roman"/>
                <a:cs typeface="Times New Roman"/>
              </a:rPr>
              <a:t>рода </a:t>
            </a:r>
            <a:r>
              <a:rPr lang="ru-RU" sz="2900" i="1" dirty="0" err="1">
                <a:solidFill>
                  <a:prstClr val="black"/>
                </a:solidFill>
                <a:ea typeface="Times New Roman"/>
                <a:cs typeface="Times New Roman"/>
              </a:rPr>
              <a:t>Homo</a:t>
            </a:r>
            <a:r>
              <a:rPr lang="ru-RU" sz="2900" b="1" dirty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ru-RU" sz="2900" b="1" dirty="0">
                <a:solidFill>
                  <a:srgbClr val="C00000"/>
                </a:solidFill>
                <a:ea typeface="Times New Roman"/>
                <a:cs typeface="Times New Roman"/>
              </a:rPr>
              <a:t>– 1, 6 млн</a:t>
            </a:r>
            <a:r>
              <a:rPr lang="ru-RU" sz="2900" b="1" dirty="0">
                <a:solidFill>
                  <a:srgbClr val="002060"/>
                </a:solidFill>
                <a:ea typeface="Times New Roman"/>
                <a:cs typeface="Times New Roman"/>
              </a:rPr>
              <a:t>, </a:t>
            </a:r>
            <a:r>
              <a:rPr lang="ru-RU" sz="2900" dirty="0">
                <a:solidFill>
                  <a:srgbClr val="002060"/>
                </a:solidFill>
              </a:rPr>
              <a:t>современные люди (</a:t>
            </a:r>
            <a:r>
              <a:rPr lang="ru-RU" sz="2900" dirty="0" err="1">
                <a:solidFill>
                  <a:srgbClr val="002060"/>
                </a:solidFill>
              </a:rPr>
              <a:t>Homo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sapiens</a:t>
            </a:r>
            <a:r>
              <a:rPr lang="ru-RU" sz="2900" dirty="0">
                <a:solidFill>
                  <a:srgbClr val="002060"/>
                </a:solidFill>
              </a:rPr>
              <a:t>) - около </a:t>
            </a:r>
            <a:r>
              <a:rPr lang="ru-RU" sz="2900" b="1" dirty="0">
                <a:solidFill>
                  <a:srgbClr val="C00000"/>
                </a:solidFill>
              </a:rPr>
              <a:t>200 тыс. лет </a:t>
            </a:r>
            <a:r>
              <a:rPr lang="ru-RU" sz="2900" dirty="0">
                <a:solidFill>
                  <a:srgbClr val="002060"/>
                </a:solidFill>
              </a:rPr>
              <a:t>назад в Африке – ср.: </a:t>
            </a:r>
            <a:r>
              <a:rPr lang="ru-RU" sz="2900" b="1" dirty="0">
                <a:solidFill>
                  <a:srgbClr val="C00000"/>
                </a:solidFill>
              </a:rPr>
              <a:t>50-60 тыс. </a:t>
            </a:r>
            <a:r>
              <a:rPr lang="ru-RU" sz="2900" dirty="0">
                <a:solidFill>
                  <a:srgbClr val="002060"/>
                </a:solidFill>
              </a:rPr>
              <a:t>)</a:t>
            </a:r>
            <a:endParaRPr lang="ru-RU" sz="2900" b="1" i="1" dirty="0">
              <a:solidFill>
                <a:srgbClr val="002060"/>
              </a:solidFill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500" dirty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300" dirty="0">
                <a:ea typeface="Times New Roman"/>
                <a:cs typeface="Times New Roman"/>
              </a:rPr>
              <a:t>У первых представителей рода </a:t>
            </a:r>
            <a:r>
              <a:rPr lang="ru-RU" sz="3300" i="1" dirty="0" err="1">
                <a:ea typeface="Times New Roman"/>
                <a:cs typeface="Times New Roman"/>
              </a:rPr>
              <a:t>Homo</a:t>
            </a:r>
            <a:r>
              <a:rPr lang="ru-RU" sz="3300" b="1" dirty="0">
                <a:ea typeface="Times New Roman"/>
                <a:cs typeface="Times New Roman"/>
              </a:rPr>
              <a:t> </a:t>
            </a:r>
            <a:r>
              <a:rPr lang="ru-RU" sz="3300" b="1" dirty="0">
                <a:solidFill>
                  <a:prstClr val="black"/>
                </a:solidFill>
                <a:ea typeface="Times New Roman"/>
              </a:rPr>
              <a:t>австралопитека африканского</a:t>
            </a:r>
            <a:r>
              <a:rPr lang="ru-RU" sz="3300" dirty="0">
                <a:solidFill>
                  <a:prstClr val="black"/>
                </a:solidFill>
                <a:ea typeface="Times New Roman"/>
                <a:cs typeface="Times New Roman"/>
              </a:rPr>
              <a:t> (возраст около 1,6 млн. лет ) </a:t>
            </a:r>
            <a:r>
              <a:rPr lang="ru-RU" sz="3300" dirty="0">
                <a:ea typeface="Times New Roman"/>
                <a:cs typeface="Times New Roman"/>
              </a:rPr>
              <a:t>обе  структуры </a:t>
            </a:r>
            <a:r>
              <a:rPr lang="ru-RU" sz="3300" b="1" i="1" dirty="0" err="1">
                <a:solidFill>
                  <a:prstClr val="black"/>
                </a:solidFill>
                <a:ea typeface="Times New Roman"/>
              </a:rPr>
              <a:t>Брока</a:t>
            </a:r>
            <a:r>
              <a:rPr lang="ru-RU" sz="3300" b="1" i="1" dirty="0">
                <a:solidFill>
                  <a:prstClr val="black"/>
                </a:solidFill>
                <a:ea typeface="Times New Roman"/>
              </a:rPr>
              <a:t>  и Вернике </a:t>
            </a:r>
            <a:r>
              <a:rPr lang="ru-RU" sz="3300" dirty="0">
                <a:ea typeface="Times New Roman"/>
                <a:cs typeface="Times New Roman"/>
              </a:rPr>
              <a:t>выражены уже вполне отчетливо.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300" dirty="0">
                <a:ea typeface="Calibri"/>
                <a:cs typeface="Times New Roman"/>
              </a:rPr>
              <a:t>Но строение </a:t>
            </a:r>
            <a:r>
              <a:rPr lang="ru-RU" sz="3300" b="1" i="1" dirty="0">
                <a:ea typeface="Calibri"/>
                <a:cs typeface="Times New Roman"/>
              </a:rPr>
              <a:t>гортани</a:t>
            </a:r>
            <a:r>
              <a:rPr lang="ru-RU" sz="3300" b="1" dirty="0">
                <a:ea typeface="Calibri"/>
                <a:cs typeface="Times New Roman"/>
              </a:rPr>
              <a:t> </a:t>
            </a:r>
            <a:r>
              <a:rPr lang="ru-RU" sz="3300" dirty="0">
                <a:ea typeface="Calibri"/>
                <a:cs typeface="Times New Roman"/>
              </a:rPr>
              <a:t>у австралопитека ближе к приматам, нежели к современному человеку. </a:t>
            </a:r>
            <a:r>
              <a:rPr lang="ru-RU" sz="3300" dirty="0">
                <a:ea typeface="Times New Roman"/>
                <a:cs typeface="Times New Roman"/>
              </a:rPr>
              <a:t>Судя по грудным позвонкам скелета </a:t>
            </a:r>
            <a:r>
              <a:rPr lang="ru-RU" sz="3300" dirty="0">
                <a:solidFill>
                  <a:prstClr val="black"/>
                </a:solidFill>
                <a:ea typeface="Times New Roman"/>
              </a:rPr>
              <a:t>австралопитека </a:t>
            </a:r>
            <a:r>
              <a:rPr lang="ru-RU" sz="3300" dirty="0">
                <a:ea typeface="Times New Roman"/>
                <a:cs typeface="Times New Roman"/>
              </a:rPr>
              <a:t>его обладатель по строению </a:t>
            </a:r>
            <a:r>
              <a:rPr lang="ru-RU" sz="3300" b="1" i="1" dirty="0">
                <a:ea typeface="Times New Roman"/>
                <a:cs typeface="Times New Roman"/>
              </a:rPr>
              <a:t>диафрагмы</a:t>
            </a:r>
            <a:r>
              <a:rPr lang="ru-RU" sz="3300" b="1" dirty="0">
                <a:ea typeface="Times New Roman"/>
                <a:cs typeface="Times New Roman"/>
              </a:rPr>
              <a:t> </a:t>
            </a:r>
            <a:r>
              <a:rPr lang="ru-RU" sz="3300" dirty="0">
                <a:ea typeface="Times New Roman"/>
                <a:cs typeface="Times New Roman"/>
              </a:rPr>
              <a:t>был ближе к обезьянам, чем к современным людям.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3300" dirty="0">
                <a:solidFill>
                  <a:prstClr val="black"/>
                </a:solidFill>
                <a:ea typeface="Times New Roman"/>
                <a:cs typeface="Times New Roman"/>
              </a:rPr>
              <a:t>Кроме того, громоздкие и тяжелые</a:t>
            </a:r>
            <a:r>
              <a:rPr lang="ru-RU" sz="3300" b="1" i="1" dirty="0">
                <a:solidFill>
                  <a:prstClr val="black"/>
                </a:solidFill>
                <a:ea typeface="Times New Roman"/>
                <a:cs typeface="Times New Roman"/>
              </a:rPr>
              <a:t> челюсти </a:t>
            </a:r>
            <a:r>
              <a:rPr lang="ru-RU" sz="3300" dirty="0">
                <a:solidFill>
                  <a:prstClr val="black"/>
                </a:solidFill>
                <a:ea typeface="Times New Roman"/>
                <a:cs typeface="Times New Roman"/>
              </a:rPr>
              <a:t>австралопитеков не приспособлены к производству звуков.  </a:t>
            </a:r>
            <a:endParaRPr lang="ru-RU" sz="33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0354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62068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Происхождение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6264696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6400" b="1" i="1" dirty="0">
                <a:solidFill>
                  <a:srgbClr val="002060"/>
                </a:solidFill>
                <a:ea typeface="Times New Roman"/>
              </a:rPr>
              <a:t>Когда?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6400" dirty="0">
                <a:ea typeface="Times New Roman"/>
                <a:cs typeface="Times New Roman"/>
              </a:rPr>
              <a:t>Напротив, их потомки </a:t>
            </a:r>
            <a:r>
              <a:rPr lang="ru-RU" sz="6400" b="1" dirty="0">
                <a:ea typeface="Times New Roman"/>
                <a:cs typeface="Times New Roman"/>
              </a:rPr>
              <a:t>неандертальцы</a:t>
            </a:r>
            <a:r>
              <a:rPr lang="ru-RU" sz="6400" dirty="0">
                <a:ea typeface="Times New Roman"/>
                <a:cs typeface="Times New Roman"/>
              </a:rPr>
              <a:t> (</a:t>
            </a:r>
            <a:r>
              <a:rPr lang="ru-RU" sz="6400" dirty="0"/>
              <a:t>не были прямыми предками нынешних людей, но передали им часть своего генотипа за счет ассимиляции с более успешными кроманьонцами; исчезли самое позднее 24 000 лет назад – ср.: письменный памятник – 6,000 лет тому назад) </a:t>
            </a:r>
            <a:r>
              <a:rPr lang="ru-RU" sz="6400" dirty="0">
                <a:ea typeface="Times New Roman"/>
                <a:cs typeface="Times New Roman"/>
              </a:rPr>
              <a:t>по признаку устройства челюстей </a:t>
            </a:r>
            <a:r>
              <a:rPr lang="ru-RU" sz="6400" dirty="0">
                <a:solidFill>
                  <a:prstClr val="black"/>
                </a:solidFill>
                <a:ea typeface="Times New Roman"/>
                <a:cs typeface="Times New Roman"/>
              </a:rPr>
              <a:t>ближе к нам.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6400" dirty="0"/>
              <a:t>Вместе с тем,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sz="6400" dirty="0"/>
              <a:t>у них были крайне слабо развитые лобные доли (ответственные за абстрактное мышление);</a:t>
            </a:r>
            <a:br>
              <a:rPr lang="ru-RU" sz="6400" dirty="0"/>
            </a:br>
            <a:r>
              <a:rPr lang="ru-RU" sz="6400" dirty="0"/>
              <a:t>- гортань не позволяла выдавать сложные звуки.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6400" b="1" i="1" dirty="0"/>
              <a:t>Другие теории: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6400" dirty="0"/>
              <a:t>Внешне отличались от современных людей,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6400" dirty="0"/>
              <a:t>в среднем, мозг неандертальцев был ничуть не меньше, а даже больше мозга "человека разумного»,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6400" dirty="0"/>
              <a:t>заселили практически весь земной шар,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6400" dirty="0"/>
              <a:t>изготавливали искусные украшения и орудия из камня, дерева и кости, 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6400" dirty="0"/>
              <a:t>делали первые попытки создания объемных изображений,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6400" dirty="0"/>
              <a:t>проводили сложные погребальные ритуалы,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6400" dirty="0"/>
              <a:t>следовательно у них были представления о загробном мире, следовательно,  у них, очевидно, был язык, хотя и не в  общепринятом смысле слова.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br>
              <a:rPr lang="ru-RU" sz="3000" dirty="0"/>
            </a:br>
            <a:r>
              <a:rPr lang="ru-RU" sz="3300" dirty="0">
                <a:ea typeface="Times New Roman"/>
                <a:cs typeface="Times New Roman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33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2423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Происхождение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6886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Calibri"/>
                <a:ea typeface="Calibri"/>
                <a:cs typeface="Times New Roman"/>
              </a:rPr>
              <a:t>Первобытные люди, обладавшие необходимыми анатомическими органами, позволяющими разговаривать и использовать </a:t>
            </a:r>
            <a:r>
              <a:rPr lang="ru-RU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язык</a:t>
            </a:r>
            <a:r>
              <a:rPr lang="ru-RU" dirty="0">
                <a:latin typeface="Calibri"/>
                <a:ea typeface="Calibri"/>
                <a:cs typeface="Times New Roman"/>
              </a:rPr>
              <a:t>, появились, по крайней мере, </a:t>
            </a:r>
            <a:r>
              <a:rPr lang="ru-RU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250 тысяч лет назад, </a:t>
            </a:r>
            <a:r>
              <a:rPr lang="ru-RU" dirty="0">
                <a:latin typeface="Calibri"/>
                <a:ea typeface="Calibri"/>
                <a:cs typeface="Times New Roman"/>
              </a:rPr>
              <a:t>а возможно, и 500 тысяч лет назад. </a:t>
            </a:r>
          </a:p>
          <a:p>
            <a:pPr algn="just"/>
            <a:endParaRPr lang="ru-RU" b="1" i="1" u="sng" dirty="0"/>
          </a:p>
          <a:p>
            <a:pPr algn="just"/>
            <a:r>
              <a:rPr lang="ru-RU" b="1" i="1" u="sng" dirty="0"/>
              <a:t>По другим сведениям:</a:t>
            </a:r>
          </a:p>
          <a:p>
            <a:pPr algn="just"/>
            <a:r>
              <a:rPr lang="ru-RU" dirty="0"/>
              <a:t>Древнейшие из известных ныне костных остатков неоантропов датируются радиоуглеродным методом в 39 тыс. лет, но наиболее вероятно, что </a:t>
            </a:r>
            <a:r>
              <a:rPr lang="ru-RU" b="1" dirty="0"/>
              <a:t>неоантропы</a:t>
            </a:r>
            <a:r>
              <a:rPr lang="ru-RU" dirty="0"/>
              <a:t> возникли </a:t>
            </a:r>
            <a:r>
              <a:rPr lang="ru-RU" b="1" dirty="0">
                <a:solidFill>
                  <a:srgbClr val="C00000"/>
                </a:solidFill>
              </a:rPr>
              <a:t>70—60 тыс</a:t>
            </a:r>
            <a:r>
              <a:rPr lang="ru-RU" dirty="0">
                <a:solidFill>
                  <a:srgbClr val="C00000"/>
                </a:solidFill>
              </a:rPr>
              <a:t>. </a:t>
            </a:r>
            <a:r>
              <a:rPr lang="ru-RU" dirty="0"/>
              <a:t>лет назад.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dirty="0"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dirty="0">
                <a:latin typeface="Calibri"/>
                <a:ea typeface="Calibri"/>
                <a:cs typeface="Times New Roman"/>
              </a:rPr>
              <a:t>Но вопрос о том, </a:t>
            </a:r>
            <a:r>
              <a:rPr lang="ru-RU" b="1" i="1" dirty="0">
                <a:latin typeface="Calibri"/>
                <a:ea typeface="Calibri"/>
                <a:cs typeface="Times New Roman"/>
              </a:rPr>
              <a:t>каким</a:t>
            </a:r>
            <a:r>
              <a:rPr lang="ru-RU" dirty="0">
                <a:latin typeface="Calibri"/>
                <a:ea typeface="Calibri"/>
                <a:cs typeface="Times New Roman"/>
              </a:rPr>
              <a:t> был язык, остается открытым.</a:t>
            </a:r>
            <a:endParaRPr lang="ru-RU" sz="3600" dirty="0"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235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Происхождение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lvl="0" algn="ctr"/>
            <a:r>
              <a:rPr lang="ru-RU" sz="2700" b="1" i="1" dirty="0">
                <a:ea typeface="Times New Roman"/>
              </a:rPr>
              <a:t>Как?</a:t>
            </a:r>
          </a:p>
          <a:p>
            <a:pPr lvl="0"/>
            <a:r>
              <a:rPr lang="ru-RU" sz="2700" i="1" dirty="0">
                <a:ea typeface="Times New Roman"/>
              </a:rPr>
              <a:t>Ч. </a:t>
            </a:r>
            <a:r>
              <a:rPr lang="ru-RU" sz="2700" i="1" dirty="0" err="1">
                <a:ea typeface="Times New Roman"/>
              </a:rPr>
              <a:t>Хокетт</a:t>
            </a:r>
            <a:r>
              <a:rPr lang="ru-RU" sz="2700" i="1" dirty="0">
                <a:ea typeface="Times New Roman"/>
              </a:rPr>
              <a:t>:</a:t>
            </a:r>
          </a:p>
          <a:p>
            <a:pPr lvl="0" algn="just"/>
            <a:r>
              <a:rPr lang="ru-RU" sz="2700" dirty="0">
                <a:ea typeface="Times New Roman"/>
              </a:rPr>
              <a:t>Первым шагом трансформации генетически фиксированных вокализаций животных в слова, ведущим к превращению закрытой системы в открытую, могло стать </a:t>
            </a:r>
            <a:r>
              <a:rPr lang="ru-RU" sz="2700" b="1" i="1" dirty="0">
                <a:ea typeface="Times New Roman"/>
              </a:rPr>
              <a:t>увеличение фонетического разнообразия вокализаций и наделение их значением</a:t>
            </a:r>
            <a:r>
              <a:rPr lang="ru-RU" sz="2700" dirty="0">
                <a:ea typeface="Times New Roman"/>
              </a:rPr>
              <a:t>. </a:t>
            </a:r>
          </a:p>
          <a:p>
            <a:pPr lvl="0" algn="just"/>
            <a:r>
              <a:rPr lang="ru-RU" sz="2700" dirty="0">
                <a:ea typeface="Times New Roman"/>
              </a:rPr>
              <a:t>Далее, наделяться значением стали не отдельные звуки, а их легко различаемые и </a:t>
            </a:r>
            <a:r>
              <a:rPr lang="ru-RU" sz="2700" b="1" i="1" dirty="0">
                <a:ea typeface="Times New Roman"/>
              </a:rPr>
              <a:t>численно не ограниченные сочетания.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566383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Происхождение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Calibri"/>
                <a:ea typeface="Calibri"/>
                <a:cs typeface="Times New Roman"/>
              </a:rPr>
              <a:t>Д. </a:t>
            </a:r>
            <a:r>
              <a:rPr lang="ru-RU" dirty="0" err="1">
                <a:latin typeface="Calibri"/>
                <a:ea typeface="Calibri"/>
                <a:cs typeface="Times New Roman"/>
              </a:rPr>
              <a:t>Премак</a:t>
            </a:r>
            <a:r>
              <a:rPr lang="ru-RU" dirty="0">
                <a:latin typeface="Calibri"/>
                <a:ea typeface="Calibri"/>
                <a:cs typeface="Times New Roman"/>
              </a:rPr>
              <a:t> (D. </a:t>
            </a:r>
            <a:r>
              <a:rPr lang="ru-RU" dirty="0" err="1">
                <a:latin typeface="Calibri"/>
                <a:ea typeface="Calibri"/>
                <a:cs typeface="Times New Roman"/>
              </a:rPr>
              <a:t>Premack</a:t>
            </a:r>
            <a:r>
              <a:rPr lang="ru-RU" dirty="0">
                <a:latin typeface="Calibri"/>
                <a:ea typeface="Calibri"/>
                <a:cs typeface="Times New Roman"/>
              </a:rPr>
              <a:t>): </a:t>
            </a:r>
          </a:p>
          <a:p>
            <a:r>
              <a:rPr lang="ru-RU" dirty="0">
                <a:latin typeface="Calibri"/>
                <a:ea typeface="Calibri"/>
                <a:cs typeface="Times New Roman"/>
              </a:rPr>
              <a:t>«Человеческий язык—непреодолимое препятствие для теории эволюции».</a:t>
            </a:r>
            <a:r>
              <a:rPr lang="en-US" dirty="0">
                <a:latin typeface="Calibri"/>
                <a:ea typeface="Calibri"/>
                <a:cs typeface="Times New Roman"/>
              </a:rPr>
              <a:t> (</a:t>
            </a:r>
            <a:r>
              <a:rPr lang="en-US" i="1" dirty="0"/>
              <a:t>"Human language is an embarrassment for evolutionary theory . . .”)</a:t>
            </a:r>
            <a:r>
              <a:rPr lang="ru-RU" i="1" dirty="0"/>
              <a:t>.</a:t>
            </a:r>
          </a:p>
          <a:p>
            <a:endParaRPr lang="ru-RU" dirty="0"/>
          </a:p>
          <a:p>
            <a:r>
              <a:rPr lang="en-US" dirty="0"/>
              <a:t>Noam Chomsky on the complexity of the ability to speak: </a:t>
            </a:r>
          </a:p>
          <a:p>
            <a:pPr algn="just"/>
            <a:r>
              <a:rPr lang="en-US" i="1" dirty="0"/>
              <a:t>I've said nothing so far about the production of language. The reason is that there is little to say of any interest. Apart from peripheral aspects, it remains largely </a:t>
            </a:r>
            <a:r>
              <a:rPr lang="en-US" i="1" dirty="0">
                <a:solidFill>
                  <a:srgbClr val="C00000"/>
                </a:solidFill>
              </a:rPr>
              <a:t>a mystery.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418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/>
                <a:ea typeface="Times New Roman"/>
                <a:cs typeface="Times New Roman"/>
              </a:rPr>
              <a:t>3.	Гипотезы моно- и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(дивергентного и конвергентного развития языков).</a:t>
            </a:r>
            <a:br>
              <a:rPr lang="ru-RU" sz="16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a typeface="Times New Roman"/>
                <a:cs typeface="Times New Roman"/>
              </a:rPr>
              <a:t>Количество современных языков в мире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a typeface="Times New Roman"/>
                <a:cs typeface="Times New Roman"/>
              </a:rPr>
              <a:t>от </a:t>
            </a:r>
            <a:r>
              <a:rPr lang="ru-RU" sz="3600" b="1" dirty="0">
                <a:solidFill>
                  <a:srgbClr val="C00000"/>
                </a:solidFill>
                <a:ea typeface="Times New Roman"/>
                <a:cs typeface="Times New Roman"/>
              </a:rPr>
              <a:t>5000 до 7000.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900" b="1" dirty="0">
                <a:ea typeface="Times New Roman"/>
                <a:cs typeface="Times New Roman"/>
              </a:rPr>
              <a:t>(только в Новой Гвинее около 1.000 языков)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900" b="1" dirty="0">
              <a:ea typeface="Times New Roman"/>
              <a:cs typeface="Times New Roman"/>
            </a:endParaRPr>
          </a:p>
          <a:p>
            <a:pPr marL="342900" lvl="0" indent="-342900" eaLnBrk="0" fontAlgn="base" hangingPunct="0">
              <a:spcAft>
                <a:spcPct val="0"/>
              </a:spcAft>
              <a:buFontTx/>
              <a:buChar char="•"/>
            </a:pPr>
            <a:r>
              <a:rPr lang="ru-RU" sz="1700" kern="0" dirty="0">
                <a:solidFill>
                  <a:srgbClr val="000000"/>
                </a:solidFill>
                <a:latin typeface="Arial"/>
              </a:rPr>
              <a:t>Только </a:t>
            </a:r>
            <a:r>
              <a:rPr lang="ru-RU" sz="2800" b="1" kern="0" dirty="0">
                <a:solidFill>
                  <a:srgbClr val="7030A0"/>
                </a:solidFill>
                <a:latin typeface="Arial"/>
              </a:rPr>
              <a:t>600 </a:t>
            </a:r>
            <a:r>
              <a:rPr lang="ru-RU" sz="1700" kern="0" dirty="0">
                <a:solidFill>
                  <a:srgbClr val="000000"/>
                </a:solidFill>
                <a:latin typeface="Arial"/>
              </a:rPr>
              <a:t>языков имеют письменность.</a:t>
            </a:r>
          </a:p>
          <a:p>
            <a:pPr marL="342900" lvl="0" indent="-342900" eaLnBrk="0" fontAlgn="base" hangingPunct="0">
              <a:spcAft>
                <a:spcPct val="0"/>
              </a:spcAft>
              <a:buFontTx/>
              <a:buChar char="•"/>
            </a:pPr>
            <a:r>
              <a:rPr lang="ru-RU" sz="1700" kern="0" dirty="0">
                <a:solidFill>
                  <a:srgbClr val="000000"/>
                </a:solidFill>
                <a:latin typeface="Arial"/>
              </a:rPr>
              <a:t>Из них только </a:t>
            </a:r>
            <a:r>
              <a:rPr lang="ru-RU" b="1" kern="0" dirty="0">
                <a:solidFill>
                  <a:srgbClr val="7030A0"/>
                </a:solidFill>
                <a:latin typeface="Arial"/>
              </a:rPr>
              <a:t>300 </a:t>
            </a:r>
            <a:r>
              <a:rPr lang="ru-RU" sz="1700" kern="0" dirty="0">
                <a:solidFill>
                  <a:srgbClr val="000000"/>
                </a:solidFill>
                <a:latin typeface="Arial"/>
              </a:rPr>
              <a:t>реально используются в письменной коммуникации.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958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/>
                <a:ea typeface="Times New Roman"/>
                <a:cs typeface="Times New Roman"/>
              </a:rPr>
              <a:t>3.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	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Гипотезы моно- и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(дивергентного и конвергентного развития языков).</a:t>
            </a:r>
            <a:br>
              <a:rPr lang="ru-RU" sz="16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sz="2800" b="1" i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Как возникло такое </a:t>
            </a:r>
            <a:r>
              <a:rPr lang="ru-RU" sz="40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множество</a:t>
            </a:r>
            <a:r>
              <a:rPr lang="ru-RU" sz="2800" b="1" i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языков?</a:t>
            </a: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7778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</a:pPr>
            <a:br>
              <a:rPr lang="ru-RU" sz="1800" b="1" dirty="0">
                <a:latin typeface="Times New Roman"/>
                <a:ea typeface="Times New Roman"/>
                <a:cs typeface="Times New Roman"/>
              </a:rPr>
            </a:br>
            <a:br>
              <a:rPr lang="ru-RU" sz="1800" b="1" dirty="0">
                <a:latin typeface="Times New Roman"/>
                <a:ea typeface="Times New Roman"/>
                <a:cs typeface="Times New Roman"/>
              </a:rPr>
            </a:br>
            <a:br>
              <a:rPr lang="ru-RU" sz="1800" b="1" dirty="0">
                <a:latin typeface="Times New Roman"/>
                <a:ea typeface="Times New Roman"/>
                <a:cs typeface="Times New Roman"/>
              </a:rPr>
            </a:br>
            <a:br>
              <a:rPr lang="ru-RU" sz="1800" b="1" dirty="0">
                <a:latin typeface="Times New Roman"/>
                <a:ea typeface="Times New Roman"/>
                <a:cs typeface="Times New Roman"/>
              </a:rPr>
            </a:br>
            <a:r>
              <a:rPr lang="ru-RU" sz="1800" dirty="0">
                <a:latin typeface="Times New Roman"/>
                <a:ea typeface="Times New Roman"/>
                <a:cs typeface="Times New Roman"/>
              </a:rPr>
              <a:t>3.	Гипотезы моно- и </a:t>
            </a:r>
            <a:r>
              <a:rPr lang="ru-RU" sz="1800" dirty="0" err="1"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 (дивергентного и конвергентного развития языков).</a:t>
            </a:r>
            <a:br>
              <a:rPr lang="ru-RU" sz="1800" dirty="0">
                <a:latin typeface="Calibri"/>
                <a:ea typeface="Calibri"/>
                <a:cs typeface="Times New Roman"/>
              </a:rPr>
            </a:br>
            <a:br>
              <a:rPr lang="ru-RU" sz="1800" dirty="0">
                <a:latin typeface="Calibri"/>
                <a:ea typeface="Calibri"/>
                <a:cs typeface="Times New Roman"/>
              </a:rPr>
            </a:br>
            <a:br>
              <a:rPr lang="ru-RU" sz="1800" dirty="0">
                <a:latin typeface="Calibri"/>
                <a:ea typeface="Calibri"/>
                <a:cs typeface="Times New Roman"/>
              </a:rPr>
            </a:br>
            <a:br>
              <a:rPr lang="ru-RU" sz="1600" kern="1200" dirty="0">
                <a:solidFill>
                  <a:srgbClr val="000000"/>
                </a:solidFill>
                <a:ea typeface="+mn-ea"/>
                <a:cs typeface="+mn-cs"/>
              </a:rPr>
            </a:br>
            <a:endParaRPr lang="ru-RU" sz="1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45068660"/>
              </p:ext>
            </p:extLst>
          </p:nvPr>
        </p:nvGraphicFramePr>
        <p:xfrm>
          <a:off x="448341" y="1038843"/>
          <a:ext cx="4038600" cy="5492917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626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effectLst/>
                        </a:rPr>
                        <a:t>Вавилонская башня</a:t>
                      </a:r>
                    </a:p>
                  </a:txBody>
                  <a:tcPr marL="44873" marR="44873" marT="22437" marB="224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263">
                <a:tc>
                  <a:txBody>
                    <a:bodyPr/>
                    <a:lstStyle/>
                    <a:p>
                      <a:r>
                        <a:rPr lang="ru-RU" sz="900" b="1" dirty="0">
                          <a:effectLst/>
                        </a:rPr>
                        <a:t>Местонахождение</a:t>
                      </a:r>
                      <a:endParaRPr lang="ru-RU" sz="900" dirty="0">
                        <a:effectLst/>
                      </a:endParaRPr>
                    </a:p>
                  </a:txBody>
                  <a:tcPr marL="44873" marR="44873" marT="22437" marB="224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hlinkClick r:id="rId2" tooltip="Вавилон"/>
                        </a:rPr>
                        <a:t>Вавилон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hlinkClick r:id="rId3" tooltip="Вавилония"/>
                        </a:rPr>
                        <a:t>Вавилония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44873" marR="44873" marT="22437" marB="224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048">
                <a:tc>
                  <a:txBody>
                    <a:bodyPr/>
                    <a:lstStyle/>
                    <a:p>
                      <a:r>
                        <a:rPr lang="ru-RU" sz="900" b="1" dirty="0">
                          <a:effectLst/>
                        </a:rPr>
                        <a:t>Строительство</a:t>
                      </a:r>
                      <a:endParaRPr lang="ru-RU" sz="900" dirty="0">
                        <a:effectLst/>
                      </a:endParaRPr>
                    </a:p>
                  </a:txBody>
                  <a:tcPr marL="44873" marR="44873" marT="22437" marB="224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7030A0"/>
                          </a:solidFill>
                        </a:rPr>
                        <a:t>около </a:t>
                      </a:r>
                      <a:r>
                        <a:rPr lang="ru-RU" sz="1600" b="1" dirty="0">
                          <a:solidFill>
                            <a:srgbClr val="7030A0"/>
                          </a:solidFill>
                          <a:hlinkClick r:id="rId4" tooltip="2 тысячелетие до н. э."/>
                        </a:rPr>
                        <a:t>2 тысячелетия</a:t>
                      </a:r>
                      <a:r>
                        <a:rPr lang="ru-RU" sz="1600" b="1" dirty="0">
                          <a:solidFill>
                            <a:srgbClr val="7030A0"/>
                          </a:solidFill>
                        </a:rPr>
                        <a:t> до н. э.</a:t>
                      </a:r>
                    </a:p>
                  </a:txBody>
                  <a:tcPr marL="44873" marR="44873" marT="22437" marB="224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2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>
                          <a:effectLst/>
                        </a:rPr>
                        <a:t>Высота            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5" tooltip="Вавилонская башня (картина)"/>
                        </a:rPr>
                        <a:t>Картина «Вавилонская башня»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6" tooltip="Брейгель, Питер Старший"/>
                        </a:rPr>
                        <a:t>Питер Брейгель Старший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7" tooltip="1563"/>
                        </a:rPr>
                        <a:t>1563</a:t>
                      </a: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900" dirty="0">
                        <a:effectLst/>
                      </a:endParaRPr>
                    </a:p>
                  </a:txBody>
                  <a:tcPr marL="44873" marR="44873" marT="22437" marB="224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263">
                <a:tc>
                  <a:txBody>
                    <a:bodyPr/>
                    <a:lstStyle/>
                    <a:p>
                      <a:r>
                        <a:rPr lang="ru-RU" sz="900" b="1" dirty="0">
                          <a:effectLst/>
                        </a:rPr>
                        <a:t>Крыша</a:t>
                      </a:r>
                      <a:endParaRPr lang="ru-RU" sz="900" dirty="0">
                        <a:effectLst/>
                      </a:endParaRPr>
                    </a:p>
                  </a:txBody>
                  <a:tcPr marL="44873" marR="44873" marT="22437" marB="224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предположительно 2562 м</a:t>
                      </a:r>
                    </a:p>
                  </a:txBody>
                  <a:tcPr marL="44873" marR="44873" marT="22437" marB="224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263">
                <a:tc gridSpan="2">
                  <a:txBody>
                    <a:bodyPr/>
                    <a:lstStyle/>
                    <a:p>
                      <a:r>
                        <a:rPr lang="ru-RU" sz="900" dirty="0">
                          <a:effectLst/>
                        </a:rPr>
                        <a:t>Технические параметры</a:t>
                      </a:r>
                    </a:p>
                  </a:txBody>
                  <a:tcPr marL="44873" marR="44873" marT="22437" marB="224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263">
                <a:tc>
                  <a:txBody>
                    <a:bodyPr/>
                    <a:lstStyle/>
                    <a:p>
                      <a:r>
                        <a:rPr lang="ru-RU" sz="900" b="1" dirty="0">
                          <a:effectLst/>
                        </a:rPr>
                        <a:t>Количество этажей</a:t>
                      </a:r>
                      <a:endParaRPr lang="ru-RU" sz="900" dirty="0">
                        <a:effectLst/>
                      </a:endParaRPr>
                    </a:p>
                  </a:txBody>
                  <a:tcPr marL="44873" marR="44873" marT="22437" marB="224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500</a:t>
                      </a:r>
                    </a:p>
                  </a:txBody>
                  <a:tcPr marL="44873" marR="44873" marT="22437" marB="22437">
                    <a:lnL>
                      <a:noFill/>
                    </a:lnL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File:Pieter Bruegel the Elder - The Tower of Babel (Vienna) - Google Art Project - edited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941" y="1052736"/>
            <a:ext cx="464400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79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1080120"/>
          </a:xfrm>
        </p:spPr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br>
              <a:rPr lang="ru-RU" sz="27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7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Лекция 1</a:t>
            </a:r>
            <a:br>
              <a:rPr lang="ru-RU" sz="27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7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Происхождение языка и языков</a:t>
            </a:r>
            <a:br>
              <a:rPr lang="en-US" sz="27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</a:br>
            <a:br>
              <a:rPr lang="ru-RU" sz="15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lvl="0" algn="ctr">
              <a:lnSpc>
                <a:spcPct val="115000"/>
              </a:lnSpc>
            </a:pPr>
            <a:r>
              <a:rPr lang="ru-RU" sz="8000" b="1" dirty="0">
                <a:solidFill>
                  <a:srgbClr val="002060"/>
                </a:solidFill>
                <a:ea typeface="Calibri"/>
                <a:cs typeface="Times New Roman"/>
              </a:rPr>
              <a:t>ПЛАН</a:t>
            </a: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9600" b="1" dirty="0">
                <a:solidFill>
                  <a:srgbClr val="002060"/>
                </a:solidFill>
                <a:ea typeface="Calibri"/>
                <a:cs typeface="Times New Roman"/>
              </a:rPr>
              <a:t>Общее языкознание (ОЯ) как наука о языке: </a:t>
            </a:r>
            <a:r>
              <a:rPr lang="ru-RU" sz="9600" dirty="0">
                <a:solidFill>
                  <a:srgbClr val="002060"/>
                </a:solidFill>
                <a:ea typeface="Calibri"/>
                <a:cs typeface="Times New Roman"/>
              </a:rPr>
              <a:t>объект и предмет ОЯ.</a:t>
            </a:r>
            <a:endParaRPr lang="ru-RU" sz="96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ru-RU" sz="9600" b="1" dirty="0">
                <a:solidFill>
                  <a:srgbClr val="002060"/>
                </a:solidFill>
                <a:ea typeface="Calibri"/>
                <a:cs typeface="Times New Roman"/>
              </a:rPr>
              <a:t>Происхождение языка</a:t>
            </a:r>
            <a:r>
              <a:rPr lang="ru-RU" sz="9600" dirty="0">
                <a:solidFill>
                  <a:srgbClr val="002060"/>
                </a:solidFill>
                <a:ea typeface="Calibri"/>
                <a:cs typeface="Times New Roman"/>
              </a:rPr>
              <a:t> (божественно-мифологические и эволюционные теории). </a:t>
            </a:r>
            <a:endParaRPr lang="ru-RU" sz="96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ru-RU" sz="9600" b="1" dirty="0">
                <a:solidFill>
                  <a:srgbClr val="002060"/>
                </a:solidFill>
                <a:ea typeface="Calibri"/>
                <a:cs typeface="Times New Roman"/>
              </a:rPr>
              <a:t>Гипотезы моно- и </a:t>
            </a:r>
            <a:r>
              <a:rPr lang="ru-RU" sz="9600" b="1" dirty="0" err="1">
                <a:solidFill>
                  <a:srgbClr val="002060"/>
                </a:solidFill>
                <a:ea typeface="Calibri"/>
                <a:cs typeface="Times New Roman"/>
              </a:rPr>
              <a:t>полигенеза</a:t>
            </a:r>
            <a:r>
              <a:rPr lang="ru-RU" sz="9600" dirty="0">
                <a:solidFill>
                  <a:srgbClr val="002060"/>
                </a:solidFill>
                <a:ea typeface="Calibri"/>
                <a:cs typeface="Times New Roman"/>
              </a:rPr>
              <a:t>.</a:t>
            </a:r>
            <a:r>
              <a:rPr lang="ru-RU" sz="9600" b="1" dirty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ru-RU" sz="9600" dirty="0">
                <a:solidFill>
                  <a:srgbClr val="002060"/>
                </a:solidFill>
                <a:ea typeface="Calibri"/>
                <a:cs typeface="Times New Roman"/>
              </a:rPr>
              <a:t>Дивергентное и конвергентное развития языков.</a:t>
            </a:r>
            <a:endParaRPr lang="ru-RU" sz="96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9600" b="1" dirty="0">
                <a:solidFill>
                  <a:srgbClr val="002060"/>
                </a:solidFill>
                <a:ea typeface="Calibri"/>
                <a:cs typeface="Times New Roman"/>
              </a:rPr>
              <a:t>Тождество/ отдельность языковых образований:</a:t>
            </a:r>
            <a:r>
              <a:rPr lang="ru-RU" sz="9600" dirty="0">
                <a:solidFill>
                  <a:srgbClr val="002060"/>
                </a:solidFill>
                <a:ea typeface="Calibri"/>
                <a:cs typeface="Times New Roman"/>
              </a:rPr>
              <a:t> критерии определения.</a:t>
            </a:r>
            <a:r>
              <a:rPr lang="ru-RU" sz="9600" b="1" dirty="0">
                <a:solidFill>
                  <a:srgbClr val="002060"/>
                </a:solidFill>
                <a:ea typeface="Calibri"/>
              </a:rPr>
              <a:t> Глоттохронология.</a:t>
            </a:r>
            <a:endParaRPr lang="ru-RU" sz="96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9600" b="1" dirty="0">
                <a:solidFill>
                  <a:srgbClr val="002060"/>
                </a:solidFill>
                <a:ea typeface="Calibri"/>
                <a:cs typeface="Times New Roman"/>
              </a:rPr>
              <a:t>Мировые языки и языки, находящиеся под угрозой исчезновения. </a:t>
            </a:r>
            <a:r>
              <a:rPr lang="ru-RU" sz="9600" dirty="0">
                <a:solidFill>
                  <a:srgbClr val="002060"/>
                </a:solidFill>
                <a:ea typeface="Times New Roman"/>
                <a:cs typeface="Times New Roman"/>
              </a:rPr>
              <a:t>Проблема вымирания языков: концепция М. </a:t>
            </a:r>
            <a:r>
              <a:rPr lang="ru-RU" sz="9600" dirty="0" err="1">
                <a:solidFill>
                  <a:srgbClr val="002060"/>
                </a:solidFill>
                <a:ea typeface="Times New Roman"/>
                <a:cs typeface="Times New Roman"/>
              </a:rPr>
              <a:t>Крауса</a:t>
            </a:r>
            <a:r>
              <a:rPr lang="ru-RU" sz="9600" dirty="0">
                <a:solidFill>
                  <a:srgbClr val="002060"/>
                </a:solidFill>
                <a:ea typeface="Times New Roman"/>
                <a:cs typeface="Times New Roman"/>
              </a:rPr>
              <a:t>. Проект лингвистической Красной Книги Т. Салминена.</a:t>
            </a:r>
            <a:endParaRPr lang="ru-RU" sz="9600" dirty="0">
              <a:latin typeface="Calibri"/>
              <a:ea typeface="Calibri"/>
              <a:cs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000" b="1" i="1" dirty="0">
                <a:solidFill>
                  <a:srgbClr val="002060"/>
                </a:solidFill>
                <a:ea typeface="Calibri"/>
                <a:cs typeface="Times New Roman"/>
              </a:rPr>
              <a:t> </a:t>
            </a:r>
            <a:endParaRPr lang="ru-RU" sz="7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252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746"/>
            <a:ext cx="8229600" cy="47941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	Гипотезы моно- 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90465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2 основные теории:</a:t>
            </a: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2600" b="1" i="1" dirty="0">
                <a:ea typeface="Times New Roman"/>
                <a:cs typeface="Times New Roman"/>
              </a:rPr>
              <a:t>1)моноцентрическая (моногенез)</a:t>
            </a:r>
            <a:r>
              <a:rPr lang="ru-RU" sz="2600" dirty="0">
                <a:ea typeface="Times New Roman"/>
                <a:cs typeface="Times New Roman"/>
              </a:rPr>
              <a:t>: звуковой язык появился вместе 	с появлением в результате 	</a:t>
            </a:r>
            <a:r>
              <a:rPr lang="ru-RU" sz="2600" i="1" dirty="0">
                <a:solidFill>
                  <a:srgbClr val="7030A0"/>
                </a:solidFill>
                <a:ea typeface="Times New Roman"/>
                <a:cs typeface="Times New Roman"/>
              </a:rPr>
              <a:t>единичной мутации вида 	</a:t>
            </a:r>
            <a:r>
              <a:rPr lang="ru-RU" sz="2600" i="1" dirty="0" err="1">
                <a:solidFill>
                  <a:srgbClr val="7030A0"/>
                </a:solidFill>
                <a:ea typeface="Times New Roman"/>
                <a:cs typeface="Times New Roman"/>
              </a:rPr>
              <a:t>Homo</a:t>
            </a:r>
            <a:r>
              <a:rPr lang="ru-RU" sz="2600" i="1" dirty="0">
                <a:solidFill>
                  <a:srgbClr val="7030A0"/>
                </a:solidFill>
                <a:ea typeface="Times New Roman"/>
                <a:cs typeface="Times New Roman"/>
              </a:rPr>
              <a:t> </a:t>
            </a:r>
            <a:r>
              <a:rPr lang="ru-RU" sz="2600" i="1" dirty="0" err="1">
                <a:solidFill>
                  <a:srgbClr val="7030A0"/>
                </a:solidFill>
                <a:ea typeface="Times New Roman"/>
                <a:cs typeface="Times New Roman"/>
              </a:rPr>
              <a:t>Sapiens</a:t>
            </a:r>
            <a:r>
              <a:rPr lang="ru-RU" sz="2600" i="1" dirty="0">
                <a:solidFill>
                  <a:srgbClr val="7030A0"/>
                </a:solidFill>
                <a:ea typeface="Times New Roman"/>
                <a:cs typeface="Times New Roman"/>
              </a:rPr>
              <a:t> </a:t>
            </a:r>
            <a:r>
              <a:rPr lang="ru-RU" sz="2600" dirty="0">
                <a:ea typeface="Times New Roman"/>
                <a:cs typeface="Times New Roman"/>
              </a:rPr>
              <a:t>в Центральной или 	Южной Африке 	около </a:t>
            </a:r>
            <a:r>
              <a:rPr lang="ru-RU" sz="2600" b="1" dirty="0">
                <a:ea typeface="Times New Roman"/>
                <a:cs typeface="Times New Roman"/>
              </a:rPr>
              <a:t>100</a:t>
            </a:r>
            <a:r>
              <a:rPr lang="ru-RU" sz="2600" dirty="0">
                <a:ea typeface="Times New Roman"/>
                <a:cs typeface="Times New Roman"/>
              </a:rPr>
              <a:t> -</a:t>
            </a:r>
            <a:r>
              <a:rPr lang="ru-RU" sz="2600" b="1" dirty="0">
                <a:ea typeface="Times New Roman"/>
                <a:cs typeface="Times New Roman"/>
              </a:rPr>
              <a:t>200 тыс. </a:t>
            </a:r>
            <a:r>
              <a:rPr lang="ru-RU" sz="2600" dirty="0">
                <a:ea typeface="Times New Roman"/>
                <a:cs typeface="Times New Roman"/>
              </a:rPr>
              <a:t>лет назад, откуда он около </a:t>
            </a:r>
            <a:r>
              <a:rPr lang="ru-RU" sz="2600" b="1" dirty="0">
                <a:ea typeface="Times New Roman"/>
                <a:cs typeface="Times New Roman"/>
              </a:rPr>
              <a:t>30 тыс. 	лет назад </a:t>
            </a:r>
            <a:r>
              <a:rPr lang="ru-RU" sz="2600" dirty="0">
                <a:ea typeface="Times New Roman"/>
                <a:cs typeface="Times New Roman"/>
              </a:rPr>
              <a:t>распространился по Западной Евразии (см. 	</a:t>
            </a:r>
            <a:r>
              <a:rPr lang="ru-RU" sz="2600" i="1" dirty="0">
                <a:solidFill>
                  <a:srgbClr val="C00000"/>
                </a:solidFill>
              </a:rPr>
              <a:t>А.В. Марков</a:t>
            </a:r>
            <a:r>
              <a:rPr lang="ru-RU" sz="2600" dirty="0">
                <a:solidFill>
                  <a:srgbClr val="C00000"/>
                </a:solidFill>
              </a:rPr>
              <a:t>. </a:t>
            </a:r>
            <a:r>
              <a:rPr lang="ru-RU" sz="2600" i="1" dirty="0">
                <a:solidFill>
                  <a:srgbClr val="C00000"/>
                </a:solidFill>
              </a:rPr>
              <a:t>Языки, как и гены, родом из Африки</a:t>
            </a:r>
            <a:r>
              <a:rPr lang="ru-RU" sz="2600" dirty="0"/>
              <a:t>)</a:t>
            </a:r>
            <a:r>
              <a:rPr lang="ru-RU" sz="2600" dirty="0">
                <a:ea typeface="Times New Roman"/>
                <a:cs typeface="Times New Roman"/>
              </a:rPr>
              <a:t>;</a:t>
            </a:r>
            <a:r>
              <a:rPr lang="ru-RU" sz="2600" i="1" dirty="0">
                <a:solidFill>
                  <a:srgbClr val="4F6228"/>
                </a:solidFill>
                <a:ea typeface="Times New Roman"/>
              </a:rPr>
              <a:t> 	</a:t>
            </a:r>
            <a:r>
              <a:rPr lang="ru-RU" sz="2600" b="1" i="1" dirty="0">
                <a:solidFill>
                  <a:srgbClr val="4F6228"/>
                </a:solidFill>
                <a:ea typeface="Times New Roman"/>
              </a:rPr>
              <a:t>дивергенция </a:t>
            </a:r>
            <a:r>
              <a:rPr lang="ru-RU" sz="2600" b="1" dirty="0">
                <a:solidFill>
                  <a:srgbClr val="4F6228"/>
                </a:solidFill>
                <a:ea typeface="Times New Roman"/>
              </a:rPr>
              <a:t>индоевропейских языков произошла  	12-11 	тыс. лет до Р.Х., </a:t>
            </a:r>
            <a:r>
              <a:rPr lang="ru-RU" sz="2600" b="1" i="1" dirty="0">
                <a:solidFill>
                  <a:srgbClr val="4F6228"/>
                </a:solidFill>
                <a:ea typeface="Times New Roman"/>
              </a:rPr>
              <a:t>остальных – еще 	раньше.</a:t>
            </a:r>
            <a:endParaRPr lang="ru-RU" sz="2600" b="1" i="1" dirty="0">
              <a:ea typeface="Times New Roman"/>
              <a:cs typeface="Times New Roman"/>
            </a:endParaRPr>
          </a:p>
          <a:p>
            <a:pPr algn="just">
              <a:lnSpc>
                <a:spcPct val="120000"/>
              </a:lnSpc>
            </a:pPr>
            <a:r>
              <a:rPr lang="ru-RU" sz="2600" b="1" i="1" dirty="0">
                <a:ea typeface="Times New Roman"/>
                <a:cs typeface="Times New Roman"/>
              </a:rPr>
              <a:t>2)полицентрическая (</a:t>
            </a:r>
            <a:r>
              <a:rPr lang="ru-RU" sz="2600" b="1" i="1" dirty="0" err="1">
                <a:solidFill>
                  <a:prstClr val="black"/>
                </a:solidFill>
                <a:ea typeface="Times New Roman"/>
                <a:cs typeface="Times New Roman"/>
              </a:rPr>
              <a:t>полигенез</a:t>
            </a:r>
            <a:r>
              <a:rPr lang="ru-RU" sz="2600" b="1" i="1" dirty="0">
                <a:solidFill>
                  <a:prstClr val="black"/>
                </a:solidFill>
                <a:ea typeface="Times New Roman"/>
                <a:cs typeface="Times New Roman"/>
              </a:rPr>
              <a:t>)</a:t>
            </a:r>
            <a:r>
              <a:rPr lang="ru-RU" sz="2600" b="1" dirty="0">
                <a:solidFill>
                  <a:prstClr val="black"/>
                </a:solidFill>
                <a:ea typeface="Times New Roman"/>
                <a:cs typeface="Times New Roman"/>
              </a:rPr>
              <a:t>:</a:t>
            </a:r>
            <a:r>
              <a:rPr lang="ru-RU" sz="2600" b="1" i="1" dirty="0">
                <a:solidFill>
                  <a:prstClr val="black"/>
                </a:solidFill>
                <a:ea typeface="Times New Roman"/>
                <a:cs typeface="Times New Roman"/>
              </a:rPr>
              <a:t> </a:t>
            </a:r>
            <a:r>
              <a:rPr lang="ru-RU" sz="2600" dirty="0">
                <a:ea typeface="Times New Roman"/>
                <a:cs typeface="Times New Roman"/>
              </a:rPr>
              <a:t>язык почти 	одновременно 	появился в разных точках земного шара 	(экваториальный пояс Земли) (</a:t>
            </a:r>
            <a:r>
              <a:rPr lang="ru-RU" sz="2600" i="1" dirty="0">
                <a:ea typeface="Times New Roman"/>
                <a:cs typeface="Times New Roman"/>
              </a:rPr>
              <a:t>Сторонники: </a:t>
            </a:r>
            <a:r>
              <a:rPr lang="ru-RU" sz="2600" i="1" dirty="0"/>
              <a:t>Франц 	</a:t>
            </a:r>
            <a:r>
              <a:rPr lang="ru-RU" sz="2600" i="1" dirty="0" err="1"/>
              <a:t>Вейденрейх</a:t>
            </a:r>
            <a:r>
              <a:rPr lang="ru-RU" sz="2600" i="1" dirty="0"/>
              <a:t> (1873 – 1948); Поль Пьер </a:t>
            </a:r>
            <a:r>
              <a:rPr lang="ru-RU" sz="2600" i="1" dirty="0" err="1"/>
              <a:t>Брока</a:t>
            </a:r>
            <a:r>
              <a:rPr lang="ru-RU" sz="2600" i="1" dirty="0"/>
              <a:t> (1824 – 1	880), 	академик Деревянко: </a:t>
            </a:r>
            <a:r>
              <a:rPr lang="ru-RU" sz="2600" dirty="0"/>
              <a:t>	На Земле существует четыре 	вида 	человека – африканский, средиземноморский, 	</a:t>
            </a:r>
            <a:r>
              <a:rPr lang="ru-RU" sz="2600" dirty="0" err="1"/>
              <a:t>русскоравнинный</a:t>
            </a:r>
            <a:r>
              <a:rPr lang="ru-RU" sz="2600" dirty="0"/>
              <a:t>, 	азиатский)</a:t>
            </a:r>
            <a:endParaRPr lang="ru-RU" sz="2600" b="1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800" dirty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800" dirty="0">
              <a:ea typeface="Times New Roman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AutoNum type="arabicParenR"/>
            </a:pPr>
            <a:endParaRPr lang="ru-RU" b="1" i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237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746"/>
            <a:ext cx="8229600" cy="76745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	Гипотезы моно- 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Дивергентное и конвергентное развитие языков.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976664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Сторонники моногенеза:</a:t>
            </a:r>
          </a:p>
          <a:p>
            <a:r>
              <a:rPr lang="ru-RU" sz="2400" dirty="0">
                <a:ea typeface="Times New Roman"/>
              </a:rPr>
              <a:t>Индоевропеисты Генри </a:t>
            </a:r>
            <a:r>
              <a:rPr lang="ru-RU" sz="2400" dirty="0" err="1">
                <a:ea typeface="Times New Roman"/>
              </a:rPr>
              <a:t>Суит</a:t>
            </a:r>
            <a:r>
              <a:rPr lang="ru-RU" sz="2400" dirty="0">
                <a:ea typeface="Times New Roman"/>
              </a:rPr>
              <a:t>, </a:t>
            </a:r>
            <a:r>
              <a:rPr lang="ru-RU" sz="2400" dirty="0" err="1">
                <a:ea typeface="Times New Roman"/>
              </a:rPr>
              <a:t>Альфредо</a:t>
            </a:r>
            <a:r>
              <a:rPr lang="ru-RU" sz="2400" dirty="0">
                <a:ea typeface="Times New Roman"/>
              </a:rPr>
              <a:t> </a:t>
            </a:r>
            <a:r>
              <a:rPr lang="ru-RU" sz="2400" dirty="0" err="1">
                <a:ea typeface="Times New Roman"/>
              </a:rPr>
              <a:t>Тромбетти</a:t>
            </a:r>
            <a:r>
              <a:rPr lang="ru-RU" sz="2400" dirty="0">
                <a:ea typeface="Times New Roman"/>
              </a:rPr>
              <a:t> и </a:t>
            </a:r>
            <a:r>
              <a:rPr lang="ru-RU" sz="2400" dirty="0" err="1">
                <a:ea typeface="Times New Roman"/>
              </a:rPr>
              <a:t>Хольгер</a:t>
            </a:r>
            <a:r>
              <a:rPr lang="ru-RU" sz="2400" dirty="0">
                <a:ea typeface="Times New Roman"/>
              </a:rPr>
              <a:t> </a:t>
            </a:r>
            <a:r>
              <a:rPr lang="ru-RU" sz="2400" dirty="0" err="1">
                <a:ea typeface="Times New Roman"/>
              </a:rPr>
              <a:t>Педерсен</a:t>
            </a:r>
            <a:r>
              <a:rPr lang="ru-RU" sz="2400" dirty="0">
                <a:ea typeface="Times New Roman"/>
              </a:rPr>
              <a:t>, который в 1903 г. выдвинул гипотезу </a:t>
            </a:r>
            <a:r>
              <a:rPr lang="ru-RU" sz="2400" b="1" i="1" dirty="0">
                <a:ea typeface="Times New Roman"/>
              </a:rPr>
              <a:t>ностратических языков </a:t>
            </a:r>
            <a:r>
              <a:rPr lang="ru-RU" sz="2400" dirty="0">
                <a:ea typeface="Times New Roman"/>
              </a:rPr>
              <a:t>-- родства между языками индоевропейскими, </a:t>
            </a:r>
            <a:r>
              <a:rPr lang="ru-RU" sz="2400" i="1" dirty="0" err="1">
                <a:ea typeface="Times New Roman"/>
              </a:rPr>
              <a:t>афразийскими</a:t>
            </a:r>
            <a:r>
              <a:rPr lang="ru-RU" sz="2400" i="1" dirty="0">
                <a:ea typeface="Times New Roman"/>
              </a:rPr>
              <a:t> (семито-хамитскими) и урало-алтайскими </a:t>
            </a:r>
          </a:p>
          <a:p>
            <a:r>
              <a:rPr lang="ru-RU" sz="2400" dirty="0">
                <a:ea typeface="Times New Roman"/>
              </a:rPr>
              <a:t>(а сейчас: японский и корейский языки, причисляемые к алтайским языкам, картвельская, дравидийская, эскимосско-алеутские языки  и ряд др., но исключают </a:t>
            </a:r>
            <a:r>
              <a:rPr lang="ru-RU" sz="2400" dirty="0" err="1">
                <a:ea typeface="Times New Roman"/>
              </a:rPr>
              <a:t>афразийские</a:t>
            </a:r>
            <a:r>
              <a:rPr lang="ru-RU" sz="2400" dirty="0">
                <a:ea typeface="Times New Roman"/>
              </a:rPr>
              <a:t> - Владислав </a:t>
            </a:r>
            <a:r>
              <a:rPr lang="ru-RU" sz="2400" dirty="0" err="1">
                <a:ea typeface="Times New Roman"/>
              </a:rPr>
              <a:t>Иллич-Свитыч</a:t>
            </a:r>
            <a:r>
              <a:rPr lang="ru-RU" sz="2400" dirty="0">
                <a:ea typeface="Times New Roman"/>
              </a:rPr>
              <a:t>).</a:t>
            </a:r>
          </a:p>
          <a:p>
            <a:pPr algn="ctr"/>
            <a:endParaRPr lang="ru-RU" sz="2400" dirty="0">
              <a:ea typeface="Times New Roman"/>
            </a:endParaRPr>
          </a:p>
          <a:p>
            <a:pPr algn="ctr"/>
            <a:r>
              <a:rPr lang="ru-RU" sz="2400" dirty="0">
                <a:ea typeface="Times New Roman"/>
              </a:rPr>
              <a:t>С учетом ностратической теории всего 7 </a:t>
            </a:r>
            <a:r>
              <a:rPr lang="ru-RU" sz="2400" dirty="0" err="1">
                <a:ea typeface="Times New Roman"/>
              </a:rPr>
              <a:t>макросемей</a:t>
            </a:r>
            <a:r>
              <a:rPr lang="ru-RU" sz="2400" dirty="0">
                <a:ea typeface="Times New Roman"/>
              </a:rPr>
              <a:t> языков мира: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900" b="1" i="1" dirty="0">
                <a:solidFill>
                  <a:prstClr val="black"/>
                </a:solidFill>
                <a:ea typeface="Times New Roman"/>
              </a:rPr>
              <a:t>ностратическая </a:t>
            </a:r>
            <a:r>
              <a:rPr lang="ru-RU" sz="1900" i="1" dirty="0">
                <a:solidFill>
                  <a:prstClr val="black"/>
                </a:solidFill>
                <a:ea typeface="Times New Roman"/>
              </a:rPr>
              <a:t>– </a:t>
            </a:r>
            <a:r>
              <a:rPr lang="ru-RU" sz="1900" i="1" dirty="0">
                <a:ea typeface="Times New Roman"/>
              </a:rPr>
              <a:t>56 % населения мира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900" b="1" i="1" dirty="0" err="1">
                <a:ea typeface="Times New Roman"/>
              </a:rPr>
              <a:t>афразийская</a:t>
            </a:r>
            <a:r>
              <a:rPr lang="ru-RU" sz="1900" b="1" i="1" dirty="0">
                <a:ea typeface="Times New Roman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900" b="1" i="1" dirty="0">
                <a:solidFill>
                  <a:prstClr val="black"/>
                </a:solidFill>
                <a:ea typeface="Times New Roman"/>
              </a:rPr>
              <a:t>сино-кавказская – </a:t>
            </a:r>
            <a:r>
              <a:rPr lang="ru-RU" sz="1900" b="1" i="1" dirty="0">
                <a:ea typeface="Times New Roman"/>
              </a:rPr>
              <a:t>22 </a:t>
            </a:r>
            <a:r>
              <a:rPr lang="ru-RU" sz="1900" i="1" dirty="0">
                <a:ea typeface="Times New Roman"/>
              </a:rPr>
              <a:t>%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900" b="1" i="1" dirty="0">
                <a:ea typeface="Times New Roman"/>
              </a:rPr>
              <a:t>конго-сахарская </a:t>
            </a:r>
            <a:r>
              <a:rPr lang="ru-RU" sz="1900" i="1" dirty="0">
                <a:ea typeface="Times New Roman"/>
              </a:rPr>
              <a:t>– </a:t>
            </a:r>
            <a:r>
              <a:rPr lang="ru-RU" sz="1900" i="1" dirty="0">
                <a:solidFill>
                  <a:prstClr val="black"/>
                </a:solidFill>
                <a:ea typeface="Times New Roman"/>
              </a:rPr>
              <a:t>7 %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b="1" i="1" dirty="0">
                <a:solidFill>
                  <a:prstClr val="black"/>
                </a:solidFill>
                <a:ea typeface="Times New Roman"/>
              </a:rPr>
              <a:t>  </a:t>
            </a:r>
            <a:r>
              <a:rPr lang="ru-RU" sz="1800" b="1" i="1" dirty="0" err="1">
                <a:solidFill>
                  <a:prstClr val="black"/>
                </a:solidFill>
                <a:ea typeface="Times New Roman"/>
              </a:rPr>
              <a:t>австротайская</a:t>
            </a:r>
            <a:r>
              <a:rPr lang="ru-RU" sz="1800" b="1" i="1" dirty="0">
                <a:solidFill>
                  <a:prstClr val="black"/>
                </a:solidFill>
                <a:ea typeface="Times New Roman"/>
              </a:rPr>
              <a:t> и </a:t>
            </a:r>
            <a:r>
              <a:rPr lang="ru-RU" sz="1800" b="1" i="1" dirty="0" err="1">
                <a:solidFill>
                  <a:prstClr val="black"/>
                </a:solidFill>
                <a:ea typeface="Times New Roman"/>
              </a:rPr>
              <a:t>мяо</a:t>
            </a:r>
            <a:r>
              <a:rPr lang="ru-RU" sz="1800" b="1" i="1" dirty="0">
                <a:solidFill>
                  <a:prstClr val="black"/>
                </a:solidFill>
                <a:ea typeface="Times New Roman"/>
              </a:rPr>
              <a:t>-австроазиатская </a:t>
            </a:r>
            <a:r>
              <a:rPr lang="ru-RU" sz="1900" i="1" dirty="0">
                <a:solidFill>
                  <a:prstClr val="black"/>
                </a:solidFill>
                <a:ea typeface="Times New Roman"/>
              </a:rPr>
              <a:t>– 9 %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900" b="1" i="1" dirty="0" err="1">
                <a:solidFill>
                  <a:prstClr val="black"/>
                </a:solidFill>
                <a:ea typeface="Times New Roman"/>
              </a:rPr>
              <a:t>америндская</a:t>
            </a:r>
            <a:r>
              <a:rPr lang="ru-RU" sz="1900" b="1" i="1" dirty="0">
                <a:solidFill>
                  <a:prstClr val="black"/>
                </a:solidFill>
                <a:ea typeface="Times New Roman"/>
              </a:rPr>
              <a:t> </a:t>
            </a:r>
            <a:r>
              <a:rPr lang="ru-RU" sz="1800" b="1" i="1" dirty="0">
                <a:solidFill>
                  <a:prstClr val="black"/>
                </a:solidFill>
                <a:ea typeface="Times New Roman"/>
              </a:rPr>
              <a:t> </a:t>
            </a:r>
            <a:r>
              <a:rPr lang="ru-RU" sz="1900" i="1" dirty="0">
                <a:solidFill>
                  <a:prstClr val="black"/>
                </a:solidFill>
                <a:ea typeface="Times New Roman"/>
              </a:rPr>
              <a:t>–  </a:t>
            </a:r>
            <a:r>
              <a:rPr lang="ru-RU" sz="1800" i="1" dirty="0">
                <a:solidFill>
                  <a:prstClr val="black"/>
                </a:solidFill>
                <a:ea typeface="Times New Roman"/>
              </a:rPr>
              <a:t> </a:t>
            </a:r>
            <a:r>
              <a:rPr lang="ru-RU" sz="1900" i="1" dirty="0"/>
              <a:t>0,6 %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i="1" dirty="0">
                <a:ea typeface="Times New Roman"/>
              </a:rPr>
              <a:t>индо-тихоокеанская </a:t>
            </a:r>
            <a:r>
              <a:rPr lang="ru-RU" sz="2000" i="1" dirty="0">
                <a:ea typeface="Times New Roman"/>
              </a:rPr>
              <a:t>- 0,1 % </a:t>
            </a:r>
          </a:p>
          <a:p>
            <a:pPr lvl="0"/>
            <a:r>
              <a:rPr lang="ru-RU" sz="2000" dirty="0">
                <a:solidFill>
                  <a:srgbClr val="4F6228"/>
                </a:solidFill>
                <a:ea typeface="Times New Roman"/>
              </a:rPr>
              <a:t>У народов этих семей сходный генофонд – </a:t>
            </a:r>
            <a:r>
              <a:rPr lang="ru-RU" sz="2000" b="1" dirty="0">
                <a:solidFill>
                  <a:srgbClr val="4F6228"/>
                </a:solidFill>
                <a:ea typeface="Times New Roman"/>
              </a:rPr>
              <a:t>Л.Л. </a:t>
            </a:r>
            <a:r>
              <a:rPr lang="ru-RU" sz="2000" b="1" dirty="0" err="1">
                <a:solidFill>
                  <a:srgbClr val="4F6228"/>
                </a:solidFill>
                <a:ea typeface="Times New Roman"/>
              </a:rPr>
              <a:t>Кавалли-Сфорца</a:t>
            </a:r>
            <a:r>
              <a:rPr lang="ru-RU" sz="2000" b="1" dirty="0">
                <a:solidFill>
                  <a:srgbClr val="4F6228"/>
                </a:solidFill>
                <a:ea typeface="Times New Roman"/>
              </a:rPr>
              <a:t>, </a:t>
            </a:r>
          </a:p>
          <a:p>
            <a:pPr lvl="0"/>
            <a:r>
              <a:rPr lang="ru-RU" sz="2000" dirty="0">
                <a:solidFill>
                  <a:srgbClr val="4F6228"/>
                </a:solidFill>
                <a:ea typeface="Times New Roman"/>
              </a:rPr>
              <a:t>однако жесткой зависимости между языком и расой нет.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2254986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	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Гипотезы моно- 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Дивергентное и конвергентное развитие языков.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r>
              <a:rPr lang="ru-RU" b="1" kern="0" dirty="0">
                <a:solidFill>
                  <a:srgbClr val="000000"/>
                </a:solidFill>
                <a:latin typeface="Arial"/>
              </a:rPr>
              <a:t>Дивергенция – </a:t>
            </a:r>
            <a:r>
              <a:rPr lang="ru-RU" kern="0" dirty="0">
                <a:solidFill>
                  <a:srgbClr val="000000"/>
                </a:solidFill>
                <a:latin typeface="Arial"/>
              </a:rPr>
              <a:t>расхождение родственных языков или диалектов, обусловленное социально-историческими условиями (миграцией, географическим обособлением, культурными контактами).</a:t>
            </a:r>
          </a:p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endParaRPr lang="ru-RU" kern="0" dirty="0">
              <a:solidFill>
                <a:srgbClr val="000000"/>
              </a:solidFill>
              <a:latin typeface="Arial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ru-RU" kern="0" dirty="0">
                <a:solidFill>
                  <a:srgbClr val="000000"/>
                </a:solidFill>
                <a:latin typeface="Arial"/>
              </a:rPr>
              <a:t>	Основной путь формирования семьи 	языков после распада праязыка.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681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579296" cy="706090"/>
          </a:xfrm>
        </p:spPr>
        <p:txBody>
          <a:bodyPr/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 Гипотезы моно- 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Дивергентное и конвергентное развитие языков.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lvl="0" indent="-609600" fontAlgn="base">
              <a:spcAft>
                <a:spcPct val="0"/>
              </a:spcAft>
            </a:pPr>
            <a:r>
              <a:rPr lang="ru-RU" b="1" kern="0" dirty="0">
                <a:solidFill>
                  <a:srgbClr val="000000"/>
                </a:solidFill>
                <a:latin typeface="Arial"/>
              </a:rPr>
              <a:t>Две фазы:</a:t>
            </a:r>
            <a:r>
              <a:rPr lang="ru-RU" kern="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609600" lvl="0" indent="-609600" fontAlgn="base">
              <a:spcAft>
                <a:spcPct val="0"/>
              </a:spcAft>
              <a:buFontTx/>
              <a:buAutoNum type="arabicPeriod"/>
            </a:pPr>
            <a:r>
              <a:rPr lang="ru-RU" i="1" kern="0" dirty="0">
                <a:solidFill>
                  <a:srgbClr val="000000"/>
                </a:solidFill>
                <a:latin typeface="Arial"/>
              </a:rPr>
              <a:t>Дифференциация -</a:t>
            </a:r>
          </a:p>
          <a:p>
            <a:pPr marL="609600" lvl="0" indent="-609600" fontAlgn="base">
              <a:spcAft>
                <a:spcPct val="0"/>
              </a:spcAft>
            </a:pPr>
            <a:r>
              <a:rPr lang="ru-RU" kern="0" dirty="0">
                <a:solidFill>
                  <a:srgbClr val="000000"/>
                </a:solidFill>
                <a:latin typeface="Arial"/>
              </a:rPr>
              <a:t>распад праязыка на самостоятельные языки или диалекты. </a:t>
            </a:r>
          </a:p>
          <a:p>
            <a:pPr marL="609600" lvl="0" indent="-609600" fontAlgn="base">
              <a:spcAft>
                <a:spcPct val="0"/>
              </a:spcAft>
              <a:buFontTx/>
              <a:buChar char="•"/>
            </a:pPr>
            <a:endParaRPr lang="ru-RU" kern="0" dirty="0">
              <a:solidFill>
                <a:srgbClr val="000000"/>
              </a:solidFill>
              <a:latin typeface="Arial"/>
            </a:endParaRPr>
          </a:p>
          <a:p>
            <a:pPr marL="609600" lvl="0" indent="-609600" fontAlgn="base">
              <a:spcAft>
                <a:spcPct val="0"/>
              </a:spcAft>
              <a:buFontTx/>
              <a:buAutoNum type="arabicPeriod" startAt="2"/>
            </a:pPr>
            <a:r>
              <a:rPr lang="ru-RU" i="1" kern="0" dirty="0">
                <a:solidFill>
                  <a:srgbClr val="000000"/>
                </a:solidFill>
                <a:latin typeface="Arial"/>
              </a:rPr>
              <a:t>Дивергенция - </a:t>
            </a:r>
          </a:p>
          <a:p>
            <a:pPr marL="609600" lvl="0" indent="-609600" fontAlgn="base">
              <a:spcAft>
                <a:spcPct val="0"/>
              </a:spcAft>
            </a:pPr>
            <a:r>
              <a:rPr lang="ru-RU" kern="0" dirty="0">
                <a:solidFill>
                  <a:srgbClr val="000000"/>
                </a:solidFill>
                <a:latin typeface="Arial"/>
              </a:rPr>
              <a:t>дальнейшее отдаление этих языков или диалектов.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4578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764704"/>
          </a:xfrm>
        </p:spPr>
        <p:txBody>
          <a:bodyPr/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 Гипотезы моно- 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Дивергентное и конвергентное развитие языков.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342900" lvl="0" indent="-342900" fontAlgn="base">
              <a:spcAft>
                <a:spcPct val="0"/>
              </a:spcAft>
              <a:buFontTx/>
              <a:buChar char="•"/>
            </a:pPr>
            <a:r>
              <a:rPr lang="ru-RU" b="1" kern="0" dirty="0">
                <a:solidFill>
                  <a:srgbClr val="000000"/>
                </a:solidFill>
                <a:latin typeface="Arial"/>
              </a:rPr>
              <a:t>Конвергенция</a:t>
            </a:r>
            <a:r>
              <a:rPr lang="ru-RU" kern="0" dirty="0">
                <a:solidFill>
                  <a:srgbClr val="000000"/>
                </a:solidFill>
                <a:latin typeface="Arial"/>
              </a:rPr>
              <a:t> -  </a:t>
            </a:r>
          </a:p>
          <a:p>
            <a:pPr lvl="0" fontAlgn="base">
              <a:spcAft>
                <a:spcPct val="0"/>
              </a:spcAft>
            </a:pPr>
            <a:r>
              <a:rPr lang="ru-RU" kern="0" dirty="0">
                <a:solidFill>
                  <a:srgbClr val="000000"/>
                </a:solidFill>
                <a:latin typeface="Arial"/>
              </a:rPr>
              <a:t>сближение или совпадение языков (как родственных, так и неродственных) или диалектов, обусловленное</a:t>
            </a:r>
            <a:r>
              <a:rPr lang="en-US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kern="0" dirty="0">
                <a:solidFill>
                  <a:srgbClr val="000000"/>
                </a:solidFill>
                <a:latin typeface="Arial"/>
              </a:rPr>
              <a:t>длительными и интенсивными контактами на едином географическом пространстве.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7027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64704"/>
          </a:xfrm>
        </p:spPr>
        <p:txBody>
          <a:bodyPr/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 Гипотезы моно- 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Дивергентное и конвергентное развитие языков.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</a:pPr>
            <a:r>
              <a:rPr lang="ru-RU" sz="2800" b="1" kern="0" dirty="0">
                <a:solidFill>
                  <a:srgbClr val="000000"/>
                </a:solidFill>
                <a:latin typeface="Arial"/>
              </a:rPr>
              <a:t>Две фазы:</a:t>
            </a:r>
          </a:p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</a:pPr>
            <a:endParaRPr lang="ru-RU" sz="2800" b="1" kern="0" dirty="0">
              <a:solidFill>
                <a:srgbClr val="000000"/>
              </a:solidFill>
              <a:latin typeface="Arial"/>
            </a:endParaRPr>
          </a:p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ru-RU" sz="2800" i="1" kern="0" dirty="0">
                <a:solidFill>
                  <a:srgbClr val="000000"/>
                </a:solidFill>
                <a:latin typeface="Arial"/>
              </a:rPr>
              <a:t>Конвергенция 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– </a:t>
            </a:r>
          </a:p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</a:pPr>
            <a:r>
              <a:rPr lang="ru-RU" sz="2800" kern="0" dirty="0">
                <a:solidFill>
                  <a:srgbClr val="000000"/>
                </a:solidFill>
                <a:latin typeface="Arial"/>
              </a:rPr>
              <a:t>сближение языков в результате </a:t>
            </a:r>
            <a:r>
              <a:rPr lang="ru-RU" sz="2800" kern="0" dirty="0" err="1">
                <a:solidFill>
                  <a:srgbClr val="000000"/>
                </a:solidFill>
                <a:latin typeface="Arial"/>
              </a:rPr>
              <a:t>контактирования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. </a:t>
            </a:r>
            <a:r>
              <a:rPr lang="ru-RU" sz="2800" b="1" i="1" kern="0" dirty="0">
                <a:solidFill>
                  <a:srgbClr val="000000"/>
                </a:solidFill>
                <a:latin typeface="Arial"/>
              </a:rPr>
              <a:t>Образование языковых союзов. </a:t>
            </a:r>
          </a:p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</a:pPr>
            <a:endParaRPr lang="ru-RU" sz="2800" kern="0" dirty="0">
              <a:solidFill>
                <a:srgbClr val="000000"/>
              </a:solidFill>
              <a:latin typeface="Arial"/>
            </a:endParaRPr>
          </a:p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  <a:buFontTx/>
              <a:buAutoNum type="arabicPeriod" startAt="2"/>
            </a:pPr>
            <a:r>
              <a:rPr lang="ru-RU" sz="2800" i="1" kern="0" dirty="0">
                <a:solidFill>
                  <a:srgbClr val="000000"/>
                </a:solidFill>
                <a:latin typeface="Arial"/>
              </a:rPr>
              <a:t>Интеграция  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- </a:t>
            </a:r>
          </a:p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</a:pPr>
            <a:r>
              <a:rPr lang="ru-RU" sz="2800" kern="0" dirty="0">
                <a:solidFill>
                  <a:srgbClr val="000000"/>
                </a:solidFill>
                <a:latin typeface="Arial"/>
              </a:rPr>
              <a:t>слияние языков в один язык. </a:t>
            </a:r>
          </a:p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</a:pPr>
            <a:r>
              <a:rPr lang="ru-RU" sz="2800" b="1" i="1" kern="0" dirty="0">
                <a:solidFill>
                  <a:srgbClr val="000000"/>
                </a:solidFill>
                <a:latin typeface="Arial"/>
              </a:rPr>
              <a:t>Образование языков межэтнического общения 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(</a:t>
            </a:r>
            <a:r>
              <a:rPr lang="ru-RU" sz="2800" kern="0" dirty="0" err="1">
                <a:solidFill>
                  <a:srgbClr val="000000"/>
                </a:solidFill>
                <a:latin typeface="Arial"/>
              </a:rPr>
              <a:t>пиджинов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, койне, </a:t>
            </a:r>
            <a:r>
              <a:rPr lang="ru-RU" sz="2800" kern="0" dirty="0" err="1">
                <a:solidFill>
                  <a:srgbClr val="000000"/>
                </a:solidFill>
                <a:latin typeface="Arial"/>
              </a:rPr>
              <a:t>лингва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 франка).</a:t>
            </a:r>
          </a:p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endParaRPr lang="ru-RU" sz="2800" kern="0" dirty="0">
              <a:solidFill>
                <a:srgbClr val="000000"/>
              </a:solidFill>
              <a:latin typeface="Arial"/>
            </a:endParaRPr>
          </a:p>
          <a:p>
            <a:pPr marL="609600" lvl="0" indent="-609600" fontAlgn="base">
              <a:lnSpc>
                <a:spcPct val="90000"/>
              </a:lnSpc>
              <a:spcAft>
                <a:spcPct val="0"/>
              </a:spcAft>
            </a:pPr>
            <a:r>
              <a:rPr lang="ru-RU" sz="2800" kern="0" dirty="0">
                <a:solidFill>
                  <a:srgbClr val="000000"/>
                </a:solidFill>
                <a:latin typeface="Arial"/>
              </a:rPr>
              <a:t>Скорость конвергенции и интеграции зависит от степени родства языков.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9390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16632"/>
            <a:ext cx="9361040" cy="576064"/>
          </a:xfrm>
        </p:spPr>
        <p:txBody>
          <a:bodyPr/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 Гипотезы моно- 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Дивергентное и конвергентное развитие языков.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r>
              <a:rPr lang="ru-RU" sz="2000" b="1" i="1" kern="0" dirty="0">
                <a:solidFill>
                  <a:srgbClr val="000000"/>
                </a:solidFill>
                <a:latin typeface="Arial"/>
              </a:rPr>
              <a:t>классичес</a:t>
            </a:r>
            <a:r>
              <a:rPr lang="ru-RU" sz="2000" i="1" kern="0" dirty="0">
                <a:solidFill>
                  <a:srgbClr val="000000"/>
                </a:solidFill>
                <a:latin typeface="Arial"/>
              </a:rPr>
              <a:t>к</a:t>
            </a:r>
            <a:r>
              <a:rPr lang="ru-RU" sz="2000" b="1" i="1" kern="0" dirty="0">
                <a:solidFill>
                  <a:srgbClr val="000000"/>
                </a:solidFill>
                <a:latin typeface="Arial"/>
              </a:rPr>
              <a:t>ая латынь</a:t>
            </a: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endParaRPr lang="ru-RU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r>
              <a:rPr lang="ru-RU" sz="2000" kern="0" dirty="0">
                <a:solidFill>
                  <a:srgbClr val="000000"/>
                </a:solidFill>
                <a:latin typeface="Arial"/>
              </a:rPr>
              <a:t>покорение соседних народов</a:t>
            </a: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r>
              <a:rPr lang="ru-RU" sz="2000" kern="0" dirty="0">
                <a:solidFill>
                  <a:srgbClr val="000000"/>
                </a:solidFill>
                <a:latin typeface="Arial"/>
              </a:rPr>
              <a:t> (</a:t>
            </a:r>
            <a:r>
              <a:rPr lang="ru-RU" sz="2000" kern="0" dirty="0" err="1">
                <a:solidFill>
                  <a:srgbClr val="000000"/>
                </a:solidFill>
                <a:latin typeface="Arial"/>
              </a:rPr>
              <a:t>даки</a:t>
            </a:r>
            <a:r>
              <a:rPr lang="ru-RU" sz="2000" kern="0" dirty="0">
                <a:solidFill>
                  <a:srgbClr val="000000"/>
                </a:solidFill>
                <a:latin typeface="Arial"/>
              </a:rPr>
              <a:t>, иберы, галлы, этруски)</a:t>
            </a: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endParaRPr lang="ru-RU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r>
              <a:rPr lang="ru-RU" sz="2000" u="sng" kern="0" dirty="0">
                <a:solidFill>
                  <a:srgbClr val="000000"/>
                </a:solidFill>
                <a:latin typeface="Arial"/>
              </a:rPr>
              <a:t>конвергенция: </a:t>
            </a:r>
            <a:r>
              <a:rPr lang="ru-RU" sz="2000" b="1" i="1" kern="0" dirty="0">
                <a:solidFill>
                  <a:srgbClr val="000000"/>
                </a:solidFill>
                <a:latin typeface="Arial"/>
              </a:rPr>
              <a:t>вульгарная латынь </a:t>
            </a:r>
            <a:r>
              <a:rPr lang="ru-RU" sz="2000" i="1" kern="0" dirty="0">
                <a:solidFill>
                  <a:srgbClr val="000000"/>
                </a:solidFill>
                <a:latin typeface="Arial"/>
              </a:rPr>
              <a:t>–</a:t>
            </a: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r>
              <a:rPr lang="ru-RU" sz="2000" kern="0" dirty="0">
                <a:solidFill>
                  <a:srgbClr val="000000"/>
                </a:solidFill>
                <a:latin typeface="Arial"/>
              </a:rPr>
              <a:t>обогащение классической латыни элементами этих языков</a:t>
            </a: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endParaRPr lang="ru-RU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endParaRPr lang="ru-RU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r>
              <a:rPr lang="ru-RU" sz="2000" b="1" i="1" kern="0" dirty="0">
                <a:solidFill>
                  <a:srgbClr val="000000"/>
                </a:solidFill>
                <a:latin typeface="Arial"/>
              </a:rPr>
              <a:t>вульгарная латынь </a:t>
            </a:r>
            <a:r>
              <a:rPr lang="ru-RU" sz="2000" kern="0" dirty="0">
                <a:solidFill>
                  <a:srgbClr val="000000"/>
                </a:solidFill>
                <a:latin typeface="Arial"/>
              </a:rPr>
              <a:t>– неоднородный набор диалектов, потому происходит </a:t>
            </a:r>
            <a:r>
              <a:rPr lang="ru-RU" sz="2000" u="sng" kern="0" dirty="0">
                <a:solidFill>
                  <a:srgbClr val="000000"/>
                </a:solidFill>
                <a:latin typeface="Arial"/>
              </a:rPr>
              <a:t>дивергенция:</a:t>
            </a: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r>
              <a:rPr lang="ru-RU" sz="2000" kern="0" dirty="0">
                <a:solidFill>
                  <a:srgbClr val="000000"/>
                </a:solidFill>
                <a:latin typeface="Arial"/>
              </a:rPr>
              <a:t>иберийский диалект–</a:t>
            </a:r>
            <a:r>
              <a:rPr lang="ru-RU" sz="2000" b="1" kern="0" dirty="0">
                <a:solidFill>
                  <a:srgbClr val="000000"/>
                </a:solidFill>
                <a:latin typeface="Arial"/>
              </a:rPr>
              <a:t>испанский язык</a:t>
            </a: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r>
              <a:rPr lang="ru-RU" sz="20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000" kern="0" dirty="0" err="1">
                <a:solidFill>
                  <a:srgbClr val="000000"/>
                </a:solidFill>
                <a:latin typeface="Arial"/>
              </a:rPr>
              <a:t>дакский</a:t>
            </a:r>
            <a:r>
              <a:rPr lang="ru-RU" sz="2000" kern="0" dirty="0">
                <a:solidFill>
                  <a:srgbClr val="000000"/>
                </a:solidFill>
                <a:latin typeface="Arial"/>
              </a:rPr>
              <a:t> диалект  –</a:t>
            </a:r>
            <a:r>
              <a:rPr lang="ru-RU" sz="2000" b="1" kern="0" dirty="0">
                <a:solidFill>
                  <a:srgbClr val="000000"/>
                </a:solidFill>
                <a:latin typeface="Arial"/>
              </a:rPr>
              <a:t>румынский язык</a:t>
            </a: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r>
              <a:rPr lang="ru-RU" sz="2000" kern="0" dirty="0">
                <a:solidFill>
                  <a:srgbClr val="000000"/>
                </a:solidFill>
                <a:latin typeface="Arial"/>
              </a:rPr>
              <a:t>галльский диалект </a:t>
            </a:r>
            <a:r>
              <a:rPr lang="ru-RU" sz="2000" b="1" kern="0" dirty="0">
                <a:solidFill>
                  <a:srgbClr val="000000"/>
                </a:solidFill>
                <a:latin typeface="Arial"/>
              </a:rPr>
              <a:t>– французский язык </a:t>
            </a:r>
          </a:p>
          <a:p>
            <a:pPr marL="342900" lvl="0" indent="-342900" algn="ctr" fontAlgn="base">
              <a:lnSpc>
                <a:spcPct val="80000"/>
              </a:lnSpc>
              <a:spcAft>
                <a:spcPct val="0"/>
              </a:spcAft>
            </a:pPr>
            <a:r>
              <a:rPr lang="ru-RU" sz="2000" kern="0" dirty="0">
                <a:solidFill>
                  <a:srgbClr val="000000"/>
                </a:solidFill>
                <a:latin typeface="Arial"/>
              </a:rPr>
              <a:t>этрусский диалект </a:t>
            </a:r>
            <a:r>
              <a:rPr lang="ru-RU" sz="2000" b="1" kern="0" dirty="0">
                <a:solidFill>
                  <a:srgbClr val="000000"/>
                </a:solidFill>
                <a:latin typeface="Arial"/>
              </a:rPr>
              <a:t>– итальянский язык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1799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764704"/>
          </a:xfrm>
        </p:spPr>
        <p:txBody>
          <a:bodyPr/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 Гипотезы моно- 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Дивергентное и конвергентное развитие языков.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 fontAlgn="base">
              <a:spcAft>
                <a:spcPct val="0"/>
              </a:spcAft>
            </a:pPr>
            <a:endParaRPr lang="ru-RU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 fontAlgn="base">
              <a:spcAft>
                <a:spcPct val="0"/>
              </a:spcAft>
            </a:pPr>
            <a:r>
              <a:rPr lang="ru-RU" kern="0" dirty="0">
                <a:solidFill>
                  <a:srgbClr val="000000"/>
                </a:solidFill>
                <a:latin typeface="Arial"/>
              </a:rPr>
              <a:t>В результате конвергенции – </a:t>
            </a:r>
            <a:r>
              <a:rPr lang="ru-RU" b="1" kern="0" dirty="0">
                <a:solidFill>
                  <a:srgbClr val="000000"/>
                </a:solidFill>
                <a:latin typeface="Arial"/>
              </a:rPr>
              <a:t>языки межэтнического общения</a:t>
            </a:r>
            <a:r>
              <a:rPr lang="ru-RU" kern="0" dirty="0">
                <a:solidFill>
                  <a:srgbClr val="000000"/>
                </a:solidFill>
                <a:latin typeface="Arial"/>
              </a:rPr>
              <a:t> (языки-посредники):</a:t>
            </a:r>
          </a:p>
          <a:p>
            <a:pPr marL="342900" lvl="0" indent="-342900" algn="just" fontAlgn="base">
              <a:spcAft>
                <a:spcPct val="0"/>
              </a:spcAft>
            </a:pPr>
            <a:endParaRPr lang="ru-RU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 fontAlgn="base">
              <a:spcAft>
                <a:spcPct val="0"/>
              </a:spcAft>
            </a:pPr>
            <a:r>
              <a:rPr lang="ru-RU" b="1" i="1" kern="0" dirty="0" err="1">
                <a:solidFill>
                  <a:srgbClr val="000000"/>
                </a:solidFill>
                <a:latin typeface="Arial"/>
              </a:rPr>
              <a:t>лингва</a:t>
            </a:r>
            <a:r>
              <a:rPr lang="ru-RU" b="1" i="1" kern="0" dirty="0">
                <a:solidFill>
                  <a:srgbClr val="000000"/>
                </a:solidFill>
                <a:latin typeface="Arial"/>
              </a:rPr>
              <a:t> франка 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(гибридные языки, используются носителями разных, в </a:t>
            </a:r>
            <a:r>
              <a:rPr lang="ru-RU" sz="2900" kern="0" dirty="0">
                <a:solidFill>
                  <a:srgbClr val="FF0000"/>
                </a:solidFill>
                <a:latin typeface="Arial"/>
              </a:rPr>
              <a:t>том числе неродственных языков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900" kern="0" dirty="0">
                <a:solidFill>
                  <a:srgbClr val="FF0000"/>
                </a:solidFill>
                <a:latin typeface="Arial"/>
              </a:rPr>
              <a:t>в ограниченных социальных сферах 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(</a:t>
            </a:r>
            <a:r>
              <a:rPr lang="ru-RU" sz="2900" i="1" kern="0" dirty="0">
                <a:solidFill>
                  <a:srgbClr val="000000"/>
                </a:solidFill>
                <a:latin typeface="Arial"/>
              </a:rPr>
              <a:t>торговые и деловые контакты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); </a:t>
            </a:r>
          </a:p>
          <a:p>
            <a:pPr marL="342900" lvl="0" indent="-342900" algn="just" fontAlgn="base">
              <a:spcAft>
                <a:spcPct val="0"/>
              </a:spcAft>
            </a:pPr>
            <a:endParaRPr lang="ru-RU" sz="29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 fontAlgn="base">
              <a:spcAft>
                <a:spcPct val="0"/>
              </a:spcAft>
            </a:pPr>
            <a:r>
              <a:rPr lang="ru-RU" b="1" i="1" kern="0" dirty="0">
                <a:solidFill>
                  <a:srgbClr val="000000"/>
                </a:solidFill>
                <a:latin typeface="Arial"/>
              </a:rPr>
              <a:t>койне 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(устный язык общения </a:t>
            </a:r>
            <a:r>
              <a:rPr lang="ru-RU" sz="2900" kern="0" dirty="0">
                <a:solidFill>
                  <a:srgbClr val="FF0000"/>
                </a:solidFill>
                <a:latin typeface="Arial"/>
              </a:rPr>
              <a:t>родственных этносов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, используется в </a:t>
            </a:r>
            <a:r>
              <a:rPr lang="ru-RU" sz="2900" i="1" kern="0" dirty="0">
                <a:solidFill>
                  <a:srgbClr val="000000"/>
                </a:solidFill>
                <a:latin typeface="Arial"/>
              </a:rPr>
              <a:t>бытовой сфере 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и обеспечивает постоянную коммуникативную связь региона. </a:t>
            </a:r>
            <a:r>
              <a:rPr lang="ru-RU" sz="2900" kern="0" dirty="0">
                <a:solidFill>
                  <a:srgbClr val="FF0000"/>
                </a:solidFill>
                <a:latin typeface="Arial"/>
              </a:rPr>
              <a:t>Койне может стать базой для литературного языка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);</a:t>
            </a:r>
          </a:p>
          <a:p>
            <a:pPr marL="342900" lvl="0" indent="-342900" algn="just" fontAlgn="base">
              <a:spcAft>
                <a:spcPct val="0"/>
              </a:spcAft>
            </a:pPr>
            <a:endParaRPr lang="ru-RU" sz="26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Aft>
                <a:spcPct val="0"/>
              </a:spcAft>
            </a:pPr>
            <a:r>
              <a:rPr lang="ru-RU" sz="2900" b="1" i="1" kern="0" dirty="0">
                <a:solidFill>
                  <a:srgbClr val="000000"/>
                </a:solidFill>
                <a:latin typeface="Arial"/>
              </a:rPr>
              <a:t>пиджин (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устные языки торговых и деловых контактов, возникшие в результате смешения элементов</a:t>
            </a:r>
            <a:r>
              <a:rPr lang="ru-RU" sz="2900" kern="0" dirty="0">
                <a:solidFill>
                  <a:srgbClr val="FF0000"/>
                </a:solidFill>
                <a:latin typeface="Arial"/>
              </a:rPr>
              <a:t> европейского 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(английского, голландского, испанского, португальского, французского) и </a:t>
            </a:r>
            <a:r>
              <a:rPr lang="ru-RU" sz="2900" kern="0" dirty="0">
                <a:solidFill>
                  <a:srgbClr val="FF0000"/>
                </a:solidFill>
                <a:latin typeface="Arial"/>
              </a:rPr>
              <a:t>туземного 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языка. Известно свыш</a:t>
            </a:r>
            <a:r>
              <a:rPr lang="ru-RU" sz="2900" kern="0" dirty="0">
                <a:latin typeface="Arial"/>
              </a:rPr>
              <a:t>е </a:t>
            </a:r>
            <a:r>
              <a:rPr lang="ru-RU" sz="2900" kern="0" dirty="0">
                <a:solidFill>
                  <a:srgbClr val="C00000"/>
                </a:solidFill>
                <a:latin typeface="Arial"/>
              </a:rPr>
              <a:t>50 </a:t>
            </a:r>
            <a:r>
              <a:rPr lang="ru-RU" sz="2900" kern="0" dirty="0" err="1">
                <a:solidFill>
                  <a:srgbClr val="C00000"/>
                </a:solidFill>
                <a:latin typeface="Arial"/>
              </a:rPr>
              <a:t>пиджинов</a:t>
            </a:r>
            <a:r>
              <a:rPr lang="ru-RU" sz="2900" kern="0" dirty="0">
                <a:solidFill>
                  <a:srgbClr val="C00000"/>
                </a:solidFill>
                <a:latin typeface="Arial"/>
              </a:rPr>
              <a:t> </a:t>
            </a:r>
            <a:r>
              <a:rPr lang="ru-RU" sz="2900" kern="0" dirty="0">
                <a:solidFill>
                  <a:srgbClr val="000000"/>
                </a:solidFill>
                <a:latin typeface="Arial"/>
              </a:rPr>
              <a:t>– Юго-Восточная Азия, Океания, Африка, острова Карибского моря). </a:t>
            </a:r>
          </a:p>
          <a:p>
            <a:pPr marL="342900" lvl="0" indent="-342900" fontAlgn="base">
              <a:spcAft>
                <a:spcPct val="0"/>
              </a:spcAft>
            </a:pPr>
            <a:endParaRPr lang="ru-RU" kern="0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0004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692696"/>
          </a:xfrm>
        </p:spPr>
        <p:txBody>
          <a:bodyPr/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 Гипотезы моно- 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Дивергентное и конвергентное развитие языков.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lvl="0" fontAlgn="base">
              <a:spcAft>
                <a:spcPct val="0"/>
              </a:spcAft>
            </a:pPr>
            <a:r>
              <a:rPr lang="ru-RU" sz="2800" kern="0" dirty="0">
                <a:solidFill>
                  <a:srgbClr val="C00000"/>
                </a:solidFill>
                <a:latin typeface="Arial"/>
              </a:rPr>
              <a:t>Пиджин 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может превратиться </a:t>
            </a:r>
            <a:r>
              <a:rPr lang="ru-RU" sz="2800" kern="0" dirty="0">
                <a:solidFill>
                  <a:srgbClr val="C00000"/>
                </a:solidFill>
                <a:latin typeface="Arial"/>
              </a:rPr>
              <a:t>в койне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ru-RU" sz="2800" kern="0" dirty="0" err="1">
                <a:solidFill>
                  <a:srgbClr val="000000"/>
                </a:solidFill>
                <a:latin typeface="Arial"/>
              </a:rPr>
              <a:t>креолизация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. </a:t>
            </a:r>
          </a:p>
          <a:p>
            <a:pPr marL="342900" lvl="0" indent="-342900" fontAlgn="base">
              <a:spcAft>
                <a:spcPct val="0"/>
              </a:spcAft>
            </a:pPr>
            <a:r>
              <a:rPr lang="ru-RU" sz="2800" b="1" kern="0" dirty="0" err="1">
                <a:solidFill>
                  <a:srgbClr val="000000"/>
                </a:solidFill>
                <a:latin typeface="Arial"/>
              </a:rPr>
              <a:t>Креолизация</a:t>
            </a:r>
            <a:r>
              <a:rPr lang="ru-RU" sz="28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- </a:t>
            </a:r>
            <a:r>
              <a:rPr lang="ru-RU" sz="2800" b="1" kern="0" dirty="0">
                <a:solidFill>
                  <a:srgbClr val="002060"/>
                </a:solidFill>
                <a:latin typeface="Arial"/>
              </a:rPr>
              <a:t>за одно-два поколения, но объем изменений  сопоставим с изменениями в обычном языке на протяжении столетий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.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 Расширяются его коммуникативные функции, обогащается словарь и усложняется грамматическая структура.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endParaRPr lang="ru-RU" sz="2800" kern="0" dirty="0">
              <a:solidFill>
                <a:srgbClr val="000000"/>
              </a:solidFill>
              <a:latin typeface="Arial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ru-RU" sz="2800" b="1" kern="0" dirty="0">
                <a:solidFill>
                  <a:srgbClr val="002060"/>
                </a:solidFill>
                <a:latin typeface="Arial"/>
              </a:rPr>
              <a:t>Креольские языки: 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    – </a:t>
            </a:r>
            <a:r>
              <a:rPr lang="ru-RU" sz="2400" b="1" i="1" kern="0" dirty="0">
                <a:solidFill>
                  <a:srgbClr val="002060"/>
                </a:solidFill>
                <a:latin typeface="Arial"/>
              </a:rPr>
              <a:t>ток-</a:t>
            </a:r>
            <a:r>
              <a:rPr lang="ru-RU" sz="2400" b="1" i="1" kern="0" dirty="0" err="1">
                <a:solidFill>
                  <a:srgbClr val="002060"/>
                </a:solidFill>
                <a:latin typeface="Arial"/>
              </a:rPr>
              <a:t>писин</a:t>
            </a:r>
            <a:r>
              <a:rPr lang="ru-RU" sz="2400" b="1" i="1" kern="0" dirty="0">
                <a:solidFill>
                  <a:srgbClr val="002060"/>
                </a:solidFill>
                <a:latin typeface="Arial"/>
              </a:rPr>
              <a:t>, </a:t>
            </a:r>
            <a:r>
              <a:rPr lang="ru-RU" sz="2400" b="1" i="1" kern="0" dirty="0" err="1">
                <a:solidFill>
                  <a:srgbClr val="002060"/>
                </a:solidFill>
                <a:latin typeface="Arial"/>
              </a:rPr>
              <a:t>хири</a:t>
            </a:r>
            <a:r>
              <a:rPr lang="ru-RU" sz="2400" b="1" i="1" kern="0" dirty="0">
                <a:solidFill>
                  <a:srgbClr val="002060"/>
                </a:solidFill>
                <a:latin typeface="Arial"/>
              </a:rPr>
              <a:t>-моту </a:t>
            </a:r>
            <a:r>
              <a:rPr lang="ru-RU" sz="2400" i="1" kern="0" dirty="0">
                <a:solidFill>
                  <a:srgbClr val="000000"/>
                </a:solidFill>
                <a:latin typeface="Arial"/>
              </a:rPr>
              <a:t>- 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официальные языки Папуа-Новой 	Гвинеи</a:t>
            </a:r>
            <a:r>
              <a:rPr lang="ru-RU" sz="2400" i="1" kern="0" dirty="0">
                <a:solidFill>
                  <a:srgbClr val="000000"/>
                </a:solidFill>
                <a:latin typeface="Arial"/>
              </a:rPr>
              <a:t>,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 возникшие на английской основе в конце 19 в.; 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    – </a:t>
            </a:r>
            <a:r>
              <a:rPr lang="ru-RU" sz="2400" b="1" i="1" kern="0" dirty="0">
                <a:solidFill>
                  <a:srgbClr val="002060"/>
                </a:solidFill>
                <a:latin typeface="Arial"/>
              </a:rPr>
              <a:t>суахили</a:t>
            </a:r>
            <a:r>
              <a:rPr lang="ru-RU" sz="2400" b="1" kern="0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(межэтнический язык Восточной Африки);</a:t>
            </a:r>
            <a:r>
              <a:rPr lang="ru-RU" sz="2800" kern="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ru-RU" sz="2400" kern="0" dirty="0">
                <a:solidFill>
                  <a:srgbClr val="000000"/>
                </a:solidFill>
                <a:latin typeface="Arial"/>
              </a:rPr>
              <a:t>    – </a:t>
            </a:r>
            <a:r>
              <a:rPr lang="ru-RU" sz="2400" b="1" i="1" kern="0" dirty="0">
                <a:solidFill>
                  <a:srgbClr val="002060"/>
                </a:solidFill>
                <a:latin typeface="Arial"/>
              </a:rPr>
              <a:t>африкаанс</a:t>
            </a:r>
            <a:r>
              <a:rPr lang="ru-RU" sz="2400" i="1" kern="0" dirty="0">
                <a:solidFill>
                  <a:srgbClr val="000000"/>
                </a:solidFill>
                <a:latin typeface="Arial"/>
              </a:rPr>
              <a:t> (бурский) </a:t>
            </a:r>
            <a:r>
              <a:rPr lang="ru-RU" sz="2400" kern="0" dirty="0">
                <a:solidFill>
                  <a:srgbClr val="000000"/>
                </a:solidFill>
                <a:latin typeface="Arial"/>
              </a:rPr>
              <a:t>(один из государственных языков ЮАР).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endParaRPr lang="ru-RU" sz="24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endParaRPr lang="ru-RU" sz="24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Aft>
                <a:spcPct val="0"/>
              </a:spcAft>
              <a:buFontTx/>
              <a:buChar char="•"/>
            </a:pPr>
            <a:endParaRPr lang="ru-RU" sz="2800" kern="0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7950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 Гипотезы моно- и </a:t>
            </a:r>
            <a:r>
              <a:rPr lang="ru-RU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полигенеза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 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Дивергентное и конвергентное развитие языков.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rmAutofit fontScale="92500"/>
          </a:bodyPr>
          <a:lstStyle/>
          <a:p>
            <a:pPr lvl="0" algn="just" fontAlgn="base">
              <a:spcAft>
                <a:spcPct val="0"/>
              </a:spcAft>
            </a:pPr>
            <a:r>
              <a:rPr lang="ru-RU" sz="2800" kern="0" dirty="0">
                <a:solidFill>
                  <a:srgbClr val="000000"/>
                </a:solidFill>
                <a:latin typeface="Arial"/>
              </a:rPr>
              <a:t>Конвергенция может сопровождаться явлениями субстрата, суперстрата и адстрата.</a:t>
            </a:r>
          </a:p>
          <a:p>
            <a:pPr lvl="0" algn="just" fontAlgn="base">
              <a:spcAft>
                <a:spcPct val="0"/>
              </a:spcAft>
            </a:pPr>
            <a:endParaRPr lang="ru-RU" sz="2800" kern="0" dirty="0">
              <a:solidFill>
                <a:srgbClr val="000000"/>
              </a:solidFill>
              <a:latin typeface="Arial"/>
            </a:endParaRPr>
          </a:p>
          <a:p>
            <a:pPr lvl="0" algn="just" fontAlgn="base">
              <a:lnSpc>
                <a:spcPct val="90000"/>
              </a:lnSpc>
              <a:spcAft>
                <a:spcPct val="0"/>
              </a:spcAft>
            </a:pPr>
            <a:r>
              <a:rPr lang="ru-RU" sz="2200" b="1" i="1" kern="0" dirty="0">
                <a:solidFill>
                  <a:srgbClr val="000000"/>
                </a:solidFill>
                <a:latin typeface="Arial"/>
              </a:rPr>
              <a:t>Субстрат</a:t>
            </a:r>
            <a:r>
              <a:rPr lang="ru-RU" sz="2200" kern="0" dirty="0">
                <a:solidFill>
                  <a:srgbClr val="000000"/>
                </a:solidFill>
                <a:latin typeface="Arial"/>
              </a:rPr>
              <a:t> – элементы языка коренного населения, вытесненного из употребления на данной территории, проникают в язык-победитель (элементы кельтского в английском, галльского языка во французском).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endParaRPr lang="ru-RU" sz="2000" kern="0" dirty="0">
              <a:solidFill>
                <a:srgbClr val="000000"/>
              </a:solidFill>
              <a:latin typeface="Arial"/>
            </a:endParaRPr>
          </a:p>
          <a:p>
            <a:pPr lvl="0" algn="just" fontAlgn="base">
              <a:spcAft>
                <a:spcPct val="0"/>
              </a:spcAft>
            </a:pPr>
            <a:r>
              <a:rPr lang="ru-RU" sz="2200" b="1" i="1" kern="0" dirty="0">
                <a:solidFill>
                  <a:srgbClr val="000000"/>
                </a:solidFill>
                <a:latin typeface="Arial"/>
              </a:rPr>
              <a:t>Суперстрат </a:t>
            </a:r>
            <a:r>
              <a:rPr lang="ru-RU" sz="2200" kern="0" dirty="0">
                <a:solidFill>
                  <a:srgbClr val="000000"/>
                </a:solidFill>
                <a:latin typeface="Arial"/>
              </a:rPr>
              <a:t>– элементы языка пришельцев, не усвоенного на данной территории, но оказавшего влияние на местный язык (нормандская лексика в английском языке).</a:t>
            </a:r>
          </a:p>
          <a:p>
            <a:pPr lvl="0" algn="just" fontAlgn="base">
              <a:spcAft>
                <a:spcPct val="0"/>
              </a:spcAft>
            </a:pPr>
            <a:endParaRPr lang="ru-RU" sz="2200" kern="0" dirty="0">
              <a:solidFill>
                <a:srgbClr val="000000"/>
              </a:solidFill>
              <a:latin typeface="Arial"/>
            </a:endParaRPr>
          </a:p>
          <a:p>
            <a:pPr lvl="0" fontAlgn="base">
              <a:spcAft>
                <a:spcPct val="0"/>
              </a:spcAft>
            </a:pPr>
            <a:r>
              <a:rPr lang="ru-RU" sz="2200" b="1" i="1" kern="0" dirty="0">
                <a:solidFill>
                  <a:srgbClr val="000000"/>
                </a:solidFill>
                <a:latin typeface="Arial"/>
              </a:rPr>
              <a:t>Адстрат </a:t>
            </a:r>
            <a:r>
              <a:rPr lang="ru-RU" sz="2200" kern="0" dirty="0">
                <a:solidFill>
                  <a:srgbClr val="000000"/>
                </a:solidFill>
                <a:latin typeface="Arial"/>
              </a:rPr>
              <a:t>–  элементы чужого языка, которые вошли в данный язык в результате длительных контактов соседствующих народов (скандинавская лексика  в английском языке). 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endParaRPr lang="ru-RU" sz="2000" kern="0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901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008112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15000"/>
              </a:lnSpc>
              <a:spcAft>
                <a:spcPts val="1000"/>
              </a:spcAft>
            </a:pPr>
            <a:br>
              <a:rPr lang="ru-RU" sz="2700" dirty="0"/>
            </a:br>
            <a:r>
              <a:rPr lang="ru-RU" sz="2000" dirty="0"/>
              <a:t>1.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Общее языкознание (ОЯ) как наука о языке: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объект и предмет ОЯ.</a:t>
            </a:r>
            <a:br>
              <a:rPr lang="ru-RU" sz="36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145435"/>
          </a:xfrm>
        </p:spPr>
        <p:txBody>
          <a:bodyPr/>
          <a:lstStyle/>
          <a:p>
            <a:pPr marL="0" lvl="0" indent="0">
              <a:buNone/>
            </a:pPr>
            <a:r>
              <a:rPr lang="ru-RU" dirty="0"/>
              <a:t> </a:t>
            </a:r>
          </a:p>
          <a:p>
            <a:pPr marL="0" lvl="0" indent="0">
              <a:buNone/>
            </a:pPr>
            <a:endParaRPr lang="ru-RU" b="1" dirty="0"/>
          </a:p>
          <a:p>
            <a:pPr marL="0" lvl="0" indent="0">
              <a:buNone/>
            </a:pPr>
            <a:r>
              <a:rPr lang="ru-RU" b="1" dirty="0"/>
              <a:t>Общее языкознание </a:t>
            </a:r>
            <a:r>
              <a:rPr lang="ru-RU" dirty="0"/>
              <a:t>– наука </a:t>
            </a:r>
            <a:r>
              <a:rPr lang="ru-RU" i="1" dirty="0"/>
              <a:t>о </a:t>
            </a:r>
            <a:r>
              <a:rPr lang="ru-RU" i="1" dirty="0">
                <a:solidFill>
                  <a:prstClr val="black"/>
                </a:solidFill>
                <a:ea typeface="Times New Roman"/>
              </a:rPr>
              <a:t>наиболее общих закономерностях, </a:t>
            </a:r>
            <a:r>
              <a:rPr lang="ru-RU" i="1" dirty="0">
                <a:ea typeface="Calibri"/>
              </a:rPr>
              <a:t>свойствах и функциях, </a:t>
            </a:r>
            <a:r>
              <a:rPr lang="ru-RU" dirty="0">
                <a:ea typeface="Calibri"/>
              </a:rPr>
              <a:t>присущих </a:t>
            </a:r>
            <a:r>
              <a:rPr lang="ru-RU" i="1" dirty="0">
                <a:solidFill>
                  <a:srgbClr val="C00000"/>
                </a:solidFill>
                <a:ea typeface="Calibri"/>
              </a:rPr>
              <a:t>любому языку </a:t>
            </a:r>
            <a:r>
              <a:rPr lang="ru-RU" dirty="0">
                <a:solidFill>
                  <a:prstClr val="black"/>
                </a:solidFill>
                <a:ea typeface="Times New Roman"/>
              </a:rPr>
              <a:t>человека.</a:t>
            </a:r>
            <a:endParaRPr lang="ru-RU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7863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052736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prstClr val="black"/>
                </a:solidFill>
              </a:rPr>
              <a:t>1.</a:t>
            </a:r>
            <a:r>
              <a:rPr lang="ru-RU" sz="1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Общее языкознание (ОЯ) как наука о языке: объект и предмет ОЯ.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ru-RU" b="1" dirty="0">
                <a:solidFill>
                  <a:prstClr val="black"/>
                </a:solidFill>
                <a:ea typeface="Times New Roman"/>
                <a:cs typeface="Times New Roman"/>
              </a:rPr>
              <a:t>Объектом </a:t>
            </a:r>
            <a:r>
              <a:rPr lang="ru-RU" dirty="0">
                <a:solidFill>
                  <a:prstClr val="black"/>
                </a:solidFill>
                <a:ea typeface="Times New Roman"/>
                <a:cs typeface="Times New Roman"/>
              </a:rPr>
              <a:t>общего языкознания является </a:t>
            </a:r>
            <a:r>
              <a:rPr lang="ru-RU" b="1" i="1" dirty="0">
                <a:solidFill>
                  <a:prstClr val="black"/>
                </a:solidFill>
                <a:ea typeface="Times New Roman"/>
                <a:cs typeface="Times New Roman"/>
              </a:rPr>
              <a:t>язык человека</a:t>
            </a:r>
            <a:r>
              <a:rPr lang="ru-RU" i="1" dirty="0">
                <a:solidFill>
                  <a:prstClr val="black"/>
                </a:solidFill>
                <a:ea typeface="Times New Roman"/>
                <a:cs typeface="Times New Roman"/>
              </a:rPr>
              <a:t> во всех своих проявлениях, связях и функционировании, </a:t>
            </a:r>
            <a:r>
              <a:rPr lang="ru-RU" dirty="0">
                <a:solidFill>
                  <a:prstClr val="black"/>
                </a:solidFill>
                <a:ea typeface="Times New Roman"/>
                <a:cs typeface="Times New Roman"/>
              </a:rPr>
              <a:t>а также </a:t>
            </a:r>
            <a:r>
              <a:rPr lang="ru-RU" b="1" i="1" dirty="0">
                <a:solidFill>
                  <a:prstClr val="black"/>
                </a:solidFill>
                <a:ea typeface="Times New Roman"/>
                <a:cs typeface="Times New Roman"/>
              </a:rPr>
              <a:t>языки</a:t>
            </a:r>
            <a:r>
              <a:rPr lang="ru-RU" dirty="0">
                <a:solidFill>
                  <a:prstClr val="black"/>
                </a:solidFill>
                <a:ea typeface="Times New Roman"/>
                <a:cs typeface="Times New Roman"/>
              </a:rPr>
              <a:t> мира и их классификация, установление их общих и различительных черт.</a:t>
            </a:r>
            <a:endParaRPr lang="ru-RU" sz="2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63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prstClr val="black"/>
                </a:solidFill>
              </a:rPr>
              <a:t>1.</a:t>
            </a:r>
            <a:r>
              <a:rPr lang="ru-RU" sz="1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Общее языкознание (ОЯ) как наука о языке: объект и предмет ОЯ.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820472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i="1" dirty="0"/>
              <a:t>Что такое язык?</a:t>
            </a:r>
          </a:p>
          <a:p>
            <a:r>
              <a:rPr lang="ru-RU" sz="2800" dirty="0">
                <a:solidFill>
                  <a:prstClr val="black"/>
                </a:solidFill>
                <a:ea typeface="Times New Roman"/>
              </a:rPr>
              <a:t>– биологическое явление;</a:t>
            </a:r>
          </a:p>
          <a:p>
            <a:r>
              <a:rPr lang="ru-RU" sz="2800" dirty="0">
                <a:solidFill>
                  <a:prstClr val="black"/>
                </a:solidFill>
                <a:ea typeface="Times New Roman"/>
              </a:rPr>
              <a:t>– психическое явление;</a:t>
            </a:r>
          </a:p>
          <a:p>
            <a:r>
              <a:rPr lang="ru-RU" sz="2800" dirty="0">
                <a:solidFill>
                  <a:prstClr val="black"/>
                </a:solidFill>
                <a:ea typeface="Times New Roman"/>
              </a:rPr>
              <a:t>– социальное явление;</a:t>
            </a:r>
          </a:p>
          <a:p>
            <a:r>
              <a:rPr lang="ru-RU" sz="2800" dirty="0">
                <a:solidFill>
                  <a:prstClr val="black"/>
                </a:solidFill>
                <a:ea typeface="Times New Roman"/>
              </a:rPr>
              <a:t>– знаковая система;</a:t>
            </a:r>
          </a:p>
          <a:p>
            <a:r>
              <a:rPr lang="ru-RU" sz="2800" dirty="0">
                <a:solidFill>
                  <a:prstClr val="black"/>
                </a:solidFill>
                <a:ea typeface="Times New Roman"/>
              </a:rPr>
              <a:t>– структура и система;</a:t>
            </a:r>
          </a:p>
          <a:p>
            <a:endParaRPr lang="ru-RU" sz="2800" b="1" i="1" dirty="0"/>
          </a:p>
          <a:p>
            <a:pPr marL="0" indent="0">
              <a:buNone/>
            </a:pPr>
            <a:r>
              <a:rPr lang="ru-RU" sz="2800" dirty="0">
                <a:ea typeface="Times New Roman"/>
              </a:rPr>
              <a:t>– это </a:t>
            </a:r>
            <a:r>
              <a:rPr lang="ru-RU" sz="2800" b="1" dirty="0">
                <a:solidFill>
                  <a:srgbClr val="002060"/>
                </a:solidFill>
                <a:ea typeface="Times New Roman"/>
              </a:rPr>
              <a:t>сложнейшая динамически </a:t>
            </a:r>
            <a:r>
              <a:rPr lang="ru-RU" sz="2800" b="1" i="1" dirty="0">
                <a:solidFill>
                  <a:srgbClr val="002060"/>
                </a:solidFill>
                <a:ea typeface="Times New Roman"/>
              </a:rPr>
              <a:t>развивающаяся</a:t>
            </a:r>
            <a:r>
              <a:rPr lang="ru-RU" sz="2800" b="1" dirty="0">
                <a:solidFill>
                  <a:srgbClr val="002060"/>
                </a:solidFill>
                <a:ea typeface="Times New Roman"/>
              </a:rPr>
              <a:t> и успешно </a:t>
            </a:r>
            <a:r>
              <a:rPr lang="ru-RU" sz="2800" b="1" i="1" dirty="0">
                <a:solidFill>
                  <a:srgbClr val="002060"/>
                </a:solidFill>
                <a:ea typeface="Times New Roman"/>
              </a:rPr>
              <a:t>функционирующая в </a:t>
            </a:r>
            <a:r>
              <a:rPr lang="ru-RU" sz="2800" b="1" i="1" dirty="0" err="1">
                <a:solidFill>
                  <a:srgbClr val="002060"/>
                </a:solidFill>
                <a:ea typeface="Times New Roman"/>
              </a:rPr>
              <a:t>в</a:t>
            </a:r>
            <a:r>
              <a:rPr lang="ru-RU" sz="2800" b="1" i="1" dirty="0">
                <a:solidFill>
                  <a:srgbClr val="002060"/>
                </a:solidFill>
                <a:ea typeface="Times New Roman"/>
              </a:rPr>
              <a:t> сознании и социуме знаковая система и структура</a:t>
            </a:r>
            <a:r>
              <a:rPr lang="ru-RU" sz="2800" b="1" dirty="0">
                <a:solidFill>
                  <a:srgbClr val="002060"/>
                </a:solidFill>
                <a:ea typeface="Times New Roman"/>
              </a:rPr>
              <a:t>, </a:t>
            </a:r>
            <a:r>
              <a:rPr lang="ru-RU" sz="2800" dirty="0">
                <a:ea typeface="Times New Roman"/>
              </a:rPr>
              <a:t>сложность которой может быть сравнима со сложностью Вселенной.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35609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980728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prstClr val="black"/>
                </a:solidFill>
              </a:rPr>
              <a:t>1.</a:t>
            </a:r>
            <a:r>
              <a:rPr lang="ru-RU" sz="1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Общее языкознание (ОЯ) как наука о языке: объект и предмет ОЯ.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640960" cy="612068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</a:pPr>
            <a:r>
              <a:rPr lang="ru-RU" sz="8000" b="1" dirty="0">
                <a:ea typeface="Times New Roman"/>
                <a:cs typeface="Times New Roman"/>
              </a:rPr>
              <a:t>Предмет</a:t>
            </a:r>
            <a:r>
              <a:rPr lang="ru-RU" sz="8000" b="1" i="1" dirty="0">
                <a:ea typeface="Times New Roman"/>
                <a:cs typeface="Times New Roman"/>
              </a:rPr>
              <a:t> общего языкознания: </a:t>
            </a:r>
            <a:r>
              <a:rPr lang="ru-RU" sz="7600" dirty="0">
                <a:solidFill>
                  <a:prstClr val="black"/>
                </a:solidFill>
                <a:ea typeface="Times New Roman"/>
                <a:cs typeface="Times New Roman"/>
              </a:rPr>
              <a:t> Изучает проблемы: </a:t>
            </a:r>
            <a:endParaRPr lang="ru-RU" sz="8000" b="1" i="1" dirty="0">
              <a:ea typeface="Times New Roman"/>
              <a:cs typeface="Times New Roman"/>
            </a:endParaRPr>
          </a:p>
          <a:p>
            <a:pPr marL="1143000" lvl="0" indent="-1143000" algn="just">
              <a:lnSpc>
                <a:spcPct val="115000"/>
              </a:lnSpc>
              <a:buFont typeface="Wingdings" pitchFamily="2" charset="2"/>
              <a:buChar char="ü"/>
            </a:pPr>
            <a:r>
              <a:rPr lang="ru-RU" sz="8800" i="1" dirty="0">
                <a:solidFill>
                  <a:prstClr val="black"/>
                </a:solidFill>
                <a:ea typeface="Times New Roman"/>
                <a:cs typeface="Times New Roman"/>
              </a:rPr>
              <a:t>происхождения</a:t>
            </a:r>
            <a:r>
              <a:rPr lang="ru-RU" sz="8800" dirty="0">
                <a:solidFill>
                  <a:prstClr val="black"/>
                </a:solidFill>
                <a:ea typeface="Times New Roman"/>
                <a:cs typeface="Times New Roman"/>
              </a:rPr>
              <a:t> и исторического </a:t>
            </a:r>
            <a:r>
              <a:rPr lang="ru-RU" sz="8800" i="1" dirty="0">
                <a:solidFill>
                  <a:prstClr val="black"/>
                </a:solidFill>
                <a:ea typeface="Times New Roman"/>
                <a:cs typeface="Times New Roman"/>
              </a:rPr>
              <a:t>развития</a:t>
            </a:r>
            <a:r>
              <a:rPr lang="ru-RU" sz="8800" dirty="0">
                <a:solidFill>
                  <a:prstClr val="black"/>
                </a:solidFill>
                <a:ea typeface="Times New Roman"/>
                <a:cs typeface="Times New Roman"/>
              </a:rPr>
              <a:t> языка, обнаружение и описание внутренних и внешних условий его развития;</a:t>
            </a:r>
            <a:endParaRPr lang="ru-RU" sz="8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1143000" indent="-1143000" algn="just">
              <a:lnSpc>
                <a:spcPct val="115000"/>
              </a:lnSpc>
              <a:buFont typeface="Wingdings" pitchFamily="2" charset="2"/>
              <a:buChar char="ü"/>
            </a:pPr>
            <a:r>
              <a:rPr lang="ru-RU" sz="8800" i="1" dirty="0">
                <a:ea typeface="Times New Roman"/>
                <a:cs typeface="Times New Roman"/>
              </a:rPr>
              <a:t>описания и классификации </a:t>
            </a:r>
            <a:r>
              <a:rPr lang="ru-RU" sz="8800" dirty="0">
                <a:ea typeface="Times New Roman"/>
                <a:cs typeface="Times New Roman"/>
              </a:rPr>
              <a:t>языков; </a:t>
            </a:r>
            <a:endParaRPr lang="ru-RU" sz="8800" dirty="0">
              <a:ea typeface="Calibri"/>
              <a:cs typeface="Times New Roman"/>
            </a:endParaRPr>
          </a:p>
          <a:p>
            <a:pPr marL="1143000" indent="-11430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8800" dirty="0">
                <a:ea typeface="Times New Roman"/>
                <a:cs typeface="Times New Roman"/>
              </a:rPr>
              <a:t>обнаружения языковых </a:t>
            </a:r>
            <a:r>
              <a:rPr lang="ru-RU" sz="8800" i="1" dirty="0">
                <a:ea typeface="Times New Roman"/>
                <a:cs typeface="Times New Roman"/>
              </a:rPr>
              <a:t>универсалий,</a:t>
            </a:r>
            <a:r>
              <a:rPr lang="ru-RU" sz="8800" dirty="0">
                <a:ea typeface="Times New Roman"/>
                <a:cs typeface="Times New Roman"/>
              </a:rPr>
              <a:t> т. е. общих для всех (или многих) языков структурных свойств и особенностей;</a:t>
            </a:r>
            <a:endParaRPr lang="ru-RU" sz="8800" dirty="0">
              <a:ea typeface="Calibri"/>
              <a:cs typeface="Times New Roman"/>
            </a:endParaRPr>
          </a:p>
          <a:p>
            <a:pPr marL="1143000" indent="-11430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8800" i="1" dirty="0">
                <a:ea typeface="Times New Roman"/>
                <a:cs typeface="Times New Roman"/>
              </a:rPr>
              <a:t>знаковости </a:t>
            </a:r>
            <a:r>
              <a:rPr lang="ru-RU" sz="8800" dirty="0">
                <a:ea typeface="Times New Roman"/>
                <a:cs typeface="Times New Roman"/>
              </a:rPr>
              <a:t>языка и положения языка среди других знаковых систем;</a:t>
            </a:r>
            <a:endParaRPr lang="ru-RU" sz="8800" dirty="0">
              <a:ea typeface="Calibri"/>
              <a:cs typeface="Times New Roman"/>
            </a:endParaRPr>
          </a:p>
          <a:p>
            <a:pPr marL="1143000" indent="-11430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8800" i="1" dirty="0">
                <a:ea typeface="Times New Roman"/>
                <a:cs typeface="Times New Roman"/>
              </a:rPr>
              <a:t>структурного членения </a:t>
            </a:r>
            <a:r>
              <a:rPr lang="ru-RU" sz="8800" dirty="0">
                <a:ea typeface="Times New Roman"/>
                <a:cs typeface="Times New Roman"/>
              </a:rPr>
              <a:t>языка</a:t>
            </a:r>
            <a:r>
              <a:rPr lang="ru-RU" sz="8800" i="1" dirty="0">
                <a:ea typeface="Times New Roman"/>
                <a:cs typeface="Times New Roman"/>
              </a:rPr>
              <a:t> </a:t>
            </a:r>
            <a:r>
              <a:rPr lang="ru-RU" sz="8800" dirty="0">
                <a:ea typeface="Times New Roman"/>
                <a:cs typeface="Times New Roman"/>
              </a:rPr>
              <a:t>и внутренних </a:t>
            </a:r>
            <a:r>
              <a:rPr lang="ru-RU" sz="8800" i="1" dirty="0">
                <a:ea typeface="Times New Roman"/>
                <a:cs typeface="Times New Roman"/>
              </a:rPr>
              <a:t>связей </a:t>
            </a:r>
            <a:r>
              <a:rPr lang="ru-RU" sz="8800" dirty="0">
                <a:ea typeface="Times New Roman"/>
                <a:cs typeface="Times New Roman"/>
              </a:rPr>
              <a:t>	языковой структуры;</a:t>
            </a:r>
            <a:endParaRPr lang="ru-RU" sz="8800" dirty="0">
              <a:ea typeface="Calibri"/>
              <a:cs typeface="Times New Roman"/>
            </a:endParaRPr>
          </a:p>
          <a:p>
            <a:pPr marL="1143000" indent="-11430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8800" i="1" dirty="0">
                <a:ea typeface="Times New Roman"/>
                <a:cs typeface="Times New Roman"/>
              </a:rPr>
              <a:t>функционирования </a:t>
            </a:r>
            <a:r>
              <a:rPr lang="ru-RU" sz="8800" dirty="0">
                <a:ea typeface="Times New Roman"/>
                <a:cs typeface="Times New Roman"/>
              </a:rPr>
              <a:t>языка;</a:t>
            </a:r>
            <a:endParaRPr lang="ru-RU" sz="8800" dirty="0">
              <a:ea typeface="Calibri"/>
              <a:cs typeface="Times New Roman"/>
            </a:endParaRPr>
          </a:p>
          <a:p>
            <a:pPr marL="1143000" indent="-1143000">
              <a:lnSpc>
                <a:spcPct val="115000"/>
              </a:lnSpc>
              <a:buFont typeface="Wingdings" pitchFamily="2" charset="2"/>
              <a:buChar char="ü"/>
            </a:pPr>
            <a:r>
              <a:rPr lang="ru-RU" sz="8800" dirty="0">
                <a:ea typeface="Times New Roman"/>
                <a:cs typeface="Times New Roman"/>
              </a:rPr>
              <a:t>связи </a:t>
            </a:r>
            <a:r>
              <a:rPr lang="ru-RU" sz="8800" i="1" dirty="0">
                <a:ea typeface="Times New Roman"/>
                <a:cs typeface="Times New Roman"/>
              </a:rPr>
              <a:t>языка и социума, </a:t>
            </a:r>
            <a:r>
              <a:rPr lang="ru-RU" sz="8800" i="1" dirty="0">
                <a:solidFill>
                  <a:prstClr val="black"/>
                </a:solidFill>
                <a:ea typeface="Times New Roman"/>
                <a:cs typeface="Times New Roman"/>
              </a:rPr>
              <a:t>языка и мышления, </a:t>
            </a:r>
            <a:r>
              <a:rPr lang="ru-RU" sz="8800" i="1" dirty="0">
                <a:ea typeface="Times New Roman"/>
                <a:cs typeface="Times New Roman"/>
              </a:rPr>
              <a:t>языка </a:t>
            </a:r>
            <a:r>
              <a:rPr lang="ru-RU" sz="8800" dirty="0">
                <a:ea typeface="Times New Roman"/>
                <a:cs typeface="Times New Roman"/>
              </a:rPr>
              <a:t>и его носителя -- </a:t>
            </a:r>
            <a:r>
              <a:rPr lang="ru-RU" sz="8800" i="1" dirty="0">
                <a:ea typeface="Times New Roman"/>
                <a:cs typeface="Times New Roman"/>
              </a:rPr>
              <a:t>человека</a:t>
            </a:r>
            <a:r>
              <a:rPr lang="ru-RU" sz="8800" dirty="0">
                <a:ea typeface="Times New Roman"/>
                <a:cs typeface="Times New Roman"/>
              </a:rPr>
              <a:t>;</a:t>
            </a:r>
            <a:endParaRPr lang="ru-RU" sz="8800" dirty="0">
              <a:ea typeface="Calibri"/>
              <a:cs typeface="Times New Roman"/>
            </a:endParaRPr>
          </a:p>
          <a:p>
            <a:pPr marL="1143000" indent="-11430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8800" i="1" dirty="0">
                <a:ea typeface="Times New Roman"/>
                <a:cs typeface="Times New Roman"/>
              </a:rPr>
              <a:t>описания самой науки о языке</a:t>
            </a:r>
            <a:r>
              <a:rPr lang="ru-RU" sz="8800" dirty="0">
                <a:ea typeface="Times New Roman"/>
                <a:cs typeface="Times New Roman"/>
              </a:rPr>
              <a:t>, ее методов и методик, ее внутренней структуры и внешних связей, в частности связей с другими науками.</a:t>
            </a:r>
            <a:endParaRPr lang="ru-RU" sz="8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00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85584" cy="576064"/>
          </a:xfrm>
        </p:spPr>
        <p:txBody>
          <a:bodyPr/>
          <a:lstStyle/>
          <a:p>
            <a:r>
              <a:rPr lang="ru-RU" sz="1800" dirty="0">
                <a:solidFill>
                  <a:prstClr val="black"/>
                </a:solidFill>
              </a:rPr>
              <a:t>1.</a:t>
            </a:r>
            <a:r>
              <a:rPr lang="ru-RU" sz="1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Общее языкознание (ОЯ) как наука о языке:</a:t>
            </a:r>
            <a:r>
              <a:rPr lang="ru-RU" sz="1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объект и предмет ОЯ.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b="1" i="1" dirty="0">
                <a:ea typeface="Times New Roman"/>
                <a:cs typeface="Times New Roman"/>
              </a:rPr>
              <a:t>Основные разделы ОЯ: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400" b="1" i="1" dirty="0">
              <a:latin typeface="Calibri"/>
              <a:ea typeface="Calibri"/>
              <a:cs typeface="Times New Roman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solidFill>
                  <a:srgbClr val="002060"/>
                </a:solidFill>
                <a:ea typeface="Times New Roman"/>
                <a:cs typeface="Times New Roman"/>
              </a:rPr>
              <a:t> Происхождение, описание и история 	развития языка/ 	языков.</a:t>
            </a:r>
            <a:endParaRPr lang="en-US" b="1" dirty="0">
              <a:solidFill>
                <a:srgbClr val="002060"/>
              </a:solidFill>
              <a:ea typeface="Times New Roman"/>
              <a:cs typeface="Times New Roman"/>
            </a:endParaRPr>
          </a:p>
          <a:p>
            <a:pPr marL="457200" lvl="0" indent="-457200">
              <a:buFont typeface="+mj-lt"/>
              <a:buAutoNum type="arabicPeriod"/>
            </a:pP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ea typeface="Times New Roman"/>
                <a:cs typeface="Times New Roman"/>
              </a:rPr>
              <a:t> Теория языка. Современные научные 	подходы к основным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ea typeface="Times New Roman"/>
                <a:cs typeface="Times New Roman"/>
              </a:rPr>
              <a:t>лингвисти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ea typeface="Times New Roman"/>
                <a:cs typeface="Times New Roman"/>
              </a:rPr>
              <a:t>-  	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ea typeface="Times New Roman"/>
                <a:cs typeface="Times New Roman"/>
              </a:rPr>
              <a:t>ческим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ea typeface="Times New Roman"/>
                <a:cs typeface="Times New Roman"/>
              </a:rPr>
              <a:t> проблемам.</a:t>
            </a:r>
            <a:endParaRPr lang="en-US" b="1" dirty="0">
              <a:solidFill>
                <a:schemeClr val="accent5">
                  <a:lumMod val="50000"/>
                </a:schemeClr>
              </a:solidFill>
              <a:ea typeface="Times New Roman"/>
              <a:cs typeface="Times New Roman"/>
            </a:endParaRPr>
          </a:p>
          <a:p>
            <a:pPr lvl="0">
              <a:buFont typeface="+mj-lt"/>
              <a:buAutoNum type="arabicPeriod"/>
            </a:pPr>
            <a:endParaRPr lang="ru-RU" sz="2400" b="1" dirty="0">
              <a:solidFill>
                <a:schemeClr val="accent6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ea typeface="Times New Roman"/>
                <a:cs typeface="Times New Roman"/>
              </a:rPr>
              <a:t>  Истории лингвистических учений.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591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sz="1800" dirty="0">
                <a:solidFill>
                  <a:prstClr val="black"/>
                </a:solidFill>
              </a:rPr>
              <a:t>1.</a:t>
            </a:r>
            <a:r>
              <a:rPr lang="ru-RU" sz="1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Общее языкознание (ОЯ) как наука о языке: </a:t>
            </a:r>
            <a:r>
              <a:rPr lang="ru-RU" sz="1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объект и предмет ОЯ.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733256"/>
          </a:xfrm>
        </p:spPr>
        <p:txBody>
          <a:bodyPr>
            <a:normAutofit fontScale="47500" lnSpcReduction="20000"/>
          </a:bodyPr>
          <a:lstStyle/>
          <a:p>
            <a:pPr marL="0" marR="6985" indent="0" algn="just">
              <a:lnSpc>
                <a:spcPct val="115000"/>
              </a:lnSpc>
              <a:spcBef>
                <a:spcPts val="55"/>
              </a:spcBef>
              <a:spcAft>
                <a:spcPts val="0"/>
              </a:spcAft>
              <a:buNone/>
            </a:pPr>
            <a:r>
              <a:rPr lang="ru-RU" sz="4500" b="1" i="1" dirty="0">
                <a:ea typeface="Times New Roman"/>
                <a:cs typeface="Times New Roman"/>
              </a:rPr>
              <a:t>Методология языкознания</a:t>
            </a:r>
            <a:r>
              <a:rPr lang="ru-RU" sz="4500" b="1" dirty="0">
                <a:ea typeface="Times New Roman"/>
                <a:cs typeface="Times New Roman"/>
              </a:rPr>
              <a:t> </a:t>
            </a:r>
            <a:r>
              <a:rPr lang="ru-RU" sz="4500" dirty="0">
                <a:ea typeface="Times New Roman"/>
                <a:cs typeface="Times New Roman"/>
              </a:rPr>
              <a:t>— принципы научного исследования языка, включает в себя </a:t>
            </a:r>
            <a:r>
              <a:rPr lang="ru-RU" sz="4500" i="1" dirty="0">
                <a:ea typeface="Times New Roman"/>
                <a:cs typeface="Times New Roman"/>
              </a:rPr>
              <a:t>три уровня</a:t>
            </a:r>
            <a:r>
              <a:rPr lang="ru-RU" sz="4500" dirty="0">
                <a:ea typeface="Times New Roman"/>
                <a:cs typeface="Times New Roman"/>
              </a:rPr>
              <a:t>: </a:t>
            </a:r>
          </a:p>
          <a:p>
            <a:pPr marL="0" marR="6985" indent="0" algn="just">
              <a:lnSpc>
                <a:spcPct val="115000"/>
              </a:lnSpc>
              <a:spcBef>
                <a:spcPts val="55"/>
              </a:spcBef>
              <a:spcAft>
                <a:spcPts val="0"/>
              </a:spcAft>
              <a:buNone/>
            </a:pPr>
            <a:endParaRPr lang="ru-RU" sz="1500" dirty="0">
              <a:latin typeface="Calibri"/>
              <a:ea typeface="Calibri"/>
              <a:cs typeface="Times New Roman"/>
            </a:endParaRPr>
          </a:p>
          <a:p>
            <a:pPr marL="742950" marR="6985" indent="-742950" algn="just">
              <a:lnSpc>
                <a:spcPct val="115000"/>
              </a:lnSpc>
              <a:spcBef>
                <a:spcPts val="55"/>
              </a:spcBef>
              <a:spcAft>
                <a:spcPts val="0"/>
              </a:spcAft>
              <a:buAutoNum type="arabicParenR"/>
            </a:pPr>
            <a:r>
              <a:rPr lang="ru-RU" sz="5100" dirty="0">
                <a:ea typeface="Times New Roman"/>
                <a:cs typeface="Times New Roman"/>
              </a:rPr>
              <a:t>об­щую </a:t>
            </a:r>
            <a:r>
              <a:rPr lang="ru-RU" sz="5100" i="1" dirty="0">
                <a:ea typeface="Times New Roman"/>
                <a:cs typeface="Times New Roman"/>
              </a:rPr>
              <a:t>философскую ориентацию</a:t>
            </a:r>
            <a:r>
              <a:rPr lang="ru-RU" sz="5100" dirty="0">
                <a:ea typeface="Times New Roman"/>
                <a:cs typeface="Times New Roman"/>
              </a:rPr>
              <a:t>;</a:t>
            </a:r>
          </a:p>
          <a:p>
            <a:pPr marR="6985" algn="just">
              <a:lnSpc>
                <a:spcPct val="115000"/>
              </a:lnSpc>
              <a:spcBef>
                <a:spcPts val="55"/>
              </a:spcBef>
              <a:spcAft>
                <a:spcPts val="0"/>
              </a:spcAft>
            </a:pPr>
            <a:r>
              <a:rPr lang="ru-RU" sz="5100" dirty="0">
                <a:ea typeface="Times New Roman"/>
                <a:cs typeface="Times New Roman"/>
              </a:rPr>
              <a:t> </a:t>
            </a:r>
            <a:endParaRPr lang="ru-RU" sz="5100" dirty="0">
              <a:latin typeface="Calibri"/>
              <a:ea typeface="Calibri"/>
              <a:cs typeface="Times New Roman"/>
            </a:endParaRPr>
          </a:p>
          <a:p>
            <a:pPr marL="0" marR="6985" indent="0" algn="just">
              <a:lnSpc>
                <a:spcPct val="115000"/>
              </a:lnSpc>
              <a:spcBef>
                <a:spcPts val="55"/>
              </a:spcBef>
              <a:spcAft>
                <a:spcPts val="0"/>
              </a:spcAft>
              <a:buNone/>
            </a:pPr>
            <a:r>
              <a:rPr lang="ru-RU" sz="5100" dirty="0">
                <a:ea typeface="Times New Roman"/>
                <a:cs typeface="Times New Roman"/>
              </a:rPr>
              <a:t>2) </a:t>
            </a:r>
            <a:r>
              <a:rPr lang="ru-RU" sz="5100" i="1" dirty="0">
                <a:ea typeface="Times New Roman"/>
                <a:cs typeface="Times New Roman"/>
              </a:rPr>
              <a:t>общенауч­ные</a:t>
            </a:r>
            <a:r>
              <a:rPr lang="ru-RU" sz="5100" dirty="0">
                <a:ea typeface="Times New Roman"/>
                <a:cs typeface="Times New Roman"/>
              </a:rPr>
              <a:t> методы и приемы анализа (сравнение, </a:t>
            </a:r>
            <a:r>
              <a:rPr lang="ru-RU" sz="5100" dirty="0">
                <a:solidFill>
                  <a:prstClr val="black"/>
                </a:solidFill>
                <a:ea typeface="Times New Roman"/>
                <a:cs typeface="Times New Roman"/>
              </a:rPr>
              <a:t>наблюдение, 	</a:t>
            </a:r>
            <a:r>
              <a:rPr lang="ru-RU" sz="5100" dirty="0">
                <a:ea typeface="Times New Roman"/>
                <a:cs typeface="Times New Roman"/>
              </a:rPr>
              <a:t>выдвижение гипотезы, анализ, синтез, моделирование, индукция 	и дедукция, эксперимент и др.); </a:t>
            </a:r>
          </a:p>
          <a:p>
            <a:pPr marL="0" marR="6985" indent="0" algn="just">
              <a:lnSpc>
                <a:spcPct val="115000"/>
              </a:lnSpc>
              <a:spcBef>
                <a:spcPts val="55"/>
              </a:spcBef>
              <a:spcAft>
                <a:spcPts val="0"/>
              </a:spcAft>
              <a:buNone/>
            </a:pPr>
            <a:endParaRPr lang="ru-RU" sz="5100" dirty="0">
              <a:latin typeface="Calibri"/>
              <a:ea typeface="Calibri"/>
              <a:cs typeface="Times New Roman"/>
            </a:endParaRPr>
          </a:p>
          <a:p>
            <a:pPr marL="0" marR="6985" indent="0" algn="just">
              <a:lnSpc>
                <a:spcPct val="115000"/>
              </a:lnSpc>
              <a:spcBef>
                <a:spcPts val="55"/>
              </a:spcBef>
              <a:spcAft>
                <a:spcPts val="0"/>
              </a:spcAft>
              <a:buNone/>
            </a:pPr>
            <a:r>
              <a:rPr lang="ru-RU" sz="5100" dirty="0">
                <a:ea typeface="Times New Roman"/>
                <a:cs typeface="Times New Roman"/>
              </a:rPr>
              <a:t>3) </a:t>
            </a:r>
            <a:r>
              <a:rPr lang="ru-RU" sz="5100" i="1" dirty="0" err="1">
                <a:ea typeface="Times New Roman"/>
              </a:rPr>
              <a:t>частнонаучные</a:t>
            </a:r>
            <a:r>
              <a:rPr lang="ru-RU" sz="5100" dirty="0">
                <a:ea typeface="Times New Roman"/>
              </a:rPr>
              <a:t> методы (</a:t>
            </a:r>
            <a:r>
              <a:rPr lang="ru-RU" sz="5100" dirty="0">
                <a:solidFill>
                  <a:srgbClr val="FF0000"/>
                </a:solidFill>
                <a:ea typeface="Times New Roman"/>
              </a:rPr>
              <a:t>сравнительно-исторический, </a:t>
            </a:r>
            <a:r>
              <a:rPr lang="ru-RU" sz="5100" dirty="0">
                <a:solidFill>
                  <a:srgbClr val="008000"/>
                </a:solidFill>
                <a:ea typeface="Times New Roman"/>
              </a:rPr>
              <a:t>типологический, </a:t>
            </a:r>
            <a:r>
              <a:rPr lang="ru-RU" sz="5100" dirty="0">
                <a:ea typeface="Times New Roman"/>
              </a:rPr>
              <a:t>	</a:t>
            </a:r>
            <a:r>
              <a:rPr lang="ru-RU" sz="5100" dirty="0">
                <a:solidFill>
                  <a:srgbClr val="7030A0"/>
                </a:solidFill>
                <a:ea typeface="Times New Roman"/>
              </a:rPr>
              <a:t>структурные методы: </a:t>
            </a:r>
            <a:r>
              <a:rPr lang="ru-RU" sz="5100" i="1" dirty="0">
                <a:solidFill>
                  <a:srgbClr val="7030A0"/>
                </a:solidFill>
                <a:ea typeface="Times New Roman"/>
              </a:rPr>
              <a:t>трансформа-</a:t>
            </a:r>
            <a:r>
              <a:rPr lang="ru-RU" sz="5100" i="1" dirty="0" err="1">
                <a:solidFill>
                  <a:srgbClr val="7030A0"/>
                </a:solidFill>
                <a:ea typeface="Times New Roman"/>
              </a:rPr>
              <a:t>ционный</a:t>
            </a:r>
            <a:r>
              <a:rPr lang="ru-RU" sz="5100" i="1" dirty="0">
                <a:solidFill>
                  <a:srgbClr val="7030A0"/>
                </a:solidFill>
                <a:ea typeface="Times New Roman"/>
              </a:rPr>
              <a:t>, метод непосредственно составляющих - НС, метод оппозиций, дистрибутивный анализ</a:t>
            </a:r>
            <a:r>
              <a:rPr lang="ru-RU" sz="5100" dirty="0">
                <a:ea typeface="Times New Roman"/>
              </a:rPr>
              <a:t>), а также </a:t>
            </a:r>
            <a:r>
              <a:rPr lang="ru-RU" sz="5100" i="1" dirty="0">
                <a:ea typeface="Times New Roman"/>
              </a:rPr>
              <a:t>математико-статистические, функциональные методы </a:t>
            </a:r>
            <a:r>
              <a:rPr lang="ru-RU" sz="5100" dirty="0">
                <a:ea typeface="Times New Roman"/>
              </a:rPr>
              <a:t>и др.</a:t>
            </a:r>
          </a:p>
          <a:p>
            <a:pPr marL="0" marR="6985" indent="0" algn="just">
              <a:lnSpc>
                <a:spcPct val="115000"/>
              </a:lnSpc>
              <a:spcBef>
                <a:spcPts val="55"/>
              </a:spcBef>
              <a:spcAft>
                <a:spcPts val="0"/>
              </a:spcAft>
              <a:buNone/>
            </a:pPr>
            <a:r>
              <a:rPr lang="ru-RU" dirty="0">
                <a:ea typeface="Times New Roman"/>
                <a:cs typeface="Times New Roman"/>
              </a:rPr>
              <a:t>  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934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62074"/>
          </a:xfrm>
        </p:spPr>
        <p:txBody>
          <a:bodyPr/>
          <a:lstStyle/>
          <a:p>
            <a:pPr lvl="0">
              <a:spcBef>
                <a:spcPts val="1200"/>
              </a:spcBef>
            </a:pPr>
            <a:r>
              <a:rPr lang="en-US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Происхождение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800" b="1" i="1" dirty="0">
                <a:ea typeface="Times New Roman"/>
                <a:cs typeface="Times New Roman"/>
              </a:rPr>
              <a:t>Два подхода к решению этой проблемы: </a:t>
            </a:r>
          </a:p>
          <a:p>
            <a:pPr indent="449580" algn="just">
              <a:spcAft>
                <a:spcPts val="1000"/>
              </a:spcAft>
            </a:pPr>
            <a:r>
              <a:rPr lang="ru-RU" sz="2800" dirty="0">
                <a:ea typeface="Times New Roman"/>
                <a:cs typeface="Times New Roman"/>
              </a:rPr>
              <a:t>1) язык был искусственно создан некой активной созидающей силой (</a:t>
            </a:r>
            <a:r>
              <a:rPr lang="ru-RU" sz="2800" i="1" dirty="0" err="1">
                <a:ea typeface="Times New Roman"/>
                <a:cs typeface="Times New Roman"/>
              </a:rPr>
              <a:t>логосическая</a:t>
            </a:r>
            <a:r>
              <a:rPr lang="ru-RU" sz="2800" i="1" dirty="0">
                <a:ea typeface="Times New Roman"/>
                <a:cs typeface="Times New Roman"/>
              </a:rPr>
              <a:t> гипотеза</a:t>
            </a:r>
            <a:r>
              <a:rPr lang="ru-RU" sz="2800" dirty="0">
                <a:ea typeface="Times New Roman"/>
                <a:cs typeface="Times New Roman"/>
              </a:rPr>
              <a:t>;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50000"/>
              </a:lnSpc>
              <a:spcAft>
                <a:spcPts val="1000"/>
              </a:spcAft>
            </a:pPr>
            <a:r>
              <a:rPr lang="ru-RU" sz="2800" dirty="0">
                <a:ea typeface="Times New Roman"/>
                <a:cs typeface="Times New Roman"/>
              </a:rPr>
              <a:t>2) </a:t>
            </a:r>
            <a:r>
              <a:rPr lang="ru-RU" sz="2800" dirty="0">
                <a:ea typeface="Calibri"/>
                <a:cs typeface="Times New Roman"/>
              </a:rPr>
              <a:t>язык появился естественным путем эволюции.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423623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1680</Words>
  <Application>Microsoft Office PowerPoint</Application>
  <PresentationFormat>Экран (4:3)</PresentationFormat>
  <Paragraphs>225</Paragraphs>
  <Slides>29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29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1_Тема Office</vt:lpstr>
      <vt:lpstr>2_Тема Office</vt:lpstr>
      <vt:lpstr>Default Design</vt:lpstr>
      <vt:lpstr>3_Тема Office</vt:lpstr>
      <vt:lpstr>4_Тема Office</vt:lpstr>
      <vt:lpstr>5_Тема Office</vt:lpstr>
      <vt:lpstr>6_Тема Office</vt:lpstr>
      <vt:lpstr>7_Тема Office</vt:lpstr>
      <vt:lpstr>8_Тема Office</vt:lpstr>
      <vt:lpstr>9_Тема Office</vt:lpstr>
      <vt:lpstr>Общее языкознание  </vt:lpstr>
      <vt:lpstr> Лекция 1 Происхождение языка и языков  </vt:lpstr>
      <vt:lpstr> 1. Общее языкознание (ОЯ) как наука о языке: объект и предмет ОЯ. </vt:lpstr>
      <vt:lpstr>1. Общее языкознание (ОЯ) как наука о языке: объект и предмет ОЯ.</vt:lpstr>
      <vt:lpstr>1. Общее языкознание (ОЯ) как наука о языке: объект и предмет ОЯ.</vt:lpstr>
      <vt:lpstr>1. Общее языкознание (ОЯ) как наука о языке: объект и предмет ОЯ.</vt:lpstr>
      <vt:lpstr>1. Общее языкознание (ОЯ) как наука о языке: объект и предмет ОЯ.</vt:lpstr>
      <vt:lpstr>1. Общее языкознание (ОЯ) как наука о языке: объект и предмет ОЯ.</vt:lpstr>
      <vt:lpstr>2. Происхождение языка</vt:lpstr>
      <vt:lpstr>2. Происхождение языка</vt:lpstr>
      <vt:lpstr>2. Происхождение языка</vt:lpstr>
      <vt:lpstr>2. Происхождение языка</vt:lpstr>
      <vt:lpstr>2. Происхождение языка</vt:lpstr>
      <vt:lpstr>2. Происхождение языка</vt:lpstr>
      <vt:lpstr>2. Происхождение языка</vt:lpstr>
      <vt:lpstr>2. Происхождение языка</vt:lpstr>
      <vt:lpstr>3. Гипотезы моно- и полигенеза (дивергентного и конвергентного развития языков). </vt:lpstr>
      <vt:lpstr>3. Гипотезы моно- и полигенеза (дивергентного и конвергентного развития языков). </vt:lpstr>
      <vt:lpstr>    3. Гипотезы моно- и полигенеза (дивергентного и конвергентного развития языков).    </vt:lpstr>
      <vt:lpstr>3. Гипотезы моно- и полигенеза.</vt:lpstr>
      <vt:lpstr>3. Гипотезы моно- и полигенеза. Дивергентное и конвергентное развитие языков.</vt:lpstr>
      <vt:lpstr>3. Гипотезы моно- и полигенеза.  Дивергентное и конвергентное развитие языков. </vt:lpstr>
      <vt:lpstr>3. Гипотезы моно- и полигенеза.  Дивергентное и конвергентное развитие языков. </vt:lpstr>
      <vt:lpstr>3. Гипотезы моно- и полигенеза.  Дивергентное и конвергентное развитие языков. </vt:lpstr>
      <vt:lpstr>3. Гипотезы моно- и полигенеза.  Дивергентное и конвергентное развитие языков. </vt:lpstr>
      <vt:lpstr>3. Гипотезы моно- и полигенеза.  Дивергентное и конвергентное развитие языков. </vt:lpstr>
      <vt:lpstr>3. Гипотезы моно- и полигенеза.  Дивергентное и конвергентное развитие языков. </vt:lpstr>
      <vt:lpstr>3. Гипотезы моно- и полигенеза.  Дивергентное и конвергентное развитие языков. </vt:lpstr>
      <vt:lpstr>3. Гипотезы моно- и полигенеза.  Дивергентное и конвергентное развитие языков.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Общее языкознание курс лекций для студентов 5 курса переводческого факультета МГЛУ</dc:title>
  <cp:lastModifiedBy>Василий Васильев</cp:lastModifiedBy>
  <cp:revision>213</cp:revision>
  <dcterms:modified xsi:type="dcterms:W3CDTF">2019-01-16T08:31:11Z</dcterms:modified>
</cp:coreProperties>
</file>