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65" r:id="rId5"/>
    <p:sldId id="261" r:id="rId6"/>
    <p:sldId id="266" r:id="rId7"/>
    <p:sldId id="260" r:id="rId8"/>
    <p:sldId id="262" r:id="rId9"/>
    <p:sldId id="267" r:id="rId10"/>
    <p:sldId id="268" r:id="rId11"/>
    <p:sldId id="270" r:id="rId12"/>
    <p:sldId id="271" r:id="rId13"/>
    <p:sldId id="269" r:id="rId14"/>
    <p:sldId id="272" r:id="rId15"/>
    <p:sldId id="263" r:id="rId16"/>
    <p:sldId id="274" r:id="rId17"/>
    <p:sldId id="273" r:id="rId18"/>
    <p:sldId id="275" r:id="rId19"/>
    <p:sldId id="276" r:id="rId20"/>
    <p:sldId id="277" r:id="rId21"/>
    <p:sldId id="278" r:id="rId22"/>
    <p:sldId id="264" r:id="rId23"/>
    <p:sldId id="279" r:id="rId24"/>
    <p:sldId id="280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EE4"/>
    <a:srgbClr val="FFF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0057E-1115-4B8D-90E1-91C12383AA56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CBF74-8C5E-477C-B85A-5F7B111E1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453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Образ слайда 1">
            <a:extLst>
              <a:ext uri="{FF2B5EF4-FFF2-40B4-BE49-F238E27FC236}">
                <a16:creationId xmlns:a16="http://schemas.microsoft.com/office/drawing/2014/main" id="{436072E0-0444-4569-BCCB-1BEDFE02D1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Заметки 2">
            <a:extLst>
              <a:ext uri="{FF2B5EF4-FFF2-40B4-BE49-F238E27FC236}">
                <a16:creationId xmlns:a16="http://schemas.microsoft.com/office/drawing/2014/main" id="{47F3C133-ED1A-4646-A5A7-09F4073BBD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07524" name="Номер слайда 3">
            <a:extLst>
              <a:ext uri="{FF2B5EF4-FFF2-40B4-BE49-F238E27FC236}">
                <a16:creationId xmlns:a16="http://schemas.microsoft.com/office/drawing/2014/main" id="{4025FDAF-9902-4A41-AF30-9F8AA60B32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C14A7D-5C83-4EDB-BC36-241EE1624DB1}" type="slidenum">
              <a:rPr lang="ru-RU" altLang="ru-RU"/>
              <a:pPr eaLnBrk="1" hangingPunct="1"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B2B42-3418-4B2F-A0F8-C376CF8C8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916A53-6602-4A51-AE66-1DF02AD5B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7AE5E-8306-4468-B6CD-9901EDFF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154C74-955E-485D-9586-AD79DF6F2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ABB8E0-9AA2-4C67-9BCC-F0251542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44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E45A0-76DD-424C-B498-D1C8AB40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CC2FE9-5513-457C-962C-A35958AF7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1746A5-B65A-484C-80F2-E4E850452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9F00C9-4F0B-46BD-AED6-8390C8D4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5C7277-E047-40D4-AF95-E18FB908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45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9307132-976D-46A4-8B1F-DE924745A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D16728-88A2-4CF0-8B44-4EF788895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6ED95-44D6-41F4-B158-E84A9898E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5B03D6-510A-49AF-A5D5-94C792E9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C0BBAA-69BF-4F3A-8568-9F7DD588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4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C49B9-38A1-4A15-8CD5-CE54628E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7FB923-69B6-4637-B7BE-8D1123240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8FA190-9548-4151-AF6A-20759611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299924-9BA9-4413-A129-EF106081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2C5543-A0A7-45E6-9BEC-D056CC822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1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21A05-AA19-4066-A62C-104174EB0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5978E9-2325-4853-A118-089221708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6779F5-1183-499D-AF1E-9F41F959A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394A10-52A6-4FAA-BE39-AC1216F7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8CDA5E-F893-41DE-9A8F-DA5B0D44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2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833EA8-F85D-44B2-9EAC-9408404DE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789E6F-EB65-4E50-AD19-478311434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408755-6C97-44BC-AC73-EE9401A21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3CCD71-4C1E-4944-A1BB-8E310F95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2E3039-5194-4EDC-ABA7-FC032916E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F5D1AB-7BC4-4E6F-A756-CDC263E0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13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EB9229-2A26-4C4E-BB0C-F13C11F15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8B98B1-804E-4B09-978A-338B67669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DD4108-4D87-410D-B108-652D567C5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DCB21D-E0F2-44B8-88B1-93E8E1055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503125-869C-4794-833C-4DEF21CD8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6397DB3-8F0A-4574-A1D1-395E371BD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4E6F0A-3B0C-4D7A-9328-3C0C93932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B53A09E-D258-4A80-BB72-D84C9C82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89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C171CE-A5D8-4E21-BDA2-29985760F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A19AAE7-2DD2-4B79-BE8E-59E0A484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E1616C-8DBD-46B2-AC34-FA28155A9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8750D0-CE1A-46E3-B22F-D07A40E9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23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E2E627A-EF5B-4E89-A265-1B91125D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A0FACD3-A755-49BD-9D71-F1CDF59D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FA88BC-D390-47B6-B1BF-C151724DE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74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2DD33-5B5F-45D0-9AF8-597C7CC9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F49DF-F732-4D9C-979A-7D6912165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BBD603-D12C-4982-AFF0-762752B60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448633-B360-4BFC-91A1-D820292C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0CED60-8F45-4792-9B32-2127E96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F6B7C2-0CF3-46B1-8CCA-C7DE2DAE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70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B95D6-B9C1-40F2-BC3C-025645D00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56BA8C-D19D-4B6D-B008-3F76889A5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F44AF4-642E-453A-8352-6ED9DADA7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288F0B-9BA7-4148-ABDE-CB17B6B4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683B68-841F-441C-B7BE-CF1B4D0FE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87FD3A-EE06-4E74-A3E1-DF7690D4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9A1303-FFC1-4BB8-848E-680307267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1F070C-C20F-4B8B-B3B5-F4D6F5534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298E6F-CF22-41C3-B007-F97190265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F0C43-DC24-4BD6-941C-23E9BE2AF76D}" type="datetimeFigureOut">
              <a:rPr lang="ru-RU" smtClean="0"/>
              <a:t>24.03.2021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49F0E5-A23B-44D2-89A3-5378B3219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937A6D-1248-4874-A8C5-99DF34DC2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CD958-65C9-450D-8AB1-F22C1A1B3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29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Y3nMQmPMKEejGqk6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2CBB2-7BCF-4766-9AA6-A756A22E0E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latin typeface="Arial Black" panose="020B0A04020102020204" pitchFamily="34" charset="0"/>
              </a:rPr>
              <a:t>ЛОГИЧЕСКОЕ И ПСИХОЛОГИЧЕСКОЕ ЯЗЫКОЗНАНИЕ, </a:t>
            </a:r>
            <a:br>
              <a:rPr lang="ru-RU" sz="4400" b="1" dirty="0">
                <a:latin typeface="Arial Black" panose="020B0A04020102020204" pitchFamily="34" charset="0"/>
              </a:rPr>
            </a:br>
            <a:r>
              <a:rPr lang="ru-RU" sz="4400" b="1" dirty="0">
                <a:latin typeface="Arial Black" panose="020B0A04020102020204" pitchFamily="34" charset="0"/>
              </a:rPr>
              <a:t>МЛАДОГРАММАТИЗМ</a:t>
            </a:r>
          </a:p>
        </p:txBody>
      </p:sp>
    </p:spTree>
    <p:extLst>
      <p:ext uri="{BB962C8B-B14F-4D97-AF65-F5344CB8AC3E}">
        <p14:creationId xmlns:p14="http://schemas.microsoft.com/office/powerpoint/2010/main" val="324365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9FAEF-A77E-430F-BB88-ABD9F156F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А.А. Потебня и его концепции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E25EF5-60B5-425F-BDE0-6E691586C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Харьковская лингвистическая школа</a:t>
            </a:r>
          </a:p>
          <a:p>
            <a:r>
              <a:rPr lang="ru-RU" dirty="0"/>
              <a:t>Язык имеет 3 стороны: общечеловеческая, национальная, индивидуальная</a:t>
            </a:r>
          </a:p>
          <a:p>
            <a:r>
              <a:rPr lang="ru-RU" dirty="0"/>
              <a:t>Язык - деятельность, в процессе которой беспрерывно происходит обновление языка, изначально заложенного в человеке в качестве творческого потенциала</a:t>
            </a:r>
          </a:p>
          <a:p>
            <a:r>
              <a:rPr lang="ru-RU" dirty="0"/>
              <a:t>Язык - средство создавать мысль</a:t>
            </a:r>
          </a:p>
          <a:p>
            <a:r>
              <a:rPr lang="ru-RU" dirty="0"/>
              <a:t>Речь считается одной из сторон большего целого, а именно языка</a:t>
            </a:r>
          </a:p>
        </p:txBody>
      </p:sp>
    </p:spTree>
    <p:extLst>
      <p:ext uri="{BB962C8B-B14F-4D97-AF65-F5344CB8AC3E}">
        <p14:creationId xmlns:p14="http://schemas.microsoft.com/office/powerpoint/2010/main" val="2150895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51988-1A39-4BCB-BD78-381E63A8D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3D450-537F-4237-BE6C-481BFBC5E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 стороны: общечеловеческая, национальная, индивидуальная</a:t>
            </a:r>
          </a:p>
          <a:p>
            <a:r>
              <a:rPr lang="ru-RU" dirty="0"/>
              <a:t>Общечеловеческая – членораздельность, средство мысли</a:t>
            </a:r>
          </a:p>
          <a:p>
            <a:r>
              <a:rPr lang="ru-RU" dirty="0"/>
              <a:t>Национальная – различие народностей –различие языков (общность)</a:t>
            </a:r>
          </a:p>
          <a:p>
            <a:r>
              <a:rPr lang="ru-RU" dirty="0"/>
              <a:t>Индивидуальная – речевая деятельность, взаимодействие мысли и речи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333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C9C83-79C3-4BFC-8712-72EBCBDF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Учение о слове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D67706-1673-4A0D-8A2F-5D191EA06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Слово – обобщение и развитие мысли</a:t>
            </a:r>
          </a:p>
          <a:p>
            <a:r>
              <a:rPr lang="ru-RU" dirty="0"/>
              <a:t>Единство представления и значения. </a:t>
            </a:r>
          </a:p>
          <a:p>
            <a:r>
              <a:rPr lang="ru-RU" dirty="0"/>
              <a:t>Знак – замена образа или понятия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два значения слова:</a:t>
            </a:r>
            <a:b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БЛИЖАЙШЕЕ /объективное/ и ДАЛЬНЕЙШЕЕ /субъективное/. 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 значении слова для каждого индивидуума содержится нечто субъективное.</a:t>
            </a:r>
            <a:b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 вместе с тем люди понимают друг друга благодаря тому, что в словах есть общее, понятное всем людям.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Ближайшее значение /внутренняя форма/ – это знак, символ,</a:t>
            </a:r>
            <a:b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ru-RU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заменяющий дальнейшее /субъективное/ значение.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004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801314-7E4C-497E-BA86-831AD8B7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Внутренняя форма слова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ECE160-7BEE-41B0-91E1-061A35EF8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А.А. Потебня разрабатывает теорию внутренней формы слова как способа представления внеязыкового содержания в языке.</a:t>
            </a:r>
          </a:p>
          <a:p>
            <a:r>
              <a:rPr lang="ru-RU" dirty="0"/>
              <a:t> Под внутренней формой слова понимается отношение содержания мысли к сознанию, представление человеком его собственной мысли.</a:t>
            </a:r>
          </a:p>
          <a:p>
            <a:r>
              <a:rPr lang="ru-RU" dirty="0"/>
              <a:t>Внутренняя форма слова – это его «ближайшее этимологическое значение», осознаваемое носителями языка (например, у слова стол сохраняется образная связь со стлать); благодаря внутренней форме слово может приобретать новые значения через метафору.</a:t>
            </a:r>
          </a:p>
        </p:txBody>
      </p:sp>
    </p:spTree>
    <p:extLst>
      <p:ext uri="{BB962C8B-B14F-4D97-AF65-F5344CB8AC3E}">
        <p14:creationId xmlns:p14="http://schemas.microsoft.com/office/powerpoint/2010/main" val="3408565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9B1C56-E00C-47EC-A08B-0448F6284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Лексическое значение- вещественно </a:t>
            </a:r>
          </a:p>
          <a:p>
            <a:r>
              <a:rPr lang="ru-RU" dirty="0"/>
              <a:t>Грамматическое – формально</a:t>
            </a:r>
          </a:p>
          <a:p>
            <a:r>
              <a:rPr lang="ru-RU" dirty="0"/>
              <a:t>Грамматическая форма, как и слова имеет 3 элемента: звук, представление и значение.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478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AE831-908E-4AE4-A019-633AA9A68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Младограмматизм</a:t>
            </a:r>
            <a:br>
              <a:rPr lang="ru-RU" dirty="0"/>
            </a:b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 70-х годов XIX в. До 20-х годов XX в</a:t>
            </a:r>
            <a:r>
              <a:rPr lang="ru-RU" dirty="0"/>
              <a:t> 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C5C9DC-CC09-4C1E-9A68-3B40BFFDB9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Деятели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F1C61A-82B8-47EF-B5A1-0F4CA5DF3D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Карл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Бругман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(1849–1919), </a:t>
            </a:r>
          </a:p>
          <a:p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Бертольд Дельбрюк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(1842–1922), </a:t>
            </a:r>
          </a:p>
          <a:p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Герман Пауль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(1846–1921) </a:t>
            </a:r>
          </a:p>
          <a:p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Август Лескин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(1840–1916) </a:t>
            </a:r>
          </a:p>
          <a:p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Ф. де Соссюр (1857 – 1913), Ив. Ал.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Бодуэн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</a:t>
            </a:r>
            <a:b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Куртенэ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(1845–1929), Фил.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Фед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Фортунатов (1848–1914)</a:t>
            </a:r>
            <a:r>
              <a:rPr lang="ru-RU" dirty="0"/>
              <a:t>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8482B31-5F17-44E2-8D66-718C2C4A0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Подходы и идеи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BB4B66-09CC-4B74-AFBC-4C06411244A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Лейпцигская школа</a:t>
            </a:r>
          </a:p>
          <a:p>
            <a:r>
              <a:rPr lang="ru-RU" dirty="0"/>
              <a:t>стремились избегать философских обобщений, считая своим основными принципами историзм и психологизм</a:t>
            </a:r>
          </a:p>
          <a:p>
            <a:r>
              <a:rPr lang="ru-RU" dirty="0"/>
              <a:t>Языкознание является культурно-исторической наукой</a:t>
            </a:r>
          </a:p>
          <a:p>
            <a:r>
              <a:rPr lang="ru-RU" dirty="0"/>
              <a:t>призывали к изучению живой речи с множеством диалектов</a:t>
            </a:r>
          </a:p>
          <a:p>
            <a:r>
              <a:rPr lang="ru-RU" dirty="0"/>
              <a:t>Психологизм в трактовке младограмматиков –не психологизм народов, а психология отдельных индивидов</a:t>
            </a:r>
          </a:p>
          <a:p>
            <a:r>
              <a:rPr lang="ru-RU" dirty="0"/>
              <a:t>Учение о языковых законах. конкретные звуковые законы, законы аналогии и семасиологические закономерности</a:t>
            </a: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594038A-AE08-4C43-8D64-E364A85E3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409" y="4347369"/>
            <a:ext cx="38766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37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B6817CB-505F-4CC6-8333-3193D22734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r>
              <a:rPr lang="ru-RU" altLang="ru-RU"/>
              <a:t>Основные идеи и положения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A0529A1-5A87-41E0-B340-A62948FBD05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dirty="0"/>
              <a:t>обратились к изучению говорящего человека, к трактовке языка как индивидуально-психического явления, обеспечивающего общение и понимание благодаря одинаковым условиям жизни говорящего и слушающего, благодаря общности возникающих в их душах комплексов представлений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стали определять язык не как природное, а как общественное установление, которое не стоит вне людей и над ними, не существует само для себя, а существует по-настоящему только в индивиде.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 Языкознание было отнесено к кругу </a:t>
            </a:r>
            <a:r>
              <a:rPr lang="ru-RU" altLang="ru-RU" sz="1800" dirty="0" err="1"/>
              <a:t>культуроведческих</a:t>
            </a:r>
            <a:r>
              <a:rPr lang="ru-RU" altLang="ru-RU" sz="1800" dirty="0"/>
              <a:t> наук, базирующихся на психологии индивида. Наряду с психологией учитывалась и физиология, что приводило к дуализму в трактовке языковых явлений.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Младограмматикам были присущи позитивистская установка на работу только с эмпирическими данными и отказ от широких теоретических обобщений.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063829B-D44B-42DD-89B7-0F1084ACB2BD}"/>
              </a:ext>
            </a:extLst>
          </p:cNvPr>
          <p:cNvSpPr/>
          <p:nvPr/>
        </p:nvSpPr>
        <p:spPr>
          <a:xfrm>
            <a:off x="2495550" y="908051"/>
            <a:ext cx="7200900" cy="4894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Младограмматики отказались от: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Единства глоттохронологического процесса;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Перехода языков от первоначального аморфного (корневого) состояния через агглютинацию к флективному строю;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идеи В. фон Гумбольдта о внутренней форме языка, обусловленной национальным "духом" народа;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учения 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Шлайхера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 языке как природном организме и о двух периодах в жизни языка – творческом доисторическом, когда происходило становление форм языка, и историческом, когда происходило разрушение этих форм).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AF549D4-4CE9-4E94-A4F5-530C0F1AF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algn="ctr"/>
            <a:r>
              <a:rPr lang="ru-RU" altLang="ru-RU"/>
              <a:t>Достижения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955CDB0-2D5F-4C82-AA04-0AF9AD2823C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altLang="ru-RU" sz="1800" dirty="0"/>
              <a:t>создали довольно целостную картину индоевропейского вокализма и звуковых чередований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, заложили основы индоевропейской морфонологии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 Ф. де Соссюром был открыт (1879)  "</a:t>
            </a:r>
            <a:r>
              <a:rPr lang="ru-RU" altLang="ru-RU" sz="1800" dirty="0" err="1"/>
              <a:t>сонантический</a:t>
            </a:r>
            <a:r>
              <a:rPr lang="ru-RU" altLang="ru-RU" sz="1800" dirty="0"/>
              <a:t> коэффициент",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Младограмматики уточнили понятие корня, установили его историческую изменчивость.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 получены достаточно точные знания о звуковом составе и морфологической структуре индоевропейского праязыка и о закономерностях изменений языков в историческую эпоху.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вычленена семантика как самостоятельная лингвистическая дисциплина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возникла диалектография, фиксирующая на географических картах распространение звуковых явлений </a:t>
            </a:r>
          </a:p>
          <a:p>
            <a:pPr>
              <a:lnSpc>
                <a:spcPct val="80000"/>
              </a:lnSpc>
            </a:pPr>
            <a:r>
              <a:rPr lang="ru-RU" altLang="ru-RU" sz="1800" dirty="0"/>
              <a:t>установили и описали ряд звуковых законов (ср., например, закон открытого слога, первую и вторую палатализации, воздействие / на гласные и согласные в работе Лес-</a:t>
            </a:r>
            <a:r>
              <a:rPr lang="ru-RU" altLang="ru-RU" sz="1800" dirty="0" err="1"/>
              <a:t>кина</a:t>
            </a:r>
            <a:r>
              <a:rPr lang="ru-RU" altLang="ru-RU" sz="1800" dirty="0"/>
              <a:t>), и создали чрезвычайно стройную и удобную систему для нахождения звуковых соответствий как между отдельными языками, так и в пределах каждого изучаемого языка 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1B3B2A-9A25-40C4-AD94-4C14621C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Диалектология и география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466035-C899-4A8B-83BA-A0C59AD78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>
                <a:latin typeface="Constantia" panose="02030602050306030303" pitchFamily="18" charset="0"/>
              </a:rPr>
              <a:t>Благодаря интересу к живой народной речи и жизни диалектов возникла </a:t>
            </a:r>
            <a:r>
              <a:rPr lang="ru-RU" altLang="ru-RU" u="sng" dirty="0">
                <a:latin typeface="Constantia" panose="02030602050306030303" pitchFamily="18" charset="0"/>
              </a:rPr>
              <a:t>диалектография</a:t>
            </a:r>
            <a:r>
              <a:rPr lang="ru-RU" altLang="ru-RU" dirty="0">
                <a:latin typeface="Constantia" panose="02030602050306030303" pitchFamily="18" charset="0"/>
              </a:rPr>
              <a:t>, фиксирующая на географических картах распространение звуковых явлений (немецкая школа диалектографии: Георг </a:t>
            </a:r>
            <a:r>
              <a:rPr lang="ru-RU" altLang="ru-RU" dirty="0" err="1">
                <a:latin typeface="Constantia" panose="02030602050306030303" pitchFamily="18" charset="0"/>
              </a:rPr>
              <a:t>Венкер</a:t>
            </a:r>
            <a:r>
              <a:rPr lang="ru-RU" altLang="ru-RU" dirty="0">
                <a:latin typeface="Constantia" panose="02030602050306030303" pitchFamily="18" charset="0"/>
              </a:rPr>
              <a:t>, 1852-1911; Фердинанд Вреде, 1863-1934) и распространения лексических единиц (французская школа диалектографии: Жюль </a:t>
            </a:r>
            <a:r>
              <a:rPr lang="ru-RU" altLang="ru-RU" dirty="0" err="1">
                <a:latin typeface="Constantia" panose="02030602050306030303" pitchFamily="18" charset="0"/>
              </a:rPr>
              <a:t>Жильерон</a:t>
            </a:r>
            <a:r>
              <a:rPr lang="ru-RU" altLang="ru-RU" dirty="0">
                <a:latin typeface="Constantia" panose="02030602050306030303" pitchFamily="18" charset="0"/>
              </a:rPr>
              <a:t>, 1854-1926; Эдмон </a:t>
            </a:r>
            <a:r>
              <a:rPr lang="ru-RU" altLang="ru-RU" dirty="0" err="1">
                <a:latin typeface="Constantia" panose="02030602050306030303" pitchFamily="18" charset="0"/>
              </a:rPr>
              <a:t>Эдмон</a:t>
            </a:r>
            <a:r>
              <a:rPr lang="ru-RU" altLang="ru-RU" dirty="0">
                <a:latin typeface="Constantia" panose="02030602050306030303" pitchFamily="18" charset="0"/>
              </a:rPr>
              <a:t>, 1848-1926).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62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9BC59-A7D2-492E-A6DF-C8FD145A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Сравнительное языкознание переходит в логическое и психологическое языкознание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EE2670-5B4E-4762-9D9B-57FCEECD9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7757159" cy="4351338"/>
          </a:xfrm>
        </p:spPr>
        <p:txBody>
          <a:bodyPr/>
          <a:lstStyle/>
          <a:p>
            <a:r>
              <a:rPr lang="ru-RU" dirty="0"/>
              <a:t>Вторая половина </a:t>
            </a:r>
            <a:r>
              <a:rPr lang="en-US" dirty="0"/>
              <a:t>XIX</a:t>
            </a:r>
            <a:r>
              <a:rPr lang="ru-RU" dirty="0"/>
              <a:t> века</a:t>
            </a:r>
          </a:p>
          <a:p>
            <a:r>
              <a:rPr lang="ru-RU" dirty="0"/>
              <a:t>Данные направления продолжают исследования в русле сравнительно-исторического языкознания</a:t>
            </a:r>
          </a:p>
          <a:p>
            <a:r>
              <a:rPr lang="ru-RU" dirty="0"/>
              <a:t>Направлены на преодоление натуралистических взглядов и сугубо-логических</a:t>
            </a:r>
          </a:p>
          <a:p>
            <a:r>
              <a:rPr lang="ru-RU" dirty="0"/>
              <a:t>Противопоставлены друг другу</a:t>
            </a:r>
          </a:p>
          <a:p>
            <a:endParaRPr lang="ru-RU" dirty="0"/>
          </a:p>
        </p:txBody>
      </p:sp>
      <p:pic>
        <p:nvPicPr>
          <p:cNvPr id="6" name="Picture 2" descr="ᐈ Логика рисунки, векторные картинки логика рисунок | скачать на  Depositphotos®">
            <a:extLst>
              <a:ext uri="{FF2B5EF4-FFF2-40B4-BE49-F238E27FC236}">
                <a16:creationId xmlns:a16="http://schemas.microsoft.com/office/drawing/2014/main" id="{08CA5A5B-7358-4001-8559-7C5F4C2FE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46893" y="1979395"/>
            <a:ext cx="2706905" cy="2706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8439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5FC4C0-CF42-415C-8C03-6349421BF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Фонетические законы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7B2823-E4C5-4086-9B5F-2D6D1FFEB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Первый признак фонетиче­ского закона — его материальный, звуковой характер, неза­висимость от смысла</a:t>
            </a:r>
          </a:p>
          <a:p>
            <a:r>
              <a:rPr lang="ru-RU" dirty="0"/>
              <a:t>Звуковой закон — это изменения, при которых звук меняется под влиянием соседних звуков, фонетической позиции и ударения.</a:t>
            </a:r>
          </a:p>
          <a:p>
            <a:r>
              <a:rPr lang="ru-RU" dirty="0"/>
              <a:t>Второй признак фонетического закона — его регулярность, единообразие звуковых изменений. </a:t>
            </a:r>
          </a:p>
        </p:txBody>
      </p:sp>
    </p:spTree>
    <p:extLst>
      <p:ext uri="{BB962C8B-B14F-4D97-AF65-F5344CB8AC3E}">
        <p14:creationId xmlns:p14="http://schemas.microsoft.com/office/powerpoint/2010/main" val="2095202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E8E12D-3BCE-4E6D-8FCD-C272CBB4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Ассоциация представлений и закон аналогии.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DDEDB8-25B1-4A66-A45D-7839E9754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Закон аналогии исходит из признания активного характера речевой деятельности говорящего.</a:t>
            </a:r>
          </a:p>
          <a:p>
            <a:r>
              <a:rPr lang="ru-RU" dirty="0"/>
              <a:t>Узус (язык) содержит правила и образцы (парадигмы), причем кон­кретные образцы обладают большим воздействием, чем абстрактные правила. Узус образует систему пропорциональных групп. Пропорциональные группы бывают двух типов – вещественные и </a:t>
            </a:r>
            <a:r>
              <a:rPr lang="ru-RU" dirty="0" err="1"/>
              <a:t>ормальные.Вещественные</a:t>
            </a:r>
            <a:r>
              <a:rPr lang="ru-RU" dirty="0"/>
              <a:t> группы пропорции имеют частичное соответствие значения и звучания, например, различные падежи одного </a:t>
            </a:r>
            <a:r>
              <a:rPr lang="ru-RU" dirty="0" err="1"/>
              <a:t>существительного.Формальные</a:t>
            </a:r>
            <a:r>
              <a:rPr lang="ru-RU" dirty="0"/>
              <a:t> группы пропорций основаны на функциональном сходстве, например: сумма всех форм именительного падежа. </a:t>
            </a:r>
          </a:p>
          <a:p>
            <a:r>
              <a:rPr lang="ru-RU" dirty="0"/>
              <a:t>Действие аналогии распространяются на разные области языка – флексии, словообразовательные типы и даже чередование звуков.</a:t>
            </a:r>
          </a:p>
        </p:txBody>
      </p:sp>
    </p:spTree>
    <p:extLst>
      <p:ext uri="{BB962C8B-B14F-4D97-AF65-F5344CB8AC3E}">
        <p14:creationId xmlns:p14="http://schemas.microsoft.com/office/powerpoint/2010/main" val="2803515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D51F4AE-C998-439D-B9A7-17B3E708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Учение об изменении значений слов.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8C29489-E4D1-4E36-BB58-9C536EBB2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Изменение значений происходит потому, что индивидуальное упо­требление и значение слова в узусе не совпадают. Поэтому принципи­ально различаются два типа значений — узуальное и окка­зиональное.</a:t>
            </a:r>
          </a:p>
          <a:p>
            <a:endParaRPr lang="ru-RU" dirty="0"/>
          </a:p>
          <a:p>
            <a:r>
              <a:rPr lang="ru-RU" dirty="0"/>
              <a:t>Их отличие выявляется по четырем линиям: а) узуальное значение известно всем членам данной языковой общности, окказиональное зна­чение — это значение в акте речи; б) окказиональное значение богаче узуального; в) окказионально слово называет нечто конкретное, предмет, тогда как </a:t>
            </a:r>
            <a:r>
              <a:rPr lang="ru-RU" dirty="0" err="1"/>
              <a:t>узуально</a:t>
            </a:r>
            <a:r>
              <a:rPr lang="ru-RU" dirty="0"/>
              <a:t> оно обозначает нечто абстрактное, понятие; г) </a:t>
            </a:r>
            <a:r>
              <a:rPr lang="ru-RU" dirty="0" err="1"/>
              <a:t>узуально</a:t>
            </a:r>
            <a:r>
              <a:rPr lang="ru-RU" dirty="0"/>
              <a:t> слово многозначно, окказионально — всегда однозначно.</a:t>
            </a:r>
          </a:p>
        </p:txBody>
      </p:sp>
    </p:spTree>
    <p:extLst>
      <p:ext uri="{BB962C8B-B14F-4D97-AF65-F5344CB8AC3E}">
        <p14:creationId xmlns:p14="http://schemas.microsoft.com/office/powerpoint/2010/main" val="3046297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5D5ABEF6-F929-4914-A20E-06C6CC8EC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6775" y="228600"/>
            <a:ext cx="8153400" cy="990600"/>
          </a:xfrm>
        </p:spPr>
        <p:txBody>
          <a:bodyPr/>
          <a:lstStyle/>
          <a:p>
            <a:pPr algn="ctr"/>
            <a:r>
              <a:rPr lang="ru-RU" altLang="ru-RU"/>
              <a:t> Критика младограммматизма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CE7D2C7E-5304-49FE-962B-A81E64AC8AA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altLang="ru-RU" sz="1800" i="1"/>
          </a:p>
          <a:p>
            <a:pPr>
              <a:lnSpc>
                <a:spcPct val="80000"/>
              </a:lnSpc>
            </a:pPr>
            <a:r>
              <a:rPr lang="ru-RU" altLang="ru-RU" sz="1800" i="1"/>
              <a:t>боязнь теории и философии языка, широких теоретических обобщений; </a:t>
            </a:r>
          </a:p>
          <a:p>
            <a:pPr>
              <a:lnSpc>
                <a:spcPct val="80000"/>
              </a:lnSpc>
            </a:pPr>
            <a:r>
              <a:rPr lang="ru-RU" altLang="ru-RU" sz="1800" i="1"/>
              <a:t>Признание абсолютного характера звуковых законов</a:t>
            </a:r>
          </a:p>
          <a:p>
            <a:pPr>
              <a:lnSpc>
                <a:spcPct val="80000"/>
              </a:lnSpc>
            </a:pPr>
            <a:r>
              <a:rPr lang="ru-RU" altLang="ru-RU" sz="1800" i="1"/>
              <a:t>стремление ограничиться только индуктивным подходом и эмпирическими обобщениями; </a:t>
            </a:r>
          </a:p>
          <a:p>
            <a:pPr>
              <a:lnSpc>
                <a:spcPct val="80000"/>
              </a:lnSpc>
            </a:pPr>
            <a:r>
              <a:rPr lang="ru-RU" altLang="ru-RU" sz="1800" i="1"/>
              <a:t>фактические несостоятельное индивидуально-психологическое понимание языка, приводившее к отрицанию реальности общего для данного народа языка, к объявлению общего языка научной фикцией; </a:t>
            </a:r>
          </a:p>
          <a:p>
            <a:pPr>
              <a:lnSpc>
                <a:spcPct val="80000"/>
              </a:lnSpc>
            </a:pPr>
            <a:r>
              <a:rPr lang="ru-RU" altLang="ru-RU" sz="1800" i="1"/>
              <a:t>ограничение внутренней историей языка и недооценка связей истории языка с историей общества; </a:t>
            </a:r>
          </a:p>
          <a:p>
            <a:pPr>
              <a:lnSpc>
                <a:spcPct val="80000"/>
              </a:lnSpc>
            </a:pPr>
            <a:r>
              <a:rPr lang="ru-RU" altLang="ru-RU" sz="1800" i="1"/>
              <a:t>атомизм, проявившийся в недостаточном учёте системной взаимообусловленности языковых явлений; </a:t>
            </a:r>
          </a:p>
          <a:p>
            <a:pPr>
              <a:lnSpc>
                <a:spcPct val="80000"/>
              </a:lnSpc>
            </a:pPr>
            <a:r>
              <a:rPr lang="ru-RU" altLang="ru-RU" sz="1800" i="1"/>
              <a:t>невнимание к проблемам диалектного членения праязыка и вообще индоевропейских древностей; </a:t>
            </a:r>
          </a:p>
          <a:p>
            <a:pPr>
              <a:lnSpc>
                <a:spcPct val="80000"/>
              </a:lnSpc>
            </a:pPr>
            <a:r>
              <a:rPr lang="ru-RU" altLang="ru-RU" sz="1800" i="1"/>
              <a:t>пренебрежительное отношение к описанию языка в  синхроническом плане.</a:t>
            </a:r>
            <a:r>
              <a:rPr lang="ru-RU" altLang="ru-RU" sz="1800" i="1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ru-RU" altLang="ru-RU"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6764-E94B-40B4-BB6B-BBC86348F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Контроль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B3C6C9-F4E2-40F7-A1AD-83792E9E8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https://forms.gle/Y3nMQmPMKEejGqk6A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27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FE3A2-7752-466B-8B91-8574E7819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559" y="264580"/>
            <a:ext cx="10515600" cy="1325563"/>
          </a:xfrm>
        </p:spPr>
        <p:txBody>
          <a:bodyPr/>
          <a:lstStyle/>
          <a:p>
            <a:r>
              <a:rPr lang="ru-RU" dirty="0"/>
              <a:t>Логическое направление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DC4AF4-A1D3-461E-90C4-6534C3AA8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95864"/>
            <a:ext cx="2962191" cy="589648"/>
          </a:xfrm>
        </p:spPr>
        <p:txBody>
          <a:bodyPr/>
          <a:lstStyle/>
          <a:p>
            <a:r>
              <a:rPr lang="ru-RU" dirty="0"/>
              <a:t>Деятели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A828AB87-DC13-4A3A-B2EB-F86B2BE9A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9906" y="1985512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Карл Беккер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(1775–1849)</a:t>
            </a:r>
            <a:r>
              <a:rPr lang="ru-RU" dirty="0"/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Организм языка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</a:t>
            </a:r>
            <a:r>
              <a:rPr lang="ru-RU" dirty="0"/>
              <a:t> </a:t>
            </a:r>
          </a:p>
          <a:p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Николай Иванович Греч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(1787 – 1867) «</a:t>
            </a: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Практическая русская грамматика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</a:t>
            </a:r>
            <a:r>
              <a:rPr lang="ru-RU" dirty="0"/>
              <a:t> </a:t>
            </a:r>
          </a:p>
          <a:p>
            <a:pPr>
              <a:lnSpc>
                <a:spcPct val="100000"/>
              </a:lnSpc>
            </a:pPr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Фёдор Иванович Буслаев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(1818–1897) «</a:t>
            </a: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 преподавании отечественного языка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и</a:t>
            </a:r>
            <a:b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Опыт исторической грамматики русского языка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A7F8899-676F-491B-B5CA-43B9D52F59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161600"/>
            <a:ext cx="5183188" cy="823912"/>
          </a:xfrm>
        </p:spPr>
        <p:txBody>
          <a:bodyPr/>
          <a:lstStyle/>
          <a:p>
            <a:r>
              <a:rPr lang="ru-RU" dirty="0"/>
              <a:t>Принципы и подходы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7CD69BD4-B25B-422D-92C7-20509B06C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9024" y="2011812"/>
            <a:ext cx="5183188" cy="36845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/>
              <a:t>В отличие от раннего логического яз. (Пор-Рояль)  - национальная специфика языковой формы</a:t>
            </a:r>
          </a:p>
          <a:p>
            <a:pPr algn="just"/>
            <a:r>
              <a:rPr lang="ru-RU" sz="1800" dirty="0"/>
              <a:t>Фокусируется на синтаксисе</a:t>
            </a:r>
          </a:p>
          <a:p>
            <a:pPr algn="just"/>
            <a:r>
              <a:rPr lang="ru-RU" sz="1800" dirty="0"/>
              <a:t>все языки должны подчиняться неким философским и логическим принципам, на основе которых при помощи дедуктивных умозаключений можно прийти к основанию сравнительно-исторического языкознания  (Беккер)</a:t>
            </a:r>
          </a:p>
          <a:p>
            <a:pPr algn="just"/>
            <a:r>
              <a:rPr lang="ru-RU" sz="1800" dirty="0"/>
              <a:t>предложение - центр грамматической системы (Буслаев)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8541768-A7CE-49E6-AB9D-08E6C9839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14" y="4548487"/>
            <a:ext cx="1390327" cy="1539291"/>
          </a:xfrm>
          <a:prstGeom prst="rect">
            <a:avLst/>
          </a:prstGeom>
        </p:spPr>
      </p:pic>
      <p:pic>
        <p:nvPicPr>
          <p:cNvPr id="2050" name="Picture 2" descr="Греч, Николай Иванович — Википедия">
            <a:extLst>
              <a:ext uri="{FF2B5EF4-FFF2-40B4-BE49-F238E27FC236}">
                <a16:creationId xmlns:a16="http://schemas.microsoft.com/office/drawing/2014/main" id="{BC07FA07-2952-42FC-9C0B-A6D34FA93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876" y="4548486"/>
            <a:ext cx="1424663" cy="153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Буслаев Федор Иванович электронные книги, биография.">
            <a:extLst>
              <a:ext uri="{FF2B5EF4-FFF2-40B4-BE49-F238E27FC236}">
                <a16:creationId xmlns:a16="http://schemas.microsoft.com/office/drawing/2014/main" id="{454704AE-CC7A-4C8F-A650-193872AA4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774" y="4548485"/>
            <a:ext cx="1077504" cy="153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12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D51F4AE-C998-439D-B9A7-17B3E708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Ф.И. Буслаев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8C29489-E4D1-4E36-BB58-9C536EBB2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3425"/>
            <a:ext cx="10515600" cy="4351338"/>
          </a:xfrm>
        </p:spPr>
        <p:txBody>
          <a:bodyPr>
            <a:normAutofit/>
          </a:bodyPr>
          <a:lstStyle/>
          <a:p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Принцип историзма, объединяющий филологический и лингвистический способы изучения языка</a:t>
            </a: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Язык связан с мышлением (логицизм), но «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</a:rPr>
              <a:t>сверх законов мысли, определяемых в логике, язык  подчиняется еще законам своего выражения».</a:t>
            </a:r>
            <a:r>
              <a:rPr lang="ru-RU" sz="2000" dirty="0"/>
              <a:t> </a:t>
            </a:r>
            <a:endParaRPr lang="ru-RU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Грамматика должна опираться на логические начала, поскольку в синтаксисе новейших языков «господствует отвлеченный смысл логических законов над этимологическою формою и над первоначальным наглядным представлением, ею выраженным». </a:t>
            </a: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Подлежащим он называл предмет суждения, то, что думают о предмете – сказуемым, а само суждение – предложением. Сказуемое и глагол – основные (первичные) элементы предложения. «Вся сила суждения содержится в сказуемом».</a:t>
            </a:r>
            <a:r>
              <a:rPr lang="ru-RU" sz="2000" dirty="0"/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355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D51F4AE-C998-439D-B9A7-17B3E708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положения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8C29489-E4D1-4E36-BB58-9C536EBB2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Философия языка – логическая проблема</a:t>
            </a:r>
          </a:p>
          <a:p>
            <a:r>
              <a:rPr lang="ru-RU" dirty="0"/>
              <a:t>Семантика – логические категории и операции</a:t>
            </a:r>
          </a:p>
          <a:p>
            <a:r>
              <a:rPr lang="ru-RU" dirty="0"/>
              <a:t>Языковое – логическое (предложение – суждение)</a:t>
            </a:r>
          </a:p>
          <a:p>
            <a:r>
              <a:rPr lang="ru-RU" dirty="0"/>
              <a:t>Отрицает историческую специфику</a:t>
            </a:r>
          </a:p>
          <a:p>
            <a:r>
              <a:rPr lang="ru-RU" dirty="0"/>
              <a:t>Изучение универсальных свойств, дедуктивно-классификационная методика</a:t>
            </a:r>
          </a:p>
          <a:p>
            <a:r>
              <a:rPr lang="ru-RU" dirty="0"/>
              <a:t>Обнаружение соответствия языковых форм логическим категориям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88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77A108-6B8F-4E02-B9C0-DFF83F8A7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Дальнейшее развитие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A6306E-78C8-4D0D-992A-CE0F1128A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Семантико-смысловой, структурно-семантический синтаксис (конец 19 в.)</a:t>
            </a:r>
          </a:p>
          <a:p>
            <a:r>
              <a:rPr lang="ru-RU" dirty="0"/>
              <a:t>Влияние лексикологии и математической лингвистики, сближение с психологическими теориями слова (20 в.)</a:t>
            </a:r>
          </a:p>
        </p:txBody>
      </p:sp>
    </p:spTree>
    <p:extLst>
      <p:ext uri="{BB962C8B-B14F-4D97-AF65-F5344CB8AC3E}">
        <p14:creationId xmlns:p14="http://schemas.microsoft.com/office/powerpoint/2010/main" val="79410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AE831-908E-4AE4-A019-633AA9A68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Психологическое направление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C5C9DC-CC09-4C1E-9A68-3B40BFFDB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269207"/>
            <a:ext cx="5157787" cy="823912"/>
          </a:xfrm>
        </p:spPr>
        <p:txBody>
          <a:bodyPr/>
          <a:lstStyle/>
          <a:p>
            <a:r>
              <a:rPr lang="ru-RU" dirty="0"/>
              <a:t>Деятели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F1C61A-82B8-47EF-B5A1-0F4CA5DF3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417" y="2093118"/>
            <a:ext cx="4450312" cy="439975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sz="1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Гейман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Штейнталь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(1823–1899)</a:t>
            </a:r>
            <a:r>
              <a:rPr lang="ru-RU" sz="1200" dirty="0"/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Классификация языков как развитие языковой</a:t>
            </a:r>
            <a:b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идеи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(1850), «</a:t>
            </a: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Грамматика, логика и психология: их принципы и взаимоотношения друг с другом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(1855) и др.</a:t>
            </a:r>
            <a:br>
              <a:rPr lang="ru-RU" sz="1000" dirty="0"/>
            </a:br>
            <a:endParaRPr lang="ru-RU" sz="1200" dirty="0"/>
          </a:p>
          <a:p>
            <a:pPr>
              <a:lnSpc>
                <a:spcPct val="100000"/>
              </a:lnSpc>
            </a:pPr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Александр Афанасьевич Потебн</a:t>
            </a:r>
            <a:r>
              <a:rPr lang="ru-RU" sz="18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(1835–1891) </a:t>
            </a:r>
            <a:r>
              <a:rPr lang="ru-RU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«Мысль и язык» (1862), «Из записок по русской грамматике»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(1874)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Влияние - Иоганн Фридрих </a:t>
            </a:r>
            <a:r>
              <a:rPr lang="ru-RU" sz="18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Гербарт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В. Фон Гумбольдт</a:t>
            </a:r>
            <a:endParaRPr lang="ru-RU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8482B31-5F17-44E2-8D66-718C2C4A0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20915" y="1278732"/>
            <a:ext cx="4837841" cy="823912"/>
          </a:xfrm>
        </p:spPr>
        <p:txBody>
          <a:bodyPr/>
          <a:lstStyle/>
          <a:p>
            <a:r>
              <a:rPr lang="ru-RU" dirty="0"/>
              <a:t>Подходы и идеи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4BB4B66-09CC-4B74-AFBC-4C06411244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08273" y="2102644"/>
            <a:ext cx="4761641" cy="4078630"/>
          </a:xfrm>
        </p:spPr>
        <p:txBody>
          <a:bodyPr>
            <a:normAutofit lnSpcReduction="10000"/>
          </a:bodyPr>
          <a:lstStyle/>
          <a:p>
            <a:r>
              <a:rPr lang="ru-RU" sz="2100" dirty="0"/>
              <a:t>Противники логического языкознания и натурализма</a:t>
            </a:r>
          </a:p>
          <a:p>
            <a:r>
              <a:rPr lang="ru-RU" sz="2100" dirty="0"/>
              <a:t>Изучение языка, речевой деятельности и мышления</a:t>
            </a:r>
          </a:p>
          <a:p>
            <a:r>
              <a:rPr lang="ru-RU" sz="2100" dirty="0"/>
              <a:t>язык рассматривают как  результат психической деятельности индивида и отражение народной психологии.</a:t>
            </a:r>
          </a:p>
          <a:p>
            <a:r>
              <a:rPr lang="ru-RU" sz="2100" dirty="0"/>
              <a:t>Психологические идеи используются для обоснования разных школ  </a:t>
            </a:r>
          </a:p>
          <a:p>
            <a:r>
              <a:rPr lang="ru-RU" sz="2100" dirty="0"/>
              <a:t>(</a:t>
            </a:r>
            <a:r>
              <a:rPr lang="ru-RU" sz="2100" dirty="0" err="1"/>
              <a:t>этнолингвистика</a:t>
            </a:r>
            <a:r>
              <a:rPr lang="ru-RU" sz="2100" dirty="0"/>
              <a:t>, </a:t>
            </a:r>
            <a:r>
              <a:rPr lang="ru-RU" sz="2100" dirty="0" err="1"/>
              <a:t>соц.языка</a:t>
            </a:r>
            <a:r>
              <a:rPr lang="ru-RU" sz="2100" dirty="0"/>
              <a:t>, </a:t>
            </a:r>
            <a:r>
              <a:rPr lang="ru-RU" sz="2100" dirty="0" err="1"/>
              <a:t>семант.психологизм</a:t>
            </a:r>
            <a:r>
              <a:rPr lang="ru-RU" sz="2100" dirty="0"/>
              <a:t>, </a:t>
            </a:r>
            <a:r>
              <a:rPr lang="ru-RU" sz="2100" dirty="0" err="1"/>
              <a:t>психол.структурализм</a:t>
            </a:r>
            <a:r>
              <a:rPr lang="ru-RU" sz="2100" dirty="0"/>
              <a:t>, психология речи и психолингвистика)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4F2177B-2FD2-4908-B3B6-0C117B84EA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955" y="1833776"/>
            <a:ext cx="1549408" cy="159893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B741858-8E6F-4231-9FD6-85995F7B1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05955" y="3873232"/>
            <a:ext cx="1549408" cy="172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16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8D51F4AE-C998-439D-B9A7-17B3E708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Ассоциативная психология и бихевиоризм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8C29489-E4D1-4E36-BB58-9C536EBB2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Гербарт</a:t>
            </a:r>
            <a:r>
              <a:rPr lang="ru-RU" dirty="0"/>
              <a:t> «Механика представлений и понятий» сознание – процесс статики и динамики представлений</a:t>
            </a:r>
          </a:p>
          <a:p>
            <a:r>
              <a:rPr lang="ru-RU" dirty="0"/>
              <a:t>Психическая деятельность – ассоциация представлений</a:t>
            </a:r>
          </a:p>
          <a:p>
            <a:r>
              <a:rPr lang="ru-RU" dirty="0"/>
              <a:t>Ассоциация, ассимиляция, апперцепция</a:t>
            </a:r>
          </a:p>
          <a:p>
            <a:r>
              <a:rPr lang="ru-RU" dirty="0"/>
              <a:t>Языкознание: Учение о внутренней форме слова, переносные значения, актуальное значение (смысл), </a:t>
            </a:r>
            <a:r>
              <a:rPr lang="ru-RU" dirty="0" err="1"/>
              <a:t>ассоц</a:t>
            </a:r>
            <a:r>
              <a:rPr lang="ru-RU" dirty="0"/>
              <a:t>., синтагматические отношения. </a:t>
            </a:r>
          </a:p>
        </p:txBody>
      </p:sp>
    </p:spTree>
    <p:extLst>
      <p:ext uri="{BB962C8B-B14F-4D97-AF65-F5344CB8AC3E}">
        <p14:creationId xmlns:p14="http://schemas.microsoft.com/office/powerpoint/2010/main" val="1180097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31DA8-85AE-4233-BF21-1CBF1DAE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Бихевиоризм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290DE8-88D7-4E31-B52B-89A8E50FA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Вильгельм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Вунд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Джон Уотсон </a:t>
            </a:r>
            <a:br>
              <a:rPr lang="ru-RU" dirty="0"/>
            </a:br>
            <a:r>
              <a:rPr lang="ru-RU" dirty="0"/>
              <a:t>психическая деятельность- система видимых и невидимых моторных реакций «стимул-реакция»</a:t>
            </a:r>
          </a:p>
          <a:p>
            <a:r>
              <a:rPr lang="ru-RU" dirty="0"/>
              <a:t>Сознание отвергается, речь=мышление</a:t>
            </a:r>
          </a:p>
          <a:p>
            <a:r>
              <a:rPr lang="ru-RU" dirty="0"/>
              <a:t>Оказало влияние на изучение речевого акта </a:t>
            </a:r>
          </a:p>
        </p:txBody>
      </p:sp>
    </p:spTree>
    <p:extLst>
      <p:ext uri="{BB962C8B-B14F-4D97-AF65-F5344CB8AC3E}">
        <p14:creationId xmlns:p14="http://schemas.microsoft.com/office/powerpoint/2010/main" val="38416604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1671</Words>
  <Application>Microsoft Office PowerPoint</Application>
  <PresentationFormat>Широкоэкранный</PresentationFormat>
  <Paragraphs>135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Constantia</vt:lpstr>
      <vt:lpstr>Times New Roman</vt:lpstr>
      <vt:lpstr>Тема Office</vt:lpstr>
      <vt:lpstr>ЛОГИЧЕСКОЕ И ПСИХОЛОГИЧЕСКОЕ ЯЗЫКОЗНАНИЕ,  МЛАДОГРАММАТИЗМ</vt:lpstr>
      <vt:lpstr>Сравнительное языкознание переходит в логическое и психологическое языкознание</vt:lpstr>
      <vt:lpstr>Логическое направление</vt:lpstr>
      <vt:lpstr>Ф.И. Буслаев</vt:lpstr>
      <vt:lpstr>Основные положения</vt:lpstr>
      <vt:lpstr>Дальнейшее развитие</vt:lpstr>
      <vt:lpstr>Психологическое направление</vt:lpstr>
      <vt:lpstr>Ассоциативная психология и бихевиоризм</vt:lpstr>
      <vt:lpstr>Бихевиоризм</vt:lpstr>
      <vt:lpstr>А.А. Потебня и его концепции</vt:lpstr>
      <vt:lpstr>Презентация PowerPoint</vt:lpstr>
      <vt:lpstr>Учение о слове</vt:lpstr>
      <vt:lpstr>Внутренняя форма слова</vt:lpstr>
      <vt:lpstr>Презентация PowerPoint</vt:lpstr>
      <vt:lpstr>Младограмматизм с 70-х годов XIX в. До 20-х годов XX в </vt:lpstr>
      <vt:lpstr>Основные идеи и положения</vt:lpstr>
      <vt:lpstr>Презентация PowerPoint</vt:lpstr>
      <vt:lpstr>Достижения</vt:lpstr>
      <vt:lpstr>Диалектология и география</vt:lpstr>
      <vt:lpstr>Фонетические законы</vt:lpstr>
      <vt:lpstr>Ассоциация представлений и закон аналогии.</vt:lpstr>
      <vt:lpstr>Учение об изменении значений слов.</vt:lpstr>
      <vt:lpstr> Критика младограммматизма</vt:lpstr>
      <vt:lpstr>Контроль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Васильев Василий Васильевич</dc:creator>
  <cp:lastModifiedBy>Васильев Василий Васильевич</cp:lastModifiedBy>
  <cp:revision>22</cp:revision>
  <dcterms:created xsi:type="dcterms:W3CDTF">2021-03-23T05:47:37Z</dcterms:created>
  <dcterms:modified xsi:type="dcterms:W3CDTF">2021-03-24T01:28:19Z</dcterms:modified>
</cp:coreProperties>
</file>