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76531" y="1056068"/>
            <a:ext cx="9328082" cy="3721313"/>
          </a:xfrm>
        </p:spPr>
        <p:txBody>
          <a:bodyPr>
            <a:norm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Государственная экспертиза условий труда, подготовка и аттестация персонала.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7489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1216" y="180304"/>
            <a:ext cx="11191742" cy="6529408"/>
          </a:xfrm>
        </p:spPr>
        <p:txBody>
          <a:bodyPr>
            <a:normAutofit fontScale="92500" lnSpcReduction="10000"/>
          </a:bodyPr>
          <a:lstStyle/>
          <a:p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Порядок проведения аттестации</a:t>
            </a:r>
          </a:p>
          <a:p>
            <a:endParaRPr lang="ru-RU" dirty="0"/>
          </a:p>
          <a:p>
            <a:r>
              <a:rPr lang="ru-RU" dirty="0"/>
              <a:t>   Для проведения аттестации работников работодатель должен утвердить локальный нормативный акт (как вариант - положение), определяющий:</a:t>
            </a:r>
          </a:p>
          <a:p>
            <a:r>
              <a:rPr lang="ru-RU" dirty="0"/>
              <a:t>   - порядок, сроки и формы проведения аттестации;</a:t>
            </a:r>
          </a:p>
          <a:p>
            <a:r>
              <a:rPr lang="ru-RU" dirty="0"/>
              <a:t>   - состав аттестационной комиссии и порядок ее создания;</a:t>
            </a:r>
          </a:p>
          <a:p>
            <a:r>
              <a:rPr lang="ru-RU" dirty="0"/>
              <a:t>   - категории аттестуемых работников;</a:t>
            </a:r>
          </a:p>
          <a:p>
            <a:r>
              <a:rPr lang="ru-RU" dirty="0"/>
              <a:t>   - категории работников, не подлежащих аттестации;</a:t>
            </a:r>
          </a:p>
          <a:p>
            <a:r>
              <a:rPr lang="ru-RU" dirty="0"/>
              <a:t>   - критерии оценки работников: систему определения соответствия работника занимаемой должности путем проставления соответствующих оценок и/или баллов; установление количества/процента правильных ответов, определяющих успешное прохождение работником аттестации;</a:t>
            </a:r>
          </a:p>
          <a:p>
            <a:r>
              <a:rPr lang="ru-RU" dirty="0"/>
              <a:t>   - виды решений, принимаемых по результатам аттестации и порядок их принятия;</a:t>
            </a:r>
          </a:p>
          <a:p>
            <a:r>
              <a:rPr lang="ru-RU" dirty="0"/>
              <a:t>   - иные положения, способствующие, по мнению работодателя, наиболее эффективному проведению аттестации.</a:t>
            </a:r>
          </a:p>
          <a:p>
            <a:r>
              <a:rPr lang="ru-RU" dirty="0"/>
              <a:t>   С локальным нормативным актом, определяющим порядок проведения аттестации работника необходимо ознакомить под роспись. Следует иметь в виду, что в случае возникновения трудового спора работодатель обязан будет предоставить доказательства того, что работник был поставлен в известность о возможности оценки результатов его работы и личных деловых качеств в форме аттестации и что по результатам аттестации может последовать увольнение работника (Определение Верховного Суда РФ от 04.06.2004 № 5-В03-82).</a:t>
            </a:r>
          </a:p>
        </p:txBody>
      </p:sp>
    </p:spTree>
    <p:extLst>
      <p:ext uri="{BB962C8B-B14F-4D97-AF65-F5344CB8AC3E}">
        <p14:creationId xmlns:p14="http://schemas.microsoft.com/office/powerpoint/2010/main" val="2667275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3792" y="1468192"/>
            <a:ext cx="11359166" cy="5164428"/>
          </a:xfrm>
        </p:spPr>
        <p:txBody>
          <a:bodyPr>
            <a:normAutofit/>
          </a:bodyPr>
          <a:lstStyle/>
          <a:p>
            <a:r>
              <a:rPr lang="ru-RU" dirty="0"/>
              <a:t>После осуществления вышеуказанных действий работодатель, руководствуясь локальным нормативным актом, должен утвердить график проведения аттестации и довести его до сведения каждого аттестуемого работника не позднее, чем за месяц до начала аттестации. В графике следует указать дату и время проведения аттестации, а также дату представления в аттестационную комиссию всех необходимых документов.</a:t>
            </a:r>
          </a:p>
          <a:p>
            <a:r>
              <a:rPr lang="ru-RU" dirty="0"/>
              <a:t>   Желательно зафиксировать обязанность работника проходить аттестацию и в трудовом договоре. В случае отказа работника от участия в аттестации, данная норма трудового договора будет являться доказательством совершения работником проступка и основанием для привлечения работника к ответственности.</a:t>
            </a:r>
          </a:p>
          <a:p>
            <a:r>
              <a:rPr lang="ru-RU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407787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0310" y="334851"/>
            <a:ext cx="10650828" cy="5718219"/>
          </a:xfrm>
        </p:spPr>
        <p:txBody>
          <a:bodyPr>
            <a:normAutofit/>
          </a:bodyPr>
          <a:lstStyle/>
          <a:p>
            <a:r>
              <a:rPr lang="ru-RU" dirty="0"/>
              <a:t>Периодичность проведения аттестации</a:t>
            </a:r>
          </a:p>
          <a:p>
            <a:endParaRPr lang="ru-RU" dirty="0"/>
          </a:p>
          <a:p>
            <a:r>
              <a:rPr lang="ru-RU" dirty="0"/>
              <a:t>   Оптимальная периодичность проведения аттестации - не чаще, чем один раз в три года. Учитывая, что проведение процедуры требует временных затрат и создает в коллективе напряженную обстановку установление меньшего срока видится нецелесообразным.</a:t>
            </a:r>
          </a:p>
          <a:p>
            <a:r>
              <a:rPr lang="ru-RU" dirty="0"/>
              <a:t>   Следует иметь в виду, что срок проведения аттестации меньший, чем один раз в три года, может быть признан ухудшающим положение работника по сравнению нормами, содержащимися в нормативных правовых актах. Например, именно такая периодичность проведения аттестации установлена в отношении государственных гражданских служащих, руководителей ГУП, работников территориальных органов антимонопольной службы, ФСС РФ и пр.</a:t>
            </a:r>
          </a:p>
          <a:p>
            <a:r>
              <a:rPr lang="ru-RU" dirty="0"/>
              <a:t>   При этом до истечения трёх лет после проведения предыдущей аттестации может проводится внеочередная аттестация работников в случаях и порядке, установленными локальным нормативным актом работодателя.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7918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9099" y="656823"/>
            <a:ext cx="10345513" cy="5602309"/>
          </a:xfrm>
        </p:spPr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Круг работников, подлежащих и не подлежащих аттестации</a:t>
            </a:r>
          </a:p>
          <a:p>
            <a:endParaRPr lang="ru-RU" dirty="0"/>
          </a:p>
          <a:p>
            <a:r>
              <a:rPr lang="ru-RU" dirty="0"/>
              <a:t>   Определяя круг работников, подлежащих и не подлежащих аттестации работодателю целесообразно учитывать специальные гарантии, установленные в отношении работников нормативными правовыми актами. ООО "</a:t>
            </a:r>
            <a:r>
              <a:rPr lang="ru-RU" dirty="0" err="1"/>
              <a:t>ТэКа</a:t>
            </a:r>
            <a:r>
              <a:rPr lang="ru-RU" dirty="0"/>
              <a:t> Групп" рекомендует руководствоваться Положением о проведении аттестации государственных гражданских служащих Российской Федерации от 01.02.2005 № 110 (с возможностью его уточнения), которым установлено, что не подлежат аттестации работники:</a:t>
            </a:r>
          </a:p>
          <a:p>
            <a:r>
              <a:rPr lang="ru-RU" dirty="0"/>
              <a:t>   - проработавшие в занимаемой должности менее одного года;</a:t>
            </a:r>
          </a:p>
          <a:p>
            <a:r>
              <a:rPr lang="ru-RU" dirty="0"/>
              <a:t>   - достигшие возраста 60 лет;</a:t>
            </a:r>
          </a:p>
          <a:p>
            <a:r>
              <a:rPr lang="ru-RU" dirty="0"/>
              <a:t>   - беременные женщины;</a:t>
            </a:r>
          </a:p>
          <a:p>
            <a:r>
              <a:rPr lang="ru-RU" dirty="0"/>
              <a:t>   - находящиеся в отпуске по беременности и родам и в отпуске по уходу за ребенком до достижения им возраста трех лет. Аттестация указанных работников возможна не ранее чем через год после выхода из отпуска.</a:t>
            </a:r>
          </a:p>
        </p:txBody>
      </p:sp>
    </p:spTree>
    <p:extLst>
      <p:ext uri="{BB962C8B-B14F-4D97-AF65-F5344CB8AC3E}">
        <p14:creationId xmlns:p14="http://schemas.microsoft.com/office/powerpoint/2010/main" val="1152939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13645" y="618185"/>
            <a:ext cx="10190967" cy="5731099"/>
          </a:xfrm>
        </p:spPr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решений по итогам проведения аттестации</a:t>
            </a:r>
          </a:p>
          <a:p>
            <a:endParaRPr lang="ru-RU" dirty="0"/>
          </a:p>
          <a:p>
            <a:r>
              <a:rPr lang="ru-RU" dirty="0"/>
              <a:t>   По итогам проведения аттестации в отношении каждого из аттестуемых работников, в зависимости от оценок, полученных в процессе проведения процедуры, комиссия может принять одно из следующих решений:</a:t>
            </a:r>
          </a:p>
          <a:p>
            <a:r>
              <a:rPr lang="ru-RU" dirty="0"/>
              <a:t>   - работник соответствует занимаемой должности и рекомендован к переводу в порядке должностного роста;</a:t>
            </a:r>
          </a:p>
          <a:p>
            <a:r>
              <a:rPr lang="ru-RU" dirty="0"/>
              <a:t>   - работник соответствует занимаемой должности и рекомендуется к включению в кадровый резерв для замещения вакантной должности в порядке должностного роста;</a:t>
            </a:r>
          </a:p>
          <a:p>
            <a:r>
              <a:rPr lang="ru-RU" dirty="0"/>
              <a:t>   - работник соответствует занимаемой должности;</a:t>
            </a:r>
          </a:p>
          <a:p>
            <a:r>
              <a:rPr lang="ru-RU" dirty="0"/>
              <a:t>   - работник не соответствует занимаемой должности.</a:t>
            </a:r>
          </a:p>
          <a:p>
            <a:r>
              <a:rPr lang="ru-RU" dirty="0"/>
              <a:t>   Следует отметить, что в отношении государственных служащих законом предусмотрено ещё одно решение - соответствует замещаемой должности гражданской службы при условии успешного прохождения профессиональной переподготовки или повышения квалификации.</a:t>
            </a:r>
          </a:p>
        </p:txBody>
      </p:sp>
    </p:spTree>
    <p:extLst>
      <p:ext uri="{BB962C8B-B14F-4D97-AF65-F5344CB8AC3E}">
        <p14:creationId xmlns:p14="http://schemas.microsoft.com/office/powerpoint/2010/main" val="54049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3341" y="180304"/>
            <a:ext cx="10715222" cy="927279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Государственная экспертиза условий труда.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519" y="1609859"/>
            <a:ext cx="11243256" cy="4790941"/>
          </a:xfrm>
        </p:spPr>
        <p:txBody>
          <a:bodyPr>
            <a:normAutofit/>
          </a:bodyPr>
          <a:lstStyle/>
          <a:p>
            <a:r>
              <a:rPr lang="ru-RU" sz="2000" dirty="0"/>
              <a:t>Экспертизу условий труда проводит федеральный орган исполнительной власти, уполномоченный на осуществление государственного контроля и надзора за соблюдением законов, изложенных в Конституции РФ и ТК РФ, а так же иных нормативно-правовых актах по охране труда.</a:t>
            </a:r>
          </a:p>
          <a:p>
            <a:r>
              <a:rPr lang="ru-RU" sz="2000" dirty="0"/>
              <a:t>Государственная экспертиза условий труда осуществляется на основании Постановления Правительства Российской Федерации N 244 от 25.04.2003 года "Об утверждении Положения о проведении государственной экспертизы условий труда в Российской Федерации".</a:t>
            </a:r>
          </a:p>
          <a:p>
            <a:r>
              <a:rPr lang="ru-RU" sz="2000" dirty="0"/>
              <a:t>Государственная экспертиза условий труда проводится на основании постановлений судебного органа, при обращении органов исполнительной власти, а так же при обращении работников, работодателей, профсоюзов, объединений работодателей или профсоюзов, органов ФСС РФ (Фонд социального страхования Российской Федерации).</a:t>
            </a:r>
          </a:p>
        </p:txBody>
      </p:sp>
    </p:spTree>
    <p:extLst>
      <p:ext uri="{BB962C8B-B14F-4D97-AF65-F5344CB8AC3E}">
        <p14:creationId xmlns:p14="http://schemas.microsoft.com/office/powerpoint/2010/main" val="3558314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8795" y="959476"/>
            <a:ext cx="10654606" cy="5898524"/>
          </a:xfrm>
        </p:spPr>
        <p:txBody>
          <a:bodyPr/>
          <a:lstStyle/>
          <a:p>
            <a:endParaRPr lang="ru-RU" dirty="0" smtClean="0"/>
          </a:p>
          <a:p>
            <a:pPr marL="0" indent="0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решаемые государственной экспертизой по труду:</a:t>
            </a:r>
          </a:p>
          <a:p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/>
              <a:t>контролирование качества проведения </a:t>
            </a:r>
            <a:r>
              <a:rPr lang="ru-RU" dirty="0" smtClean="0"/>
              <a:t>специальной оценки условий </a:t>
            </a:r>
            <a:r>
              <a:rPr lang="ru-RU" dirty="0"/>
              <a:t>труда;</a:t>
            </a:r>
          </a:p>
          <a:p>
            <a:r>
              <a:rPr lang="ru-RU" dirty="0"/>
              <a:t>контролирование правильности предоставления и начисления компенсаций за работу с опасными и вредными условиями труда, определение степени тяжести труда;</a:t>
            </a:r>
          </a:p>
          <a:p>
            <a:r>
              <a:rPr lang="ru-RU" dirty="0"/>
              <a:t>контролирование фактических условий труда сотрудников, в том числе в период, предшествующий получению работником травмы на производстве или несчастному случаю;</a:t>
            </a:r>
          </a:p>
          <a:p>
            <a:r>
              <a:rPr lang="ru-RU" dirty="0"/>
              <a:t>контролирование за освоением проектов строительства, технического переоснащения и реконструкции производственных помещений и объектов, внедрения новых технологий, техники и оборудования, а так же их соответствие государственным требованиям и нормам охраны и условий труда.</a:t>
            </a:r>
          </a:p>
        </p:txBody>
      </p:sp>
    </p:spTree>
    <p:extLst>
      <p:ext uri="{BB962C8B-B14F-4D97-AF65-F5344CB8AC3E}">
        <p14:creationId xmlns:p14="http://schemas.microsoft.com/office/powerpoint/2010/main" val="799427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4552" y="1043189"/>
            <a:ext cx="10522040" cy="5267459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Права лиц, осуществляющих проведение государственной экспертизы условий труда:</a:t>
            </a:r>
          </a:p>
          <a:p>
            <a:endParaRPr lang="ru-RU" dirty="0"/>
          </a:p>
          <a:p>
            <a:r>
              <a:rPr lang="ru-RU" dirty="0"/>
              <a:t>беспрепятственное посещение (при наличии соответствующего удостоверения установленного образца) предприятий или организаций любых организационно-правовых форм, а также работодателей, являющихся физическими лицами, для проведения экспертизы по условиям труда;</a:t>
            </a:r>
          </a:p>
          <a:p>
            <a:r>
              <a:rPr lang="ru-RU" dirty="0"/>
              <a:t>безвозмездное получение необходимой информации и документации для осуществления государственной экспертизы условий труда;</a:t>
            </a:r>
          </a:p>
          <a:p>
            <a:r>
              <a:rPr lang="ru-RU" dirty="0"/>
              <a:t>проведение необходимых расчетов, измерений, обследований и наблюдений с привлечением измерительных или исследовательских лабораторий, аккредитованных в порядке, установленном законами или иными нормативно-правовыми актами РФ.</a:t>
            </a:r>
          </a:p>
        </p:txBody>
      </p:sp>
    </p:spTree>
    <p:extLst>
      <p:ext uri="{BB962C8B-B14F-4D97-AF65-F5344CB8AC3E}">
        <p14:creationId xmlns:p14="http://schemas.microsoft.com/office/powerpoint/2010/main" val="2686732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7279" y="1133341"/>
            <a:ext cx="10577333" cy="5035639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Обязанности лиц, осуществляющих проведение государственной экспертизы условий труда:</a:t>
            </a:r>
          </a:p>
          <a:p>
            <a:endParaRPr lang="ru-RU" dirty="0"/>
          </a:p>
          <a:p>
            <a:r>
              <a:rPr lang="ru-RU" dirty="0"/>
              <a:t>составление заключения по результатам проведения экспертизы о соответствии или несоответствии условий труда нормам и требованиям охраны труда, установленных законодательством. Представлять данное заключение в орган, обратившийся за проведением государственной экспертизы по условиям труда, то есть в суд, в орган исполнительной власти, работодателю или в профсоюз, в объединение работодателей или профсоюзов, работнику или в органы, представляющие интересы работников, в орган ФСС;</a:t>
            </a:r>
          </a:p>
          <a:p>
            <a:r>
              <a:rPr lang="ru-RU" dirty="0"/>
              <a:t>обеспечение обоснованности и объективности выводов, представленных в заключении;</a:t>
            </a:r>
          </a:p>
          <a:p>
            <a:r>
              <a:rPr lang="ru-RU" dirty="0"/>
              <a:t>обеспечение сохранности документации, запрошенной и полученной для проведения экспертизы, а также соблюдение конфиденциальности относительно сведений, содержащихся в данных документах.</a:t>
            </a:r>
          </a:p>
        </p:txBody>
      </p:sp>
    </p:spTree>
    <p:extLst>
      <p:ext uri="{BB962C8B-B14F-4D97-AF65-F5344CB8AC3E}">
        <p14:creationId xmlns:p14="http://schemas.microsoft.com/office/powerpoint/2010/main" val="171597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5916" y="708338"/>
            <a:ext cx="10461423" cy="5074276"/>
          </a:xfrm>
        </p:spPr>
        <p:txBody>
          <a:bodyPr/>
          <a:lstStyle/>
          <a:p>
            <a:r>
              <a:rPr lang="ru-RU" dirty="0"/>
              <a:t>Срок проведения государственной экспертизы условий труда напрямую зависит от уровня сложности проводимых экспертных работ, а также от объема предоставленных материалов и документации, но не может длиться более одного месяца.</a:t>
            </a:r>
          </a:p>
          <a:p>
            <a:r>
              <a:rPr lang="ru-RU" dirty="0"/>
              <a:t>В исключительных случаях, в силу объективных причин, срок проведения экспертизы может быть увеличен, но не более чем на один месяц.</a:t>
            </a:r>
          </a:p>
        </p:txBody>
      </p:sp>
    </p:spTree>
    <p:extLst>
      <p:ext uri="{BB962C8B-B14F-4D97-AF65-F5344CB8AC3E}">
        <p14:creationId xmlns:p14="http://schemas.microsoft.com/office/powerpoint/2010/main" val="1071094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911" y="1"/>
            <a:ext cx="12076090" cy="6858000"/>
          </a:xfrm>
        </p:spPr>
        <p:txBody>
          <a:bodyPr>
            <a:noAutofit/>
          </a:bodyPr>
          <a:lstStyle/>
          <a:p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Аттестация работников </a:t>
            </a:r>
            <a:r>
              <a:rPr lang="ru-RU" sz="1400" dirty="0"/>
              <a:t>- эффективно действующий инструмент, позволяющий работодателю на основе оценки трудовой деятельности работников (проверке деловых качеств, уровня знаний, навыков) определить наличие у них достаточной квалификации, а равно их соответствие занимаемой должности или выполняемой работе.</a:t>
            </a:r>
          </a:p>
          <a:p>
            <a:r>
              <a:rPr lang="ru-RU" sz="1400" dirty="0"/>
              <a:t>   Требования к квалификации работников, необходимой для выполнения возложенных обязанностей по занимаемой должности, определяются:</a:t>
            </a:r>
          </a:p>
          <a:p>
            <a:r>
              <a:rPr lang="ru-RU" sz="1400" dirty="0"/>
              <a:t>   - трудовым договором;</a:t>
            </a:r>
          </a:p>
          <a:p>
            <a:r>
              <a:rPr lang="ru-RU" sz="1400" dirty="0"/>
              <a:t>   - должностной инструкцией;</a:t>
            </a:r>
          </a:p>
          <a:p>
            <a:r>
              <a:rPr lang="ru-RU" sz="1400" dirty="0"/>
              <a:t>   - локальными нормативными актами;</a:t>
            </a:r>
          </a:p>
          <a:p>
            <a:r>
              <a:rPr lang="ru-RU" sz="1400" dirty="0"/>
              <a:t>   - Квалификационным справочником должностей руководителей, специалистов и других служащих, утвержденным Постановлением Минтруда России от 21.08.1998 № 37;</a:t>
            </a:r>
          </a:p>
          <a:p>
            <a:r>
              <a:rPr lang="ru-RU" sz="1400" dirty="0"/>
              <a:t>   - тарифно-квалификационными справочниками по отраслям;</a:t>
            </a:r>
          </a:p>
          <a:p>
            <a:r>
              <a:rPr lang="ru-RU" sz="1400" dirty="0"/>
              <a:t>   - профессиональными стандартами, утвержденными Министерством труда и социальной защиты РФ.</a:t>
            </a:r>
          </a:p>
          <a:p>
            <a:r>
              <a:rPr lang="ru-RU" sz="1400" dirty="0" smtClean="0"/>
              <a:t>В </a:t>
            </a:r>
            <a:r>
              <a:rPr lang="ru-RU" sz="1400" dirty="0"/>
              <a:t>отношении государственных служащих и бюджетных организаций отдельных сфер деятельности необходимость проведения аттестации и порядок её проведения устанавливаются нормативными правовыми актами. Аттестация работников, выполняющих трудовые обязанности у иных работодателей обязательной не является, проводится по решению работодателей и регламентируется локальными нормативными актами, подготовленными с учётом норм, содержащихся в Трудовом кодексе РФ и других нормативных правовых актах.</a:t>
            </a:r>
          </a:p>
          <a:p>
            <a:r>
              <a:rPr lang="ru-RU" sz="1400" dirty="0"/>
              <a:t>   Учитывая, что по итогам аттестации работодатель имеет право не только повысить работников в должности и/или оплате труда, но и прекратить трудовые отношения с работниками, не соответствующими занимаемой должности, во избежание оспаривания процедуры аттестации и признания норм локальных нормативных актов дискриминационными и ухудшающими положение работников по сравнению с установленным трудовым законодательством, рекомендуется включать в локальными нормативные акты нормы, аналогичные содержащимся в нормативных правовых актах, определяющих проведение аттестации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193026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6069" y="141667"/>
            <a:ext cx="10612190" cy="6349285"/>
          </a:xfrm>
        </p:spPr>
        <p:txBody>
          <a:bodyPr>
            <a:normAutofit fontScale="92500" lnSpcReduction="20000"/>
          </a:bodyPr>
          <a:lstStyle/>
          <a:p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Польза аттестации</a:t>
            </a:r>
          </a:p>
          <a:p>
            <a:endParaRPr lang="ru-RU" dirty="0"/>
          </a:p>
          <a:p>
            <a:r>
              <a:rPr lang="ru-RU" dirty="0"/>
              <a:t>   На сегодняшний день подавляющее большинство работодателей не проводит аттестацию работников, находя для себя эту процедуру </a:t>
            </a:r>
            <a:r>
              <a:rPr lang="ru-RU" dirty="0" err="1"/>
              <a:t>трудозатратной</a:t>
            </a:r>
            <a:r>
              <a:rPr lang="ru-RU" dirty="0"/>
              <a:t> и сложной, а многие из тех, кто её проводит, зачастую ограничиваются лишь формальным сбором бумаг и подписей, что в итоге не приносит должных результатов.</a:t>
            </a:r>
          </a:p>
          <a:p>
            <a:r>
              <a:rPr lang="ru-RU" dirty="0"/>
              <a:t>   При этом грамотное проведение аттестации работников не только приносит пользу и дает реальную отдачу, но и имеет большое значение для обеих сторон трудовых отношений:</a:t>
            </a:r>
          </a:p>
          <a:p>
            <a:r>
              <a:rPr lang="ru-RU" dirty="0"/>
              <a:t>   - для работодателя это возможность оптимизировать использование трудовых ресурсов, оценить уровень квалификации коллектива в целом и каждого из работников в отдельности, создать дополнительные стимулы к профессиональному росту работников и повышению их квалификации, сформировать кадровый резерв из наиболее компетентных специалистов и расторгнуть трудовые договоры с работниками, которые не соответствуют требованиям, предъявляемым к занимаемой должности;</a:t>
            </a:r>
          </a:p>
          <a:p>
            <a:r>
              <a:rPr lang="ru-RU" dirty="0"/>
              <a:t>   - для работника это возможность доказать работодателю, что он является грамотным специалистом, обладающим достаточной квалификацией и высоким уровнем профессионализма, а также зарекомендовать себя в этом качестве и получить повышение.</a:t>
            </a:r>
          </a:p>
          <a:p>
            <a:r>
              <a:rPr lang="ru-RU" dirty="0"/>
              <a:t>   В современных условиях аттестация также может помочь работодателю в определении системы оплаты труда работников, и очевидно, что присвоение разряда или категории по итогам аттестации носит более объективный характер, нежели осуществление этих действий по ходатайству непосредственного руководителя либо руководителем организации единолично.</a:t>
            </a:r>
          </a:p>
        </p:txBody>
      </p:sp>
    </p:spTree>
    <p:extLst>
      <p:ext uri="{BB962C8B-B14F-4D97-AF65-F5344CB8AC3E}">
        <p14:creationId xmlns:p14="http://schemas.microsoft.com/office/powerpoint/2010/main" val="1045487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8946" y="798489"/>
            <a:ext cx="10435666" cy="5615189"/>
          </a:xfrm>
        </p:spPr>
        <p:txBody>
          <a:bodyPr>
            <a:normAutofit/>
          </a:bodyPr>
          <a:lstStyle/>
          <a:p>
            <a:r>
              <a:rPr lang="ru-RU" sz="2400" dirty="0"/>
              <a:t>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проведения аттестации</a:t>
            </a:r>
          </a:p>
          <a:p>
            <a:endParaRPr lang="ru-RU" sz="2400" dirty="0"/>
          </a:p>
          <a:p>
            <a:r>
              <a:rPr lang="ru-RU" dirty="0"/>
              <a:t>   Основными задачами проведения аттестации являются:</a:t>
            </a:r>
          </a:p>
          <a:p>
            <a:r>
              <a:rPr lang="ru-RU" dirty="0"/>
              <a:t>   - установление соответствия работников занимаемой должности;</a:t>
            </a:r>
          </a:p>
          <a:p>
            <a:r>
              <a:rPr lang="ru-RU" dirty="0"/>
              <a:t>   - формирование высококвалифицированного кадрового состава;</a:t>
            </a:r>
          </a:p>
          <a:p>
            <a:r>
              <a:rPr lang="ru-RU" dirty="0"/>
              <a:t>   - обеспечение возможности объективного и обоснованного передвижения кадров;</a:t>
            </a:r>
          </a:p>
          <a:p>
            <a:r>
              <a:rPr lang="ru-RU" dirty="0"/>
              <a:t>   - стимулирование роста профессионализма и уровня знаний работников;</a:t>
            </a:r>
          </a:p>
          <a:p>
            <a:r>
              <a:rPr lang="ru-RU" dirty="0"/>
              <a:t>   - определение необходимости повышения квалификации работников.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488877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42</TotalTime>
  <Words>1655</Words>
  <Application>Microsoft Office PowerPoint</Application>
  <PresentationFormat>Широкоэкранный</PresentationFormat>
  <Paragraphs>83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Легкий дым</vt:lpstr>
      <vt:lpstr>Государственная экспертиза условий труда, подготовка и аттестация персонала.</vt:lpstr>
      <vt:lpstr>Государственная экспертиза условий труда.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Государственная экспертиза условий труда, подготовка и аттестация персонала.</dc:title>
  <dc:creator>user-1</dc:creator>
  <cp:lastModifiedBy>user-1</cp:lastModifiedBy>
  <cp:revision>4</cp:revision>
  <dcterms:created xsi:type="dcterms:W3CDTF">2014-12-08T11:23:32Z</dcterms:created>
  <dcterms:modified xsi:type="dcterms:W3CDTF">2014-12-08T12:06:29Z</dcterms:modified>
</cp:coreProperties>
</file>