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10"/>
  </p:notesMasterIdLst>
  <p:sldIdLst>
    <p:sldId id="256" r:id="rId3"/>
    <p:sldId id="258" r:id="rId4"/>
    <p:sldId id="271" r:id="rId5"/>
    <p:sldId id="270" r:id="rId6"/>
    <p:sldId id="257" r:id="rId7"/>
    <p:sldId id="268" r:id="rId8"/>
    <p:sldId id="261" r:id="rId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1387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3A4B-FB08-4403-B54A-0AF927BE8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D57D-48FD-43A6-A616-BDE771224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866F-A091-4495-8DCE-EAD1C19A3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F997-32F0-426F-A3FF-C5CBD8CEF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5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4C98-3C01-4081-A350-9E5AAFB4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9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975F-5D0E-455E-BBCC-D45DD120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190-A822-4BAD-8CB6-3374A6A9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5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5B9B-46F1-4C1B-90DF-9B1716FD4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1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7C08-7595-427C-A983-BA58C3CD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26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19A7-F43B-4536-A01F-02AFF463B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80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279E-DB74-4343-85BD-13958278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4350-F197-4F90-B15F-40C95E04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26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BB57-04FC-47FC-BC49-E6E1F12A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1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3AAB-F327-4635-BACF-4B9955E15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8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5325-3B58-4EFA-B9C7-4C9EB3AC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64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0EF9-D1FE-472A-8A8F-20B45C587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461C-C5CC-4EAD-A2D9-44A466063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0333-0727-4D61-B174-29543B32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944B-D6A2-4C40-9B94-F6DC7BBCD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5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6A30-C0BE-4185-A5AB-784D1EED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5033-9B2B-4110-884C-59F6BC1B2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4818-0791-462B-9CBF-5DC2C1A5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EA8F-4B82-4464-90C3-DD410576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11138" y="5354638"/>
            <a:ext cx="8720137" cy="1327150"/>
            <a:chOff x="133" y="3373"/>
            <a:chExt cx="5493" cy="836"/>
          </a:xfrm>
        </p:grpSpPr>
        <p:sp>
          <p:nvSpPr>
            <p:cNvPr id="2057" name="Freeform 3"/>
            <p:cNvSpPr>
              <a:spLocks noChangeArrowheads="1"/>
            </p:cNvSpPr>
            <p:nvPr/>
          </p:nvSpPr>
          <p:spPr bwMode="auto">
            <a:xfrm>
              <a:off x="3814" y="3464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4"/>
            <p:cNvSpPr>
              <a:spLocks noChangeArrowheads="1"/>
            </p:cNvSpPr>
            <p:nvPr/>
          </p:nvSpPr>
          <p:spPr bwMode="auto">
            <a:xfrm>
              <a:off x="1652" y="3384"/>
              <a:ext cx="3495" cy="533"/>
            </a:xfrm>
            <a:custGeom>
              <a:avLst/>
              <a:gdLst>
                <a:gd name="T0" fmla="*/ 3495 w 5216"/>
                <a:gd name="T1" fmla="*/ 499 h 762"/>
                <a:gd name="T2" fmla="*/ 3340 w 5216"/>
                <a:gd name="T3" fmla="*/ 480 h 762"/>
                <a:gd name="T4" fmla="*/ 3001 w 5216"/>
                <a:gd name="T5" fmla="*/ 427 h 762"/>
                <a:gd name="T6" fmla="*/ 2623 w 5216"/>
                <a:gd name="T7" fmla="*/ 355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4 h 762"/>
                <a:gd name="T44" fmla="*/ 1613 w 5216"/>
                <a:gd name="T45" fmla="*/ 361 h 762"/>
                <a:gd name="T46" fmla="*/ 1815 w 5216"/>
                <a:gd name="T47" fmla="*/ 400 h 762"/>
                <a:gd name="T48" fmla="*/ 2005 w 5216"/>
                <a:gd name="T49" fmla="*/ 434 h 762"/>
                <a:gd name="T50" fmla="*/ 2184 w 5216"/>
                <a:gd name="T51" fmla="*/ 463 h 762"/>
                <a:gd name="T52" fmla="*/ 2353 w 5216"/>
                <a:gd name="T53" fmla="*/ 485 h 762"/>
                <a:gd name="T54" fmla="*/ 2513 w 5216"/>
                <a:gd name="T55" fmla="*/ 505 h 762"/>
                <a:gd name="T56" fmla="*/ 2663 w 5216"/>
                <a:gd name="T57" fmla="*/ 518 h 762"/>
                <a:gd name="T58" fmla="*/ 2804 w 5216"/>
                <a:gd name="T59" fmla="*/ 527 h 762"/>
                <a:gd name="T60" fmla="*/ 2938 w 5216"/>
                <a:gd name="T61" fmla="*/ 533 h 762"/>
                <a:gd name="T62" fmla="*/ 3062 w 5216"/>
                <a:gd name="T63" fmla="*/ 533 h 762"/>
                <a:gd name="T64" fmla="*/ 3180 w 5216"/>
                <a:gd name="T65" fmla="*/ 530 h 762"/>
                <a:gd name="T66" fmla="*/ 3291 w 5216"/>
                <a:gd name="T67" fmla="*/ 523 h 762"/>
                <a:gd name="T68" fmla="*/ 3396 w 5216"/>
                <a:gd name="T69" fmla="*/ 512 h 762"/>
                <a:gd name="T70" fmla="*/ 3495 w 5216"/>
                <a:gd name="T71" fmla="*/ 49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1784" y="3391"/>
              <a:ext cx="3446" cy="486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1 h 694"/>
                <a:gd name="T48" fmla="*/ 2224 w 5144"/>
                <a:gd name="T49" fmla="*/ 186 h 694"/>
                <a:gd name="T50" fmla="*/ 2408 w 5144"/>
                <a:gd name="T51" fmla="*/ 224 h 694"/>
                <a:gd name="T52" fmla="*/ 2599 w 5144"/>
                <a:gd name="T53" fmla="*/ 266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3 h 694"/>
                <a:gd name="T60" fmla="*/ 3446 w 5144"/>
                <a:gd name="T61" fmla="*/ 48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6"/>
            <p:cNvSpPr>
              <a:spLocks noChangeArrowheads="1"/>
            </p:cNvSpPr>
            <p:nvPr/>
          </p:nvSpPr>
          <p:spPr bwMode="auto">
            <a:xfrm>
              <a:off x="3538" y="3383"/>
              <a:ext cx="2084" cy="408"/>
            </a:xfrm>
            <a:custGeom>
              <a:avLst/>
              <a:gdLst>
                <a:gd name="T0" fmla="*/ 0 w 3112"/>
                <a:gd name="T1" fmla="*/ 408 h 584"/>
                <a:gd name="T2" fmla="*/ 0 w 3112"/>
                <a:gd name="T3" fmla="*/ 408 h 584"/>
                <a:gd name="T4" fmla="*/ 60 w 3112"/>
                <a:gd name="T5" fmla="*/ 391 h 584"/>
                <a:gd name="T6" fmla="*/ 225 w 3112"/>
                <a:gd name="T7" fmla="*/ 348 h 584"/>
                <a:gd name="T8" fmla="*/ 339 w 3112"/>
                <a:gd name="T9" fmla="*/ 319 h 584"/>
                <a:gd name="T10" fmla="*/ 470 w 3112"/>
                <a:gd name="T11" fmla="*/ 286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7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5 h 584"/>
                <a:gd name="T24" fmla="*/ 1542 w 3112"/>
                <a:gd name="T25" fmla="*/ 61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7"/>
            <p:cNvSpPr>
              <a:spLocks noChangeArrowheads="1"/>
            </p:cNvSpPr>
            <p:nvPr/>
          </p:nvSpPr>
          <p:spPr bwMode="auto">
            <a:xfrm>
              <a:off x="133" y="3373"/>
              <a:ext cx="5493" cy="836"/>
            </a:xfrm>
            <a:custGeom>
              <a:avLst/>
              <a:gdLst>
                <a:gd name="T0" fmla="*/ 5490 w 8196"/>
                <a:gd name="T1" fmla="*/ 359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7 h 1192"/>
                <a:gd name="T8" fmla="*/ 5041 w 8196"/>
                <a:gd name="T9" fmla="*/ 492 h 1192"/>
                <a:gd name="T10" fmla="*/ 4907 w 8196"/>
                <a:gd name="T11" fmla="*/ 512 h 1192"/>
                <a:gd name="T12" fmla="*/ 4762 w 8196"/>
                <a:gd name="T13" fmla="*/ 526 h 1192"/>
                <a:gd name="T14" fmla="*/ 4606 w 8196"/>
                <a:gd name="T15" fmla="*/ 534 h 1192"/>
                <a:gd name="T16" fmla="*/ 4435 w 8196"/>
                <a:gd name="T17" fmla="*/ 533 h 1192"/>
                <a:gd name="T18" fmla="*/ 4250 w 8196"/>
                <a:gd name="T19" fmla="*/ 526 h 1192"/>
                <a:gd name="T20" fmla="*/ 4049 w 8196"/>
                <a:gd name="T21" fmla="*/ 509 h 1192"/>
                <a:gd name="T22" fmla="*/ 3831 w 8196"/>
                <a:gd name="T23" fmla="*/ 484 h 1192"/>
                <a:gd name="T24" fmla="*/ 3595 w 8196"/>
                <a:gd name="T25" fmla="*/ 450 h 1192"/>
                <a:gd name="T26" fmla="*/ 3339 w 8196"/>
                <a:gd name="T27" fmla="*/ 405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8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3 h 1192"/>
                <a:gd name="T60" fmla="*/ 32 w 8196"/>
                <a:gd name="T61" fmla="*/ 151 h 1192"/>
                <a:gd name="T62" fmla="*/ 0 w 8196"/>
                <a:gd name="T63" fmla="*/ 168 h 1192"/>
                <a:gd name="T64" fmla="*/ 5490 w 8196"/>
                <a:gd name="T65" fmla="*/ 836 h 1192"/>
                <a:gd name="T66" fmla="*/ 5493 w 8196"/>
                <a:gd name="T67" fmla="*/ 832 h 1192"/>
                <a:gd name="T68" fmla="*/ 5493 w 8196"/>
                <a:gd name="T69" fmla="*/ 358 h 1192"/>
                <a:gd name="T70" fmla="*/ 5490 w 8196"/>
                <a:gd name="T71" fmla="*/ 359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AD6657-EF27-4C18-95C3-CD0938F6D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1427163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211138" y="714375"/>
            <a:ext cx="8720137" cy="1328738"/>
            <a:chOff x="133" y="450"/>
            <a:chExt cx="5493" cy="837"/>
          </a:xfrm>
        </p:grpSpPr>
        <p:sp>
          <p:nvSpPr>
            <p:cNvPr id="3081" name="Freeform 3"/>
            <p:cNvSpPr>
              <a:spLocks noChangeArrowheads="1"/>
            </p:cNvSpPr>
            <p:nvPr/>
          </p:nvSpPr>
          <p:spPr bwMode="auto">
            <a:xfrm>
              <a:off x="3814" y="542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/>
            <p:cNvSpPr>
              <a:spLocks noChangeArrowheads="1"/>
            </p:cNvSpPr>
            <p:nvPr/>
          </p:nvSpPr>
          <p:spPr bwMode="auto">
            <a:xfrm>
              <a:off x="1652" y="461"/>
              <a:ext cx="3495" cy="534"/>
            </a:xfrm>
            <a:custGeom>
              <a:avLst/>
              <a:gdLst>
                <a:gd name="T0" fmla="*/ 3495 w 5216"/>
                <a:gd name="T1" fmla="*/ 500 h 762"/>
                <a:gd name="T2" fmla="*/ 3340 w 5216"/>
                <a:gd name="T3" fmla="*/ 481 h 762"/>
                <a:gd name="T4" fmla="*/ 3001 w 5216"/>
                <a:gd name="T5" fmla="*/ 427 h 762"/>
                <a:gd name="T6" fmla="*/ 2623 w 5216"/>
                <a:gd name="T7" fmla="*/ 356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5 h 762"/>
                <a:gd name="T44" fmla="*/ 1613 w 5216"/>
                <a:gd name="T45" fmla="*/ 362 h 762"/>
                <a:gd name="T46" fmla="*/ 1815 w 5216"/>
                <a:gd name="T47" fmla="*/ 401 h 762"/>
                <a:gd name="T48" fmla="*/ 2005 w 5216"/>
                <a:gd name="T49" fmla="*/ 434 h 762"/>
                <a:gd name="T50" fmla="*/ 2184 w 5216"/>
                <a:gd name="T51" fmla="*/ 464 h 762"/>
                <a:gd name="T52" fmla="*/ 2353 w 5216"/>
                <a:gd name="T53" fmla="*/ 486 h 762"/>
                <a:gd name="T54" fmla="*/ 2513 w 5216"/>
                <a:gd name="T55" fmla="*/ 506 h 762"/>
                <a:gd name="T56" fmla="*/ 2663 w 5216"/>
                <a:gd name="T57" fmla="*/ 519 h 762"/>
                <a:gd name="T58" fmla="*/ 2804 w 5216"/>
                <a:gd name="T59" fmla="*/ 528 h 762"/>
                <a:gd name="T60" fmla="*/ 2938 w 5216"/>
                <a:gd name="T61" fmla="*/ 534 h 762"/>
                <a:gd name="T62" fmla="*/ 3062 w 5216"/>
                <a:gd name="T63" fmla="*/ 534 h 762"/>
                <a:gd name="T64" fmla="*/ 3180 w 5216"/>
                <a:gd name="T65" fmla="*/ 531 h 762"/>
                <a:gd name="T66" fmla="*/ 3291 w 5216"/>
                <a:gd name="T67" fmla="*/ 524 h 762"/>
                <a:gd name="T68" fmla="*/ 3396 w 5216"/>
                <a:gd name="T69" fmla="*/ 513 h 762"/>
                <a:gd name="T70" fmla="*/ 3495 w 5216"/>
                <a:gd name="T71" fmla="*/ 50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/>
            <p:cNvSpPr>
              <a:spLocks noChangeArrowheads="1"/>
            </p:cNvSpPr>
            <p:nvPr/>
          </p:nvSpPr>
          <p:spPr bwMode="auto">
            <a:xfrm>
              <a:off x="1784" y="468"/>
              <a:ext cx="3446" cy="487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2 h 694"/>
                <a:gd name="T48" fmla="*/ 2224 w 5144"/>
                <a:gd name="T49" fmla="*/ 187 h 694"/>
                <a:gd name="T50" fmla="*/ 2408 w 5144"/>
                <a:gd name="T51" fmla="*/ 225 h 694"/>
                <a:gd name="T52" fmla="*/ 2599 w 5144"/>
                <a:gd name="T53" fmla="*/ 267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4 h 694"/>
                <a:gd name="T60" fmla="*/ 3446 w 5144"/>
                <a:gd name="T61" fmla="*/ 48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 noChangeArrowheads="1"/>
            </p:cNvSpPr>
            <p:nvPr/>
          </p:nvSpPr>
          <p:spPr bwMode="auto">
            <a:xfrm>
              <a:off x="3538" y="460"/>
              <a:ext cx="2084" cy="409"/>
            </a:xfrm>
            <a:custGeom>
              <a:avLst/>
              <a:gdLst>
                <a:gd name="T0" fmla="*/ 0 w 3112"/>
                <a:gd name="T1" fmla="*/ 409 h 584"/>
                <a:gd name="T2" fmla="*/ 0 w 3112"/>
                <a:gd name="T3" fmla="*/ 409 h 584"/>
                <a:gd name="T4" fmla="*/ 60 w 3112"/>
                <a:gd name="T5" fmla="*/ 392 h 584"/>
                <a:gd name="T6" fmla="*/ 225 w 3112"/>
                <a:gd name="T7" fmla="*/ 349 h 584"/>
                <a:gd name="T8" fmla="*/ 339 w 3112"/>
                <a:gd name="T9" fmla="*/ 319 h 584"/>
                <a:gd name="T10" fmla="*/ 470 w 3112"/>
                <a:gd name="T11" fmla="*/ 287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8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6 h 584"/>
                <a:gd name="T24" fmla="*/ 1542 w 3112"/>
                <a:gd name="T25" fmla="*/ 62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 noChangeArrowheads="1"/>
            </p:cNvSpPr>
            <p:nvPr/>
          </p:nvSpPr>
          <p:spPr bwMode="auto">
            <a:xfrm>
              <a:off x="133" y="450"/>
              <a:ext cx="5493" cy="837"/>
            </a:xfrm>
            <a:custGeom>
              <a:avLst/>
              <a:gdLst>
                <a:gd name="T0" fmla="*/ 5490 w 8196"/>
                <a:gd name="T1" fmla="*/ 360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8 h 1192"/>
                <a:gd name="T8" fmla="*/ 5041 w 8196"/>
                <a:gd name="T9" fmla="*/ 493 h 1192"/>
                <a:gd name="T10" fmla="*/ 4907 w 8196"/>
                <a:gd name="T11" fmla="*/ 513 h 1192"/>
                <a:gd name="T12" fmla="*/ 4762 w 8196"/>
                <a:gd name="T13" fmla="*/ 527 h 1192"/>
                <a:gd name="T14" fmla="*/ 4606 w 8196"/>
                <a:gd name="T15" fmla="*/ 535 h 1192"/>
                <a:gd name="T16" fmla="*/ 4435 w 8196"/>
                <a:gd name="T17" fmla="*/ 534 h 1192"/>
                <a:gd name="T18" fmla="*/ 4250 w 8196"/>
                <a:gd name="T19" fmla="*/ 527 h 1192"/>
                <a:gd name="T20" fmla="*/ 4049 w 8196"/>
                <a:gd name="T21" fmla="*/ 510 h 1192"/>
                <a:gd name="T22" fmla="*/ 3831 w 8196"/>
                <a:gd name="T23" fmla="*/ 485 h 1192"/>
                <a:gd name="T24" fmla="*/ 3595 w 8196"/>
                <a:gd name="T25" fmla="*/ 451 h 1192"/>
                <a:gd name="T26" fmla="*/ 3339 w 8196"/>
                <a:gd name="T27" fmla="*/ 406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9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4 h 1192"/>
                <a:gd name="T60" fmla="*/ 32 w 8196"/>
                <a:gd name="T61" fmla="*/ 152 h 1192"/>
                <a:gd name="T62" fmla="*/ 0 w 8196"/>
                <a:gd name="T63" fmla="*/ 169 h 1192"/>
                <a:gd name="T64" fmla="*/ 5490 w 8196"/>
                <a:gd name="T65" fmla="*/ 837 h 1192"/>
                <a:gd name="T66" fmla="*/ 5493 w 8196"/>
                <a:gd name="T67" fmla="*/ 833 h 1192"/>
                <a:gd name="T68" fmla="*/ 5493 w 8196"/>
                <a:gd name="T69" fmla="*/ 358 h 1192"/>
                <a:gd name="T70" fmla="*/ 5490 w 8196"/>
                <a:gd name="T71" fmla="*/ 36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D3E83FFD-A358-4EB2-AD4F-25B01DA7D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600200"/>
            <a:ext cx="77724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 dirty="0">
                <a:solidFill>
                  <a:srgbClr val="FFFFFF"/>
                </a:solidFill>
                <a:latin typeface="Candara" pitchFamily="32" charset="0"/>
              </a:rPr>
              <a:t>Тема:  </a:t>
            </a:r>
            <a:r>
              <a:rPr lang="ru-RU" sz="4400" b="1" dirty="0" smtClean="0">
                <a:solidFill>
                  <a:srgbClr val="FFFFFF"/>
                </a:solidFill>
                <a:latin typeface="Candara" pitchFamily="32" charset="0"/>
              </a:rPr>
              <a:t>Внимание</a:t>
            </a:r>
            <a:endParaRPr lang="ru-RU" sz="4400" b="1" dirty="0">
              <a:solidFill>
                <a:srgbClr val="FFFFFF"/>
              </a:solidFill>
              <a:latin typeface="Candar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Определение </a:t>
            </a: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135735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Внимание - это направленность психики (сознания) на определённые объекты, имеющие для личности устойчивую или ситуативную значимость, сосредоточение психики (сознания), предполагающее повышенный уровень сенсорной, интеллектуальной или двигательной активности.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Функции внимания </a:t>
            </a: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536504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Активизация  необходимых и торможение ненужных в данный момент психических и физиологических процессов.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Целенаправленный организованный отбор поступающей информации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Удержание и сохранение образов определенного предметного содержания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Обеспечение  длительно сосредоточенности, активности на одном  объекте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Регуляция и контроль протекания деятельности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66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Виды внимания </a:t>
            </a: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208912" cy="4529757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•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>
                <a:solidFill>
                  <a:schemeClr val="tx1"/>
                </a:solidFill>
              </a:rPr>
              <a:t>Непроизвольное внимание </a:t>
            </a:r>
            <a:r>
              <a:rPr lang="ru-RU" dirty="0">
                <a:solidFill>
                  <a:schemeClr val="tx1"/>
                </a:solidFill>
              </a:rPr>
              <a:t>— вызывается внешними неожиданными факторами: теми или иными особенно­стями объектов, воздействующих на человека в данный момент. Ими могут быть сила, интенсивность, новизна, необычность, контрастность раздражителя или подвиж­ность объекта.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• </a:t>
            </a:r>
            <a:r>
              <a:rPr lang="ru-RU" i="1" dirty="0">
                <a:solidFill>
                  <a:schemeClr val="tx1"/>
                </a:solidFill>
              </a:rPr>
              <a:t>Произвольное внимание — </a:t>
            </a:r>
            <a:r>
              <a:rPr lang="ru-RU" dirty="0">
                <a:solidFill>
                  <a:schemeClr val="tx1"/>
                </a:solidFill>
              </a:rPr>
              <a:t>возникает вследствие соз­нательно поставленной цели. Оно всегда требует волевых усилий.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• </a:t>
            </a:r>
            <a:r>
              <a:rPr lang="ru-RU" i="1" dirty="0" err="1">
                <a:solidFill>
                  <a:schemeClr val="tx1"/>
                </a:solidFill>
              </a:rPr>
              <a:t>Послепроизвольное</a:t>
            </a:r>
            <a:r>
              <a:rPr lang="ru-RU" i="1" dirty="0">
                <a:solidFill>
                  <a:schemeClr val="tx1"/>
                </a:solidFill>
              </a:rPr>
              <a:t> внимание </a:t>
            </a:r>
            <a:r>
              <a:rPr lang="ru-RU" dirty="0">
                <a:solidFill>
                  <a:schemeClr val="tx1"/>
                </a:solidFill>
              </a:rPr>
              <a:t>— возникает вслед за про­извольным и обладает чертами как непроизвольного, так и произвольного.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93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720725" y="2149475"/>
            <a:ext cx="7408863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Свойства внимания</a:t>
            </a:r>
            <a:endParaRPr lang="ru-RU" sz="3200" dirty="0" smtClean="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12763" y="1772816"/>
            <a:ext cx="8451850" cy="4881984"/>
          </a:xfrm>
        </p:spPr>
        <p:txBody>
          <a:bodyPr lIns="0" tIns="0" rIns="0" bIns="0" anchor="ctr"/>
          <a:lstStyle/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 </a:t>
            </a:r>
            <a:r>
              <a:rPr lang="ru-RU" sz="2200" b="1" dirty="0">
                <a:solidFill>
                  <a:srgbClr val="000000"/>
                </a:solidFill>
              </a:rPr>
              <a:t>Избирательность внимания </a:t>
            </a:r>
            <a:r>
              <a:rPr lang="ru-RU" sz="2200" dirty="0">
                <a:solidFill>
                  <a:srgbClr val="000000"/>
                </a:solidFill>
              </a:rPr>
              <a:t>— сосредоточение его на объектах, представляющих для человека наибольший интерес.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 smtClean="0">
                <a:solidFill>
                  <a:srgbClr val="000000"/>
                </a:solidFill>
              </a:rPr>
              <a:t> </a:t>
            </a:r>
            <a:r>
              <a:rPr lang="ru-RU" sz="2200" b="1" dirty="0">
                <a:solidFill>
                  <a:srgbClr val="000000"/>
                </a:solidFill>
              </a:rPr>
              <a:t>Устойчивость внимания </a:t>
            </a:r>
            <a:r>
              <a:rPr lang="ru-RU" sz="2200" dirty="0">
                <a:solidFill>
                  <a:srgbClr val="000000"/>
                </a:solidFill>
              </a:rPr>
              <a:t>— длительность удержания его на одном предмете или виде деятельности.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 smtClean="0">
                <a:solidFill>
                  <a:srgbClr val="000000"/>
                </a:solidFill>
              </a:rPr>
              <a:t>Распределение </a:t>
            </a:r>
            <a:r>
              <a:rPr lang="ru-RU" sz="2200" b="1" dirty="0">
                <a:solidFill>
                  <a:srgbClr val="000000"/>
                </a:solidFill>
              </a:rPr>
              <a:t>внимания </a:t>
            </a:r>
            <a:r>
              <a:rPr lang="ru-RU" sz="2200" dirty="0">
                <a:solidFill>
                  <a:srgbClr val="000000"/>
                </a:solidFill>
              </a:rPr>
              <a:t>— одновременное внимание к двум или нескольким объектам при одновременном выполнении действий с ними или наблюдений за ними.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 smtClean="0">
                <a:solidFill>
                  <a:srgbClr val="000000"/>
                </a:solidFill>
              </a:rPr>
              <a:t> </a:t>
            </a:r>
            <a:r>
              <a:rPr lang="ru-RU" sz="2200" b="1" dirty="0">
                <a:solidFill>
                  <a:srgbClr val="000000"/>
                </a:solidFill>
              </a:rPr>
              <a:t>Объем внимания </a:t>
            </a:r>
            <a:r>
              <a:rPr lang="ru-RU" sz="2200" dirty="0">
                <a:solidFill>
                  <a:srgbClr val="000000"/>
                </a:solidFill>
              </a:rPr>
              <a:t>— количество объектов, одновременно охватываемых вниманием с одинаковой степенью ясности восприятия (средний объем внимания: 5—7 объектов).</a:t>
            </a:r>
          </a:p>
          <a:p>
            <a:pPr marL="0" indent="0"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b="1" dirty="0" smtClean="0">
                <a:solidFill>
                  <a:srgbClr val="000000"/>
                </a:solidFill>
              </a:rPr>
              <a:t>Переключаемость </a:t>
            </a:r>
            <a:r>
              <a:rPr lang="ru-RU" sz="2200" b="1" dirty="0">
                <a:solidFill>
                  <a:srgbClr val="000000"/>
                </a:solidFill>
              </a:rPr>
              <a:t>внимания </a:t>
            </a:r>
            <a:r>
              <a:rPr lang="ru-RU" sz="2200" dirty="0">
                <a:solidFill>
                  <a:srgbClr val="000000"/>
                </a:solidFill>
              </a:rPr>
              <a:t>— способность внимания переключаться с одного объекта на другой.</a:t>
            </a:r>
            <a:endParaRPr lang="ru-RU" sz="2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3568" y="548681"/>
            <a:ext cx="7772400" cy="79208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Виды нарушени</a:t>
            </a:r>
            <a:r>
              <a:rPr lang="ru-RU" sz="2000" b="1" dirty="0">
                <a:solidFill>
                  <a:schemeClr val="bg1"/>
                </a:solidFill>
              </a:rPr>
              <a:t>й</a:t>
            </a:r>
            <a:r>
              <a:rPr lang="ru-RU" sz="2000" b="1" dirty="0" smtClean="0">
                <a:solidFill>
                  <a:schemeClr val="bg1"/>
                </a:solidFill>
              </a:rPr>
              <a:t> внимания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3600" dirty="0" smtClean="0">
              <a:solidFill>
                <a:schemeClr val="bg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3933056"/>
            <a:ext cx="7772400" cy="15001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Отвлекаемость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Рассеянность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Подвижность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Инертность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Сужение объема внимания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Неустойчивость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093118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/>
              <a:t>Вопросы для обсуждения</a:t>
            </a:r>
            <a:endParaRPr lang="ru-RU" sz="3200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135938" cy="4897437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Может ли внимание быть одновременно произвольным и непроизвольным?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Можно ли тренировать внимание?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Может ли у человека отсутствовать внимание?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Какое свойство обеспечивает длительную  интенсивную деятельность?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Может ли одновременно проявляться  несколько свойств внимания?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219</Words>
  <Application>Microsoft Office PowerPoint</Application>
  <PresentationFormat>Экран (4:3)</PresentationFormat>
  <Paragraphs>32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2_Тема Office</vt:lpstr>
      <vt:lpstr>Презентация PowerPoint</vt:lpstr>
      <vt:lpstr>Определение </vt:lpstr>
      <vt:lpstr>Функции внимания </vt:lpstr>
      <vt:lpstr>Виды внимания </vt:lpstr>
      <vt:lpstr>Свойства внимания</vt:lpstr>
      <vt:lpstr>Виды нарушений внимания  </vt:lpstr>
      <vt:lpstr>Вопросы для обсуждения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и агрессия</dc:title>
  <dc:creator>Ivanna</dc:creator>
  <cp:lastModifiedBy>Василиса Васильевна</cp:lastModifiedBy>
  <cp:revision>17</cp:revision>
  <cp:lastPrinted>1601-01-01T00:00:00Z</cp:lastPrinted>
  <dcterms:created xsi:type="dcterms:W3CDTF">2012-03-29T22:02:31Z</dcterms:created>
  <dcterms:modified xsi:type="dcterms:W3CDTF">2018-09-20T15:09:41Z</dcterms:modified>
</cp:coreProperties>
</file>