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91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2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85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6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04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65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93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95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22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72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32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C2C15-3D4F-4296-ABE6-C1C9C84082E6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1987-B535-494B-A1FE-DDD01845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90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Правовое обеспечение охраны труда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23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58292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Охрана труда - система сохранения жизни и здоровья работников в процессе</a:t>
            </a:r>
          </a:p>
          <a:p>
            <a:pPr marL="0" indent="0">
              <a:buNone/>
            </a:pPr>
            <a:r>
              <a:rPr lang="ru-RU" dirty="0" smtClean="0"/>
              <a:t>трудовой деятельности, включающая</a:t>
            </a:r>
          </a:p>
          <a:p>
            <a:pPr marL="0" indent="0">
              <a:buNone/>
            </a:pPr>
            <a:r>
              <a:rPr lang="ru-RU" dirty="0" smtClean="0"/>
              <a:t>•	правовые,</a:t>
            </a:r>
          </a:p>
          <a:p>
            <a:pPr marL="0" indent="0">
              <a:buNone/>
            </a:pPr>
            <a:r>
              <a:rPr lang="ru-RU" dirty="0" smtClean="0"/>
              <a:t>•	социально-экономические,</a:t>
            </a:r>
          </a:p>
          <a:p>
            <a:pPr marL="0" indent="0">
              <a:buNone/>
            </a:pPr>
            <a:r>
              <a:rPr lang="ru-RU" dirty="0" smtClean="0"/>
              <a:t>•	организационно-технические,</a:t>
            </a:r>
          </a:p>
          <a:p>
            <a:pPr marL="0" indent="0">
              <a:buNone/>
            </a:pPr>
            <a:r>
              <a:rPr lang="ru-RU" dirty="0" smtClean="0"/>
              <a:t>•	санитарно-гигиенические,</a:t>
            </a:r>
          </a:p>
          <a:p>
            <a:pPr marL="0" indent="0">
              <a:buNone/>
            </a:pPr>
            <a:r>
              <a:rPr lang="ru-RU" dirty="0" smtClean="0"/>
              <a:t>•	лечебно-профилактические,</a:t>
            </a:r>
          </a:p>
          <a:p>
            <a:pPr marL="0" indent="0">
              <a:buNone/>
            </a:pPr>
            <a:r>
              <a:rPr lang="ru-RU" dirty="0" smtClean="0"/>
              <a:t>•	реабилитационные и иные мероприятия.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Задачу эффективного обеспечения охраны труда нельзя решить за счет проведения одних или группы перечисленных мероприятий.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8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ru-RU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Федеральный закон "Об основах охраны труда в Российской Федерации" принят 17 июля 1999 г.</a:t>
            </a:r>
            <a:r>
              <a:rPr lang="ru-RU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5914"/>
            <a:ext cx="10515600" cy="54992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Определяет</a:t>
            </a:r>
            <a:r>
              <a:rPr lang="ru-RU" dirty="0"/>
              <a:t>:</a:t>
            </a:r>
          </a:p>
          <a:p>
            <a:pPr lvl="0"/>
            <a:r>
              <a:rPr lang="ru-RU" i="1" dirty="0"/>
              <a:t>государственные нормативные требования</a:t>
            </a:r>
            <a:br>
              <a:rPr lang="ru-RU" i="1" dirty="0"/>
            </a:br>
            <a:r>
              <a:rPr lang="ru-RU" i="1" dirty="0"/>
              <a:t>охраны труда;</a:t>
            </a:r>
            <a:endParaRPr lang="ru-RU" dirty="0"/>
          </a:p>
          <a:p>
            <a:pPr lvl="0"/>
            <a:r>
              <a:rPr lang="ru-RU" i="1" dirty="0"/>
              <a:t>обязанности работодателя</a:t>
            </a:r>
            <a:r>
              <a:rPr lang="ru-RU" dirty="0"/>
              <a:t> по обеспечению безопасных условий и охраны труда;</a:t>
            </a:r>
          </a:p>
          <a:p>
            <a:pPr lvl="0"/>
            <a:r>
              <a:rPr lang="ru-RU" i="1" dirty="0"/>
              <a:t>обязанности работника;</a:t>
            </a:r>
            <a:endParaRPr lang="ru-RU" dirty="0"/>
          </a:p>
          <a:p>
            <a:pPr lvl="0"/>
            <a:r>
              <a:rPr lang="ru-RU" i="1" dirty="0"/>
              <a:t>мероприятия по обеспечению охраны труда;</a:t>
            </a:r>
            <a:endParaRPr lang="ru-RU" dirty="0"/>
          </a:p>
          <a:p>
            <a:pPr lvl="0"/>
            <a:r>
              <a:rPr lang="ru-RU" i="1" dirty="0"/>
              <a:t>основные функции органов государственного надзора и контроля</a:t>
            </a:r>
            <a:br>
              <a:rPr lang="ru-RU" i="1" dirty="0"/>
            </a:br>
            <a:r>
              <a:rPr lang="ru-RU" dirty="0"/>
              <a:t>за соблюдением законодательства об охране труда;</a:t>
            </a:r>
          </a:p>
          <a:p>
            <a:pPr lvl="0"/>
            <a:r>
              <a:rPr lang="ru-RU" dirty="0"/>
              <a:t>организации, которые должны осуществлять </a:t>
            </a:r>
            <a:r>
              <a:rPr lang="ru-RU" i="1" dirty="0"/>
              <a:t>общественный</a:t>
            </a:r>
            <a:br>
              <a:rPr lang="ru-RU" i="1" dirty="0"/>
            </a:br>
            <a:r>
              <a:rPr lang="ru-RU" i="1" dirty="0"/>
              <a:t>контроль</a:t>
            </a:r>
            <a:r>
              <a:rPr lang="ru-RU" dirty="0"/>
              <a:t> за охраной труда;</a:t>
            </a:r>
          </a:p>
          <a:p>
            <a:pPr lvl="0"/>
            <a:r>
              <a:rPr lang="ru-RU" dirty="0"/>
              <a:t>принципы управления охраной труда непосредственно в организации.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44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89"/>
          </a:xfrm>
        </p:spPr>
        <p:txBody>
          <a:bodyPr>
            <a:normAutofit fontScale="90000"/>
          </a:bodyPr>
          <a:lstStyle/>
          <a:p>
            <a:pPr marR="254000" algn="ctr">
              <a:lnSpc>
                <a:spcPct val="107000"/>
              </a:lnSpc>
              <a:spcBef>
                <a:spcPts val="3000"/>
              </a:spcBef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ОХРАНОЙ ТРУДА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 федеральном уровне эти функции возложены на Федеральную службу труда и занятости Российской Федерации. </a:t>
            </a:r>
          </a:p>
          <a:p>
            <a:r>
              <a:rPr lang="ru-RU" dirty="0" smtClean="0"/>
              <a:t>Федеральные органы исполнительной власти, которым в соответствии с законодательством   Российской   Федерации   предоставлено   право осуществлять отдельные функции нормативного правового регулирования, специальные разрешения, надзорные и контрольные функции в области охраны труда, обязаны согласовывать и координировать свою деятельность с Федеральной службой труда и занятости Российской Федерации.</a:t>
            </a:r>
          </a:p>
          <a:p>
            <a:r>
              <a:rPr lang="ru-RU" dirty="0" smtClean="0"/>
              <a:t>На региональном уровне — на органы исполнительной власти по труду субъектов РФ, где имеются Управления и отделы охраны труда.</a:t>
            </a:r>
          </a:p>
          <a:p>
            <a:r>
              <a:rPr lang="ru-RU" dirty="0" smtClean="0"/>
              <a:t>На ведомственном — на соответствующие федеральные органы исполнительной власти.</a:t>
            </a:r>
          </a:p>
          <a:p>
            <a:r>
              <a:rPr lang="ru-RU" dirty="0" smtClean="0"/>
              <a:t>служба охраны труда и должность специалиста по охране труда, имеющего соответствующую подготовку или опыт работы в этой области.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41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91673"/>
            <a:ext cx="10515600" cy="5666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ГОСУДАРСТВЕННЫЙ НАДЗОР И КОНТРОЛЬ В ОБЛАСТИ</a:t>
            </a:r>
            <a:br>
              <a:rPr lang="ru-RU" sz="2700" b="1" dirty="0"/>
            </a:br>
            <a:r>
              <a:rPr lang="ru-RU" sz="2700" b="1" dirty="0"/>
              <a:t>ОХРАНЫ ТРУДА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Федеральная инспекция труда (Трудовой Кодекс РФ, ст.354) (Департамент государственного надзора и контроля за соблюдением законодательства о труде и охране труда Минтруда России),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РОСТЕХНАДЗОР,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РОСПОТРЕБНАДЗОР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69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243665"/>
              </p:ext>
            </p:extLst>
          </p:nvPr>
        </p:nvGraphicFramePr>
        <p:xfrm>
          <a:off x="1236372" y="1"/>
          <a:ext cx="10406129" cy="6868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5074"/>
                <a:gridCol w="1928603"/>
                <a:gridCol w="4162452"/>
              </a:tblGrid>
              <a:tr h="70870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нормативного правового акта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Федеральный орган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исполнительной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власти, утверждающий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документ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</a:tr>
              <a:tr h="887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Межотраслевые правила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охране труда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Межотраслевые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типовые инструкции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охране труда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ПОТ Р М</a:t>
                      </a:r>
                      <a:br>
                        <a:rPr lang="ru-RU" sz="1200" dirty="0">
                          <a:effectLst/>
                        </a:rPr>
                      </a:b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ТИ Р 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Минтруд России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</a:tr>
              <a:tr h="708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Отраслевые правила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охране труда</a:t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Типовые инструкции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охране труда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ПОТ Р О</a:t>
                      </a:r>
                      <a:br>
                        <a:rPr lang="ru-RU" sz="1200" dirty="0">
                          <a:effectLst/>
                        </a:rPr>
                      </a:b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ТИ Р 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Федеральные органы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исполнительной власти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64" marR="14364" marT="0" marB="0"/>
                </a:tc>
              </a:tr>
              <a:tr h="171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Правила безопасности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Госгортехнадзор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России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Госатомнадзор России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/>
                </a:tc>
              </a:tr>
              <a:tr h="552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Правила устройства и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безопасной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эксплуатации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ПУБЭ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Инструкции по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безопасности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8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Государственные стандарты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системы стандартов безопасности труда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ГОСТ 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ССБТ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Госстандарт России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Госстрой России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/>
                </a:tc>
              </a:tr>
              <a:tr h="350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Строительные нормы и правила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СНиП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Госстрой России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/>
                </a:tc>
              </a:tr>
              <a:tr h="3879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Своды правил по проектированию и строительству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9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Государственные санитарно-эпидемиологические правила и нормы: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Минздрав России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/>
                </a:tc>
              </a:tr>
              <a:tr h="2567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800"/>
                        <a:buFont typeface="Arial" panose="020B0604020202020204" pitchFamily="34" charset="0"/>
                        <a:buChar char="●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</a:rPr>
                        <a:t>санитарные правила,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39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800"/>
                        <a:buFont typeface="Arial" panose="020B0604020202020204" pitchFamily="34" charset="0"/>
                        <a:buChar char="●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</a:rPr>
                        <a:t>гигиенические</a:t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нормативы,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94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800"/>
                        <a:buFont typeface="Arial" panose="020B0604020202020204" pitchFamily="34" charset="0"/>
                        <a:buChar char="●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</a:rPr>
                        <a:t>санитарные правила</a:t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и нормы,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СанПин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24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800"/>
                        <a:buFont typeface="Arial" panose="020B0604020202020204" pitchFamily="34" charset="0"/>
                        <a:buChar char="●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</a:rPr>
                        <a:t>санитарные нормы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2" marR="3878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2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5919386"/>
          </a:xfrm>
        </p:spPr>
        <p:txBody>
          <a:bodyPr/>
          <a:lstStyle/>
          <a:p>
            <a:pPr marL="59690" indent="0" algn="ctr">
              <a:lnSpc>
                <a:spcPct val="108000"/>
              </a:lnSpc>
              <a:spcBef>
                <a:spcPts val="2900"/>
              </a:spcBef>
              <a:spcAft>
                <a:spcPts val="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ССБТ</a:t>
            </a:r>
          </a:p>
          <a:p>
            <a:pPr marL="59690" indent="0" algn="just">
              <a:lnSpc>
                <a:spcPct val="108000"/>
              </a:lnSpc>
              <a:spcBef>
                <a:spcPts val="2900"/>
              </a:spcBef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Стандарты безопасности труда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определяют</a:t>
            </a:r>
            <a:b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терминологию в области охраны труда, требования к</a:t>
            </a:r>
            <a:b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производственному оборудованию, технологическим</a:t>
            </a:r>
            <a:b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процессам, средствам индивидуальной защиты,</a:t>
            </a:r>
            <a:b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 предельно допустимые значения вредных</a:t>
            </a:r>
            <a:b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факторов.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44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288" y="457201"/>
            <a:ext cx="10515600" cy="779172"/>
          </a:xfrm>
        </p:spPr>
        <p:txBody>
          <a:bodyPr>
            <a:normAutofit fontScale="90000"/>
          </a:bodyPr>
          <a:lstStyle/>
          <a:p>
            <a:pPr lvl="0" algn="ctr"/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стандартов ССБТ</a:t>
            </a:r>
            <a:r>
              <a:rPr kumimoji="0" lang="ru-RU" alt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926221"/>
              </p:ext>
            </p:extLst>
          </p:nvPr>
        </p:nvGraphicFramePr>
        <p:xfrm>
          <a:off x="1416676" y="1004551"/>
          <a:ext cx="9396212" cy="5241702"/>
        </p:xfrm>
        <a:graphic>
          <a:graphicData uri="http://schemas.openxmlformats.org/drawingml/2006/table">
            <a:tbl>
              <a:tblPr/>
              <a:tblGrid>
                <a:gridCol w="1501770"/>
                <a:gridCol w="7894442"/>
              </a:tblGrid>
              <a:tr h="761905">
                <a:tc>
                  <a:txBody>
                    <a:bodyPr/>
                    <a:lstStyle/>
                    <a:p>
                      <a:pPr algn="ctr">
                        <a:lnSpc>
                          <a:spcPct val="108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Шифр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подсистемы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8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подсистемы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Организационно-методические стандарты, устанавливающие цели, задачи, структуру ССБТ; терминологию в области охраны труда; классификацию опасных и вредных факторов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Стандарты требований и норм по видам опасных и вредных производственных факторов, устанавливающие предельно допустимые значения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Стандарты требований безопасности к производственному оборудованию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Стандарты требований безопасности к производственным процессам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Стандарты требований безопасности к средствам защиты работающих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Стандарты требований безопасности к зданиям и сооружениям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6-9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Резервные подсистемы для дальнейшего развития ССБТ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629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369</Words>
  <Application>Microsoft Office PowerPoint</Application>
  <PresentationFormat>Широкоэкранный</PresentationFormat>
  <Paragraphs>101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Правовое обеспечение охраны труда</vt:lpstr>
      <vt:lpstr>Презентация PowerPoint</vt:lpstr>
      <vt:lpstr>Федеральный закон "Об основах охраны труда в Российской Федерации" принят 17 июля 1999 г. </vt:lpstr>
      <vt:lpstr>УПРАВЛЕНИЕ ОХРАНОЙ ТРУДА</vt:lpstr>
      <vt:lpstr>ГОСУДАРСТВЕННЫЙ НАДЗОР И КОНТРОЛЬ В ОБЛАСТИ ОХРАНЫ ТРУДА  </vt:lpstr>
      <vt:lpstr>Презентация PowerPoint</vt:lpstr>
      <vt:lpstr>Презентация PowerPoint</vt:lpstr>
      <vt:lpstr>Классификация стандартов ССБТ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обеспечение охраны труда</dc:title>
  <dc:creator>Comp</dc:creator>
  <cp:lastModifiedBy>Comp</cp:lastModifiedBy>
  <cp:revision>3</cp:revision>
  <dcterms:created xsi:type="dcterms:W3CDTF">2015-09-13T13:10:04Z</dcterms:created>
  <dcterms:modified xsi:type="dcterms:W3CDTF">2015-09-13T13:21:53Z</dcterms:modified>
</cp:coreProperties>
</file>