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66" r:id="rId3"/>
    <p:sldId id="299" r:id="rId4"/>
    <p:sldId id="260" r:id="rId5"/>
    <p:sldId id="283" r:id="rId6"/>
    <p:sldId id="262" r:id="rId7"/>
    <p:sldId id="294" r:id="rId8"/>
    <p:sldId id="267" r:id="rId9"/>
    <p:sldId id="287" r:id="rId10"/>
    <p:sldId id="264" r:id="rId11"/>
    <p:sldId id="288" r:id="rId12"/>
    <p:sldId id="268" r:id="rId13"/>
    <p:sldId id="289" r:id="rId14"/>
    <p:sldId id="269" r:id="rId15"/>
    <p:sldId id="270" r:id="rId16"/>
    <p:sldId id="291" r:id="rId17"/>
    <p:sldId id="290" r:id="rId18"/>
    <p:sldId id="292" r:id="rId19"/>
    <p:sldId id="271" r:id="rId20"/>
    <p:sldId id="272" r:id="rId21"/>
    <p:sldId id="293" r:id="rId22"/>
    <p:sldId id="258" r:id="rId23"/>
    <p:sldId id="273" r:id="rId24"/>
    <p:sldId id="274" r:id="rId25"/>
    <p:sldId id="275" r:id="rId26"/>
    <p:sldId id="276" r:id="rId27"/>
    <p:sldId id="259" r:id="rId28"/>
    <p:sldId id="295" r:id="rId29"/>
    <p:sldId id="277" r:id="rId30"/>
    <p:sldId id="297" r:id="rId31"/>
    <p:sldId id="278" r:id="rId32"/>
    <p:sldId id="279" r:id="rId33"/>
    <p:sldId id="296" r:id="rId34"/>
    <p:sldId id="280" r:id="rId35"/>
    <p:sldId id="282"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85" d="100"/>
          <a:sy n="85" d="100"/>
        </p:scale>
        <p:origin x="9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1067FF-25B5-4C06-9E10-DE292932F6AB}"/>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7883A9C-9D17-4120-8D39-C306D6F9F3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F6A4B61-E5EA-4D6C-8BEA-FC3093673885}"/>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46BDE552-20B6-41D9-951E-BC1126DE960E}"/>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21135C6F-C130-412E-8670-5685CBDED44A}"/>
              </a:ext>
            </a:extLst>
          </p:cNvPr>
          <p:cNvSpPr>
            <a:spLocks noGrp="1"/>
          </p:cNvSpPr>
          <p:nvPr>
            <p:ph type="sldNum" sz="quarter" idx="12"/>
          </p:nvPr>
        </p:nvSpPr>
        <p:spPr/>
        <p:txBody>
          <a:bodyPr/>
          <a:lstStyle>
            <a:lvl1pPr>
              <a:defRPr/>
            </a:lvl1pPr>
          </a:lstStyle>
          <a:p>
            <a:fld id="{2629F14E-DD08-4056-ACEE-70F4BA7B921F}" type="slidenum">
              <a:rPr lang="ru-RU" altLang="ru-RU"/>
              <a:pPr/>
              <a:t>‹#›</a:t>
            </a:fld>
            <a:endParaRPr lang="ru-RU" altLang="ru-RU"/>
          </a:p>
        </p:txBody>
      </p:sp>
    </p:spTree>
    <p:extLst>
      <p:ext uri="{BB962C8B-B14F-4D97-AF65-F5344CB8AC3E}">
        <p14:creationId xmlns:p14="http://schemas.microsoft.com/office/powerpoint/2010/main" val="187516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916355-4DAD-44B6-9DEA-D37E043A828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4A1BD02-17F3-48CC-A4B6-4041F7A7C6F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55B5E5A-F9CD-4B45-A55C-C519140B2579}"/>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9FCD6022-FE18-4697-9795-D24947ACCDB2}"/>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2B23EDEE-DAA5-4DD4-BB1A-780CA9E3956F}"/>
              </a:ext>
            </a:extLst>
          </p:cNvPr>
          <p:cNvSpPr>
            <a:spLocks noGrp="1"/>
          </p:cNvSpPr>
          <p:nvPr>
            <p:ph type="sldNum" sz="quarter" idx="12"/>
          </p:nvPr>
        </p:nvSpPr>
        <p:spPr/>
        <p:txBody>
          <a:bodyPr/>
          <a:lstStyle>
            <a:lvl1pPr>
              <a:defRPr/>
            </a:lvl1pPr>
          </a:lstStyle>
          <a:p>
            <a:fld id="{F7E7E368-C742-4E08-98FB-2C86E05770F7}" type="slidenum">
              <a:rPr lang="ru-RU" altLang="ru-RU"/>
              <a:pPr/>
              <a:t>‹#›</a:t>
            </a:fld>
            <a:endParaRPr lang="ru-RU" altLang="ru-RU"/>
          </a:p>
        </p:txBody>
      </p:sp>
    </p:spTree>
    <p:extLst>
      <p:ext uri="{BB962C8B-B14F-4D97-AF65-F5344CB8AC3E}">
        <p14:creationId xmlns:p14="http://schemas.microsoft.com/office/powerpoint/2010/main" val="15451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E439786-37F1-4777-B312-AF58B5CE1C48}"/>
              </a:ext>
            </a:extLst>
          </p:cNvPr>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4949FEC-ECE0-4FE4-B1C9-AB0323C06425}"/>
              </a:ext>
            </a:extLst>
          </p:cNvPr>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9600E1-F15C-42FA-A872-575E939B7472}"/>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C3E1EE20-BA6B-44BF-9C9E-0F2476697BA9}"/>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CD1F019F-3694-4420-BD85-1049ABCCAC4D}"/>
              </a:ext>
            </a:extLst>
          </p:cNvPr>
          <p:cNvSpPr>
            <a:spLocks noGrp="1"/>
          </p:cNvSpPr>
          <p:nvPr>
            <p:ph type="sldNum" sz="quarter" idx="12"/>
          </p:nvPr>
        </p:nvSpPr>
        <p:spPr/>
        <p:txBody>
          <a:bodyPr/>
          <a:lstStyle>
            <a:lvl1pPr>
              <a:defRPr/>
            </a:lvl1pPr>
          </a:lstStyle>
          <a:p>
            <a:fld id="{D4E78429-30F7-42D2-A898-2F3C660DC081}" type="slidenum">
              <a:rPr lang="ru-RU" altLang="ru-RU"/>
              <a:pPr/>
              <a:t>‹#›</a:t>
            </a:fld>
            <a:endParaRPr lang="ru-RU" altLang="ru-RU"/>
          </a:p>
        </p:txBody>
      </p:sp>
    </p:spTree>
    <p:extLst>
      <p:ext uri="{BB962C8B-B14F-4D97-AF65-F5344CB8AC3E}">
        <p14:creationId xmlns:p14="http://schemas.microsoft.com/office/powerpoint/2010/main" val="107905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46E1D2-B34C-4A10-8860-5910AF8E0156}"/>
              </a:ext>
            </a:extLst>
          </p:cNvPr>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a:extLst>
              <a:ext uri="{FF2B5EF4-FFF2-40B4-BE49-F238E27FC236}">
                <a16:creationId xmlns:a16="http://schemas.microsoft.com/office/drawing/2014/main" id="{F61F0B92-17F2-445F-9141-C87D64134D4C}"/>
              </a:ext>
            </a:extLst>
          </p:cNvPr>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F5D4F74-26D2-40C9-9D7E-A64B1C955E74}"/>
              </a:ext>
            </a:extLst>
          </p:cNvPr>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a:extLst>
              <a:ext uri="{FF2B5EF4-FFF2-40B4-BE49-F238E27FC236}">
                <a16:creationId xmlns:a16="http://schemas.microsoft.com/office/drawing/2014/main" id="{16C4850E-47F9-4059-A1EE-E3079B434BDD}"/>
              </a:ext>
            </a:extLst>
          </p:cNvPr>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a:extLst>
              <a:ext uri="{FF2B5EF4-FFF2-40B4-BE49-F238E27FC236}">
                <a16:creationId xmlns:a16="http://schemas.microsoft.com/office/drawing/2014/main" id="{EB59E521-DB78-4E79-B087-6F24BB516BCF}"/>
              </a:ext>
            </a:extLst>
          </p:cNvPr>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a:extLst>
              <a:ext uri="{FF2B5EF4-FFF2-40B4-BE49-F238E27FC236}">
                <a16:creationId xmlns:a16="http://schemas.microsoft.com/office/drawing/2014/main" id="{1444DF1E-6DC9-4FE3-9A63-6D3E245D7A09}"/>
              </a:ext>
            </a:extLst>
          </p:cNvPr>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a:extLst>
              <a:ext uri="{FF2B5EF4-FFF2-40B4-BE49-F238E27FC236}">
                <a16:creationId xmlns:a16="http://schemas.microsoft.com/office/drawing/2014/main" id="{F073EDAA-BBAC-40B1-9515-6583031E952F}"/>
              </a:ext>
            </a:extLst>
          </p:cNvPr>
          <p:cNvSpPr>
            <a:spLocks noGrp="1"/>
          </p:cNvSpPr>
          <p:nvPr>
            <p:ph type="sldNum" sz="quarter" idx="12"/>
          </p:nvPr>
        </p:nvSpPr>
        <p:spPr>
          <a:xfrm>
            <a:off x="6553200" y="6245225"/>
            <a:ext cx="2133600" cy="476250"/>
          </a:xfrm>
        </p:spPr>
        <p:txBody>
          <a:bodyPr/>
          <a:lstStyle>
            <a:lvl1pPr>
              <a:defRPr/>
            </a:lvl1pPr>
          </a:lstStyle>
          <a:p>
            <a:fld id="{516EB8F4-DB45-4002-87A3-9E5D8C26BF57}" type="slidenum">
              <a:rPr lang="ru-RU" altLang="ru-RU"/>
              <a:pPr/>
              <a:t>‹#›</a:t>
            </a:fld>
            <a:endParaRPr lang="ru-RU" altLang="ru-RU"/>
          </a:p>
        </p:txBody>
      </p:sp>
    </p:spTree>
    <p:extLst>
      <p:ext uri="{BB962C8B-B14F-4D97-AF65-F5344CB8AC3E}">
        <p14:creationId xmlns:p14="http://schemas.microsoft.com/office/powerpoint/2010/main" val="352522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8FB0E3-83A7-41D7-AA8E-DD1EE1B1B3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CE06D18-6B0E-4B41-A053-8A1C3FF1256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0DD480-03E4-469D-A9F9-9A4CDEEAFB3D}"/>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F2FBF335-ADD5-46A5-B93F-D1297467934D}"/>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4119766A-6BDC-4663-AE4B-AD6F1FC494F5}"/>
              </a:ext>
            </a:extLst>
          </p:cNvPr>
          <p:cNvSpPr>
            <a:spLocks noGrp="1"/>
          </p:cNvSpPr>
          <p:nvPr>
            <p:ph type="sldNum" sz="quarter" idx="12"/>
          </p:nvPr>
        </p:nvSpPr>
        <p:spPr/>
        <p:txBody>
          <a:bodyPr/>
          <a:lstStyle>
            <a:lvl1pPr>
              <a:defRPr/>
            </a:lvl1pPr>
          </a:lstStyle>
          <a:p>
            <a:fld id="{0B4B88BD-6F90-4612-9DED-C5B1CE9055CD}" type="slidenum">
              <a:rPr lang="ru-RU" altLang="ru-RU"/>
              <a:pPr/>
              <a:t>‹#›</a:t>
            </a:fld>
            <a:endParaRPr lang="ru-RU" altLang="ru-RU"/>
          </a:p>
        </p:txBody>
      </p:sp>
    </p:spTree>
    <p:extLst>
      <p:ext uri="{BB962C8B-B14F-4D97-AF65-F5344CB8AC3E}">
        <p14:creationId xmlns:p14="http://schemas.microsoft.com/office/powerpoint/2010/main" val="278182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441B92-905F-4D96-B08B-845D2A41C3AB}"/>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8B38435-14EF-44BB-A868-2A8A7CC83DA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B927D4F0-3ECD-40AD-9434-FA5504D30DF1}"/>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D70C5638-0A8A-4901-8702-78860041E431}"/>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9DF19B7D-A6BC-49F2-8B76-885032E85411}"/>
              </a:ext>
            </a:extLst>
          </p:cNvPr>
          <p:cNvSpPr>
            <a:spLocks noGrp="1"/>
          </p:cNvSpPr>
          <p:nvPr>
            <p:ph type="sldNum" sz="quarter" idx="12"/>
          </p:nvPr>
        </p:nvSpPr>
        <p:spPr/>
        <p:txBody>
          <a:bodyPr/>
          <a:lstStyle>
            <a:lvl1pPr>
              <a:defRPr/>
            </a:lvl1pPr>
          </a:lstStyle>
          <a:p>
            <a:fld id="{02A52AC7-768D-43E0-B342-0E6496BF1221}" type="slidenum">
              <a:rPr lang="ru-RU" altLang="ru-RU"/>
              <a:pPr/>
              <a:t>‹#›</a:t>
            </a:fld>
            <a:endParaRPr lang="ru-RU" altLang="ru-RU"/>
          </a:p>
        </p:txBody>
      </p:sp>
    </p:spTree>
    <p:extLst>
      <p:ext uri="{BB962C8B-B14F-4D97-AF65-F5344CB8AC3E}">
        <p14:creationId xmlns:p14="http://schemas.microsoft.com/office/powerpoint/2010/main" val="60251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A20FA-8AED-46A7-9A00-9267B18399C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887893-B3AD-41E3-8988-175526E25D78}"/>
              </a:ext>
            </a:extLst>
          </p:cNvPr>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393806C-1532-44E2-86FB-0EFAD474ED9C}"/>
              </a:ext>
            </a:extLst>
          </p:cNvPr>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9ACE356-918A-435B-8791-330F03ECDF7E}"/>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6FB44540-EAF2-497C-A843-8310704B0EC2}"/>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6D8CD74B-EEAD-4621-B5A6-973E4A46CE40}"/>
              </a:ext>
            </a:extLst>
          </p:cNvPr>
          <p:cNvSpPr>
            <a:spLocks noGrp="1"/>
          </p:cNvSpPr>
          <p:nvPr>
            <p:ph type="sldNum" sz="quarter" idx="12"/>
          </p:nvPr>
        </p:nvSpPr>
        <p:spPr/>
        <p:txBody>
          <a:bodyPr/>
          <a:lstStyle>
            <a:lvl1pPr>
              <a:defRPr/>
            </a:lvl1pPr>
          </a:lstStyle>
          <a:p>
            <a:fld id="{18534022-9DF5-4FE5-873E-629295AF931E}" type="slidenum">
              <a:rPr lang="ru-RU" altLang="ru-RU"/>
              <a:pPr/>
              <a:t>‹#›</a:t>
            </a:fld>
            <a:endParaRPr lang="ru-RU" altLang="ru-RU"/>
          </a:p>
        </p:txBody>
      </p:sp>
    </p:spTree>
    <p:extLst>
      <p:ext uri="{BB962C8B-B14F-4D97-AF65-F5344CB8AC3E}">
        <p14:creationId xmlns:p14="http://schemas.microsoft.com/office/powerpoint/2010/main" val="46703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2F765D-F7CB-40A5-90D0-8152ACDCBF09}"/>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37A6149-DBE0-42A6-B2C8-A1BE6B6DD6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F0B1AD7-4E02-4EB2-8AB8-B0AAB669EE4C}"/>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2D3B408-7461-4D4A-9228-606AD534F9C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BFED2CE-40FA-47F6-81C4-4468E75C7D7B}"/>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22ABD84-2F5C-4D40-B472-DD9D0D8140F5}"/>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D6BC0382-452D-470E-95E9-7AB8FE12201F}"/>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78FA5DB4-C969-449B-9B41-0227DE68C667}"/>
              </a:ext>
            </a:extLst>
          </p:cNvPr>
          <p:cNvSpPr>
            <a:spLocks noGrp="1"/>
          </p:cNvSpPr>
          <p:nvPr>
            <p:ph type="sldNum" sz="quarter" idx="12"/>
          </p:nvPr>
        </p:nvSpPr>
        <p:spPr/>
        <p:txBody>
          <a:bodyPr/>
          <a:lstStyle>
            <a:lvl1pPr>
              <a:defRPr/>
            </a:lvl1pPr>
          </a:lstStyle>
          <a:p>
            <a:fld id="{0455A1C2-C93A-4882-ABFF-E903E569BD63}" type="slidenum">
              <a:rPr lang="ru-RU" altLang="ru-RU"/>
              <a:pPr/>
              <a:t>‹#›</a:t>
            </a:fld>
            <a:endParaRPr lang="ru-RU" altLang="ru-RU"/>
          </a:p>
        </p:txBody>
      </p:sp>
    </p:spTree>
    <p:extLst>
      <p:ext uri="{BB962C8B-B14F-4D97-AF65-F5344CB8AC3E}">
        <p14:creationId xmlns:p14="http://schemas.microsoft.com/office/powerpoint/2010/main" val="32177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5B3D3-BB11-464B-993C-51F94D0F091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D809CBD-7F9A-4CD4-8F87-F41F83E863AD}"/>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2B5ED352-923B-4340-B76F-90EC6AA4999E}"/>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04B11E01-6A56-4C10-A2E7-D099174FBE42}"/>
              </a:ext>
            </a:extLst>
          </p:cNvPr>
          <p:cNvSpPr>
            <a:spLocks noGrp="1"/>
          </p:cNvSpPr>
          <p:nvPr>
            <p:ph type="sldNum" sz="quarter" idx="12"/>
          </p:nvPr>
        </p:nvSpPr>
        <p:spPr/>
        <p:txBody>
          <a:bodyPr/>
          <a:lstStyle>
            <a:lvl1pPr>
              <a:defRPr/>
            </a:lvl1pPr>
          </a:lstStyle>
          <a:p>
            <a:fld id="{86613FEF-CD2B-485A-AE83-7443F38EEB3B}" type="slidenum">
              <a:rPr lang="ru-RU" altLang="ru-RU"/>
              <a:pPr/>
              <a:t>‹#›</a:t>
            </a:fld>
            <a:endParaRPr lang="ru-RU" altLang="ru-RU"/>
          </a:p>
        </p:txBody>
      </p:sp>
    </p:spTree>
    <p:extLst>
      <p:ext uri="{BB962C8B-B14F-4D97-AF65-F5344CB8AC3E}">
        <p14:creationId xmlns:p14="http://schemas.microsoft.com/office/powerpoint/2010/main" val="105564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181F687-B01D-4AC0-8A4C-0C21884ABC43}"/>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39391888-E9C4-4ACC-964B-C3B85990043B}"/>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BB39D3DD-4EF6-4E54-BA26-F40419DFC78C}"/>
              </a:ext>
            </a:extLst>
          </p:cNvPr>
          <p:cNvSpPr>
            <a:spLocks noGrp="1"/>
          </p:cNvSpPr>
          <p:nvPr>
            <p:ph type="sldNum" sz="quarter" idx="12"/>
          </p:nvPr>
        </p:nvSpPr>
        <p:spPr/>
        <p:txBody>
          <a:bodyPr/>
          <a:lstStyle>
            <a:lvl1pPr>
              <a:defRPr/>
            </a:lvl1pPr>
          </a:lstStyle>
          <a:p>
            <a:fld id="{84C8CB5C-C953-4E82-A305-B49A8CE39FAB}" type="slidenum">
              <a:rPr lang="ru-RU" altLang="ru-RU"/>
              <a:pPr/>
              <a:t>‹#›</a:t>
            </a:fld>
            <a:endParaRPr lang="ru-RU" altLang="ru-RU"/>
          </a:p>
        </p:txBody>
      </p:sp>
    </p:spTree>
    <p:extLst>
      <p:ext uri="{BB962C8B-B14F-4D97-AF65-F5344CB8AC3E}">
        <p14:creationId xmlns:p14="http://schemas.microsoft.com/office/powerpoint/2010/main" val="46307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8F309-B11F-4119-8A82-02447739BD4D}"/>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5BE6326-FF5C-4C61-A2BD-99AAFA2890C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D1C07B6-046C-44A6-9FDA-EC36155DF4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B4DC131-9446-4623-ABC8-969D5DEE38C9}"/>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C20C3702-FBEA-456E-9044-B12DC58412EC}"/>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71E9466D-1D1E-4310-9BDA-335937EC74A2}"/>
              </a:ext>
            </a:extLst>
          </p:cNvPr>
          <p:cNvSpPr>
            <a:spLocks noGrp="1"/>
          </p:cNvSpPr>
          <p:nvPr>
            <p:ph type="sldNum" sz="quarter" idx="12"/>
          </p:nvPr>
        </p:nvSpPr>
        <p:spPr/>
        <p:txBody>
          <a:bodyPr/>
          <a:lstStyle>
            <a:lvl1pPr>
              <a:defRPr/>
            </a:lvl1pPr>
          </a:lstStyle>
          <a:p>
            <a:fld id="{9C1BF208-2575-4839-82C9-89FA5B3637A3}" type="slidenum">
              <a:rPr lang="ru-RU" altLang="ru-RU"/>
              <a:pPr/>
              <a:t>‹#›</a:t>
            </a:fld>
            <a:endParaRPr lang="ru-RU" altLang="ru-RU"/>
          </a:p>
        </p:txBody>
      </p:sp>
    </p:spTree>
    <p:extLst>
      <p:ext uri="{BB962C8B-B14F-4D97-AF65-F5344CB8AC3E}">
        <p14:creationId xmlns:p14="http://schemas.microsoft.com/office/powerpoint/2010/main" val="26533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5669A-9E58-4F5A-9E8F-3CAD5BB57C6B}"/>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297B645-A42D-4B5C-9ABC-D3D3EC5D598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448D9350-6E4B-4B6C-ACCF-E39BEBC6B61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4CF711-37AF-473A-93BE-9BD5118FCC0F}"/>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A64A6241-405F-4CB4-95F9-A7B98346B362}"/>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78AECE27-ACC1-4988-AF70-315273A00DDF}"/>
              </a:ext>
            </a:extLst>
          </p:cNvPr>
          <p:cNvSpPr>
            <a:spLocks noGrp="1"/>
          </p:cNvSpPr>
          <p:nvPr>
            <p:ph type="sldNum" sz="quarter" idx="12"/>
          </p:nvPr>
        </p:nvSpPr>
        <p:spPr/>
        <p:txBody>
          <a:bodyPr/>
          <a:lstStyle>
            <a:lvl1pPr>
              <a:defRPr/>
            </a:lvl1pPr>
          </a:lstStyle>
          <a:p>
            <a:fld id="{F906BE0D-E0DD-47EB-B942-873F2196752D}" type="slidenum">
              <a:rPr lang="ru-RU" altLang="ru-RU"/>
              <a:pPr/>
              <a:t>‹#›</a:t>
            </a:fld>
            <a:endParaRPr lang="ru-RU" altLang="ru-RU"/>
          </a:p>
        </p:txBody>
      </p:sp>
    </p:spTree>
    <p:extLst>
      <p:ext uri="{BB962C8B-B14F-4D97-AF65-F5344CB8AC3E}">
        <p14:creationId xmlns:p14="http://schemas.microsoft.com/office/powerpoint/2010/main" val="404380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72D1B8-C1E9-42BB-A05C-8798049AD8B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99DE25FA-2E93-40C3-ACAA-103C534211F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B0853140-DB33-4B04-9456-320895CA52B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id="{C153CEAE-A8E8-4670-8806-E627F14FB3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id="{F43D17C6-081F-4084-AA88-81E439989E9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6075D2-0F92-4BB4-998E-5FAFDBD69A2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jpeg"/><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DE3F1-012F-479C-906C-D0836C6CAC55}"/>
              </a:ext>
            </a:extLst>
          </p:cNvPr>
          <p:cNvSpPr>
            <a:spLocks noGrp="1"/>
          </p:cNvSpPr>
          <p:nvPr>
            <p:ph type="ctrTitle"/>
          </p:nvPr>
        </p:nvSpPr>
        <p:spPr>
          <a:xfrm>
            <a:off x="1773936" y="2926908"/>
            <a:ext cx="5596128" cy="1255814"/>
          </a:xfrm>
        </p:spPr>
        <p:txBody>
          <a:bodyPr/>
          <a:lstStyle/>
          <a:p>
            <a:r>
              <a:rPr lang="ru-RU" sz="2025" dirty="0">
                <a:solidFill>
                  <a:srgbClr val="0070C0"/>
                </a:solidFill>
              </a:rPr>
              <a:t>Лекция № 4</a:t>
            </a:r>
            <a:br>
              <a:rPr lang="ru-RU" sz="2025" dirty="0">
                <a:solidFill>
                  <a:srgbClr val="0070C0"/>
                </a:solidFill>
              </a:rPr>
            </a:br>
            <a:r>
              <a:rPr lang="ru-RU" altLang="ru-RU" sz="2400" b="1" dirty="0">
                <a:solidFill>
                  <a:srgbClr val="0070C0"/>
                </a:solidFill>
                <a:latin typeface="Times New Roman" panose="02020603050405020304" pitchFamily="18" charset="0"/>
                <a:cs typeface="Times New Roman" panose="02020603050405020304" pitchFamily="18" charset="0"/>
              </a:rPr>
              <a:t>ГЛОБАЛЬНЫЕ ОПАСНОСТИ</a:t>
            </a:r>
            <a:endParaRPr lang="ru-RU" sz="2475" b="1" dirty="0">
              <a:solidFill>
                <a:srgbClr val="0070C0"/>
              </a:solidFill>
              <a:latin typeface="Times New Roman" panose="02020603050405020304" pitchFamily="18" charset="0"/>
              <a:cs typeface="Times New Roman" panose="02020603050405020304" pitchFamily="18" charset="0"/>
            </a:endParaRPr>
          </a:p>
        </p:txBody>
      </p:sp>
      <p:sp>
        <p:nvSpPr>
          <p:cNvPr id="3" name="object 2">
            <a:extLst>
              <a:ext uri="{FF2B5EF4-FFF2-40B4-BE49-F238E27FC236}">
                <a16:creationId xmlns:a16="http://schemas.microsoft.com/office/drawing/2014/main" id="{86B76E4A-0379-4F04-A2AB-6E5CC94126E1}"/>
              </a:ext>
            </a:extLst>
          </p:cNvPr>
          <p:cNvSpPr txBox="1"/>
          <p:nvPr/>
        </p:nvSpPr>
        <p:spPr>
          <a:xfrm>
            <a:off x="1773936" y="1531693"/>
            <a:ext cx="5693892" cy="490609"/>
          </a:xfrm>
          <a:prstGeom prst="rect">
            <a:avLst/>
          </a:prstGeom>
        </p:spPr>
        <p:txBody>
          <a:bodyPr vert="horz" wrap="square" lIns="0" tIns="5804" rIns="0" bIns="0" rtlCol="0">
            <a:spAutoFit/>
          </a:bodyPr>
          <a:lstStyle/>
          <a:p>
            <a:pPr marL="581" algn="ctr">
              <a:spcBef>
                <a:spcPts val="46"/>
              </a:spcBef>
            </a:pPr>
            <a:r>
              <a:rPr sz="1050" dirty="0">
                <a:latin typeface="Times New Roman" panose="02020603050405020304" pitchFamily="18" charset="0"/>
                <a:cs typeface="Times New Roman" panose="02020603050405020304" pitchFamily="18" charset="0"/>
              </a:rPr>
              <a:t>Министерство науки и высшего образования Российской Федерации</a:t>
            </a:r>
          </a:p>
          <a:p>
            <a:pPr marL="581" algn="ctr">
              <a:spcBef>
                <a:spcPts val="46"/>
              </a:spcBef>
            </a:pPr>
            <a:r>
              <a:rPr lang="ru-RU" sz="1050" dirty="0">
                <a:latin typeface="Times New Roman" panose="02020603050405020304" pitchFamily="18" charset="0"/>
                <a:cs typeface="Times New Roman" panose="02020603050405020304" pitchFamily="18" charset="0"/>
              </a:rPr>
              <a:t>Федеральное государственное автономное образовательное учреждение высшего образования</a:t>
            </a:r>
          </a:p>
          <a:p>
            <a:pPr marL="581" algn="ctr">
              <a:spcBef>
                <a:spcPts val="46"/>
              </a:spcBef>
            </a:pPr>
            <a:r>
              <a:rPr sz="1050" dirty="0">
                <a:latin typeface="Times New Roman" panose="02020603050405020304" pitchFamily="18" charset="0"/>
                <a:cs typeface="Times New Roman" panose="02020603050405020304" pitchFamily="18" charset="0"/>
              </a:rPr>
              <a:t>«</a:t>
            </a:r>
            <a:r>
              <a:rPr lang="ru-RU" sz="1050" dirty="0">
                <a:latin typeface="Times New Roman" panose="02020603050405020304" pitchFamily="18" charset="0"/>
                <a:cs typeface="Times New Roman" panose="02020603050405020304" pitchFamily="18" charset="0"/>
              </a:rPr>
              <a:t>Северо-Восточный федеральный университет имени </a:t>
            </a:r>
            <a:r>
              <a:rPr sz="1050" dirty="0">
                <a:latin typeface="Times New Roman" panose="02020603050405020304" pitchFamily="18" charset="0"/>
                <a:cs typeface="Times New Roman" panose="02020603050405020304" pitchFamily="18" charset="0"/>
              </a:rPr>
              <a:t>М.К. </a:t>
            </a:r>
            <a:r>
              <a:rPr lang="ru-RU" sz="1050" dirty="0" err="1">
                <a:latin typeface="Times New Roman" panose="02020603050405020304" pitchFamily="18" charset="0"/>
                <a:cs typeface="Times New Roman" panose="02020603050405020304" pitchFamily="18" charset="0"/>
              </a:rPr>
              <a:t>Аммосова</a:t>
            </a:r>
            <a:r>
              <a:rPr sz="1050" dirty="0">
                <a:latin typeface="Times New Roman" panose="02020603050405020304" pitchFamily="18" charset="0"/>
                <a:cs typeface="Times New Roman" panose="02020603050405020304" pitchFamily="18" charset="0"/>
              </a:rPr>
              <a:t>» </a:t>
            </a:r>
          </a:p>
        </p:txBody>
      </p:sp>
      <p:sp>
        <p:nvSpPr>
          <p:cNvPr id="4" name="object 3">
            <a:extLst>
              <a:ext uri="{FF2B5EF4-FFF2-40B4-BE49-F238E27FC236}">
                <a16:creationId xmlns:a16="http://schemas.microsoft.com/office/drawing/2014/main" id="{18D50526-8746-49BA-9C88-AA8FAD8B0AD2}"/>
              </a:ext>
            </a:extLst>
          </p:cNvPr>
          <p:cNvSpPr txBox="1"/>
          <p:nvPr/>
        </p:nvSpPr>
        <p:spPr>
          <a:xfrm>
            <a:off x="3045370" y="2105978"/>
            <a:ext cx="3053261" cy="490903"/>
          </a:xfrm>
          <a:prstGeom prst="rect">
            <a:avLst/>
          </a:prstGeom>
        </p:spPr>
        <p:txBody>
          <a:bodyPr vert="horz" wrap="square" lIns="0" tIns="6095" rIns="0" bIns="0" rtlCol="0">
            <a:spAutoFit/>
          </a:bodyPr>
          <a:lstStyle/>
          <a:p>
            <a:pPr>
              <a:spcBef>
                <a:spcPts val="23"/>
              </a:spcBef>
            </a:pPr>
            <a:endParaRPr sz="1575" dirty="0">
              <a:latin typeface="Times New Roman" panose="02020603050405020304" pitchFamily="18" charset="0"/>
              <a:cs typeface="Times New Roman" panose="02020603050405020304" pitchFamily="18" charset="0"/>
            </a:endParaRPr>
          </a:p>
          <a:p>
            <a:pPr marL="1161" algn="ctr"/>
            <a:r>
              <a:rPr lang="ru-RU" sz="1575" b="1" dirty="0">
                <a:latin typeface="Times New Roman" panose="02020603050405020304" pitchFamily="18" charset="0"/>
                <a:cs typeface="Times New Roman" panose="02020603050405020304" pitchFamily="18" charset="0"/>
              </a:rPr>
              <a:t>Горнопромышленная экология</a:t>
            </a:r>
            <a:endParaRPr sz="1575"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76F2CF-1E74-43AD-A4D9-59B87C8768EC}"/>
              </a:ext>
            </a:extLst>
          </p:cNvPr>
          <p:cNvSpPr txBox="1"/>
          <p:nvPr/>
        </p:nvSpPr>
        <p:spPr>
          <a:xfrm>
            <a:off x="3761910" y="4617132"/>
            <a:ext cx="3696846" cy="415498"/>
          </a:xfrm>
          <a:prstGeom prst="rect">
            <a:avLst/>
          </a:prstGeom>
          <a:noFill/>
        </p:spPr>
        <p:txBody>
          <a:bodyPr wrap="none" rtlCol="0">
            <a:spAutoFit/>
          </a:bodyPr>
          <a:lstStyle/>
          <a:p>
            <a:r>
              <a:rPr lang="ru-RU" sz="1050" dirty="0">
                <a:latin typeface="Times New Roman" panose="02020603050405020304" pitchFamily="18" charset="0"/>
                <a:cs typeface="Times New Roman" panose="02020603050405020304" pitchFamily="18" charset="0"/>
              </a:rPr>
              <a:t>Поисеева Саргылана Иннокентьевна, к.б.н., доцент кафедры </a:t>
            </a:r>
          </a:p>
          <a:p>
            <a:r>
              <a:rPr lang="ru-RU" sz="1050" dirty="0">
                <a:latin typeface="Times New Roman" panose="02020603050405020304" pitchFamily="18" charset="0"/>
                <a:cs typeface="Times New Roman" panose="02020603050405020304" pitchFamily="18" charset="0"/>
              </a:rPr>
              <a:t> «Техносферная безопасность» Горного института</a:t>
            </a:r>
          </a:p>
        </p:txBody>
      </p:sp>
    </p:spTree>
    <p:extLst>
      <p:ext uri="{BB962C8B-B14F-4D97-AF65-F5344CB8AC3E}">
        <p14:creationId xmlns:p14="http://schemas.microsoft.com/office/powerpoint/2010/main" val="16048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C881A6C-59B3-40F0-8655-129C9C6B3921}"/>
              </a:ext>
            </a:extLst>
          </p:cNvPr>
          <p:cNvSpPr>
            <a:spLocks noGrp="1" noChangeArrowheads="1"/>
          </p:cNvSpPr>
          <p:nvPr>
            <p:ph type="title"/>
          </p:nvPr>
        </p:nvSpPr>
        <p:spPr>
          <a:xfrm>
            <a:off x="457200" y="260648"/>
            <a:ext cx="8229600" cy="404664"/>
          </a:xfrm>
        </p:spPr>
        <p:txBody>
          <a:bodyPr/>
          <a:lstStyle/>
          <a:p>
            <a:r>
              <a:rPr lang="ru-RU" altLang="ru-RU" sz="3600" b="1" dirty="0"/>
              <a:t>4</a:t>
            </a:r>
            <a:r>
              <a:rPr lang="en-US" altLang="ru-RU" sz="3600" b="1" dirty="0"/>
              <a:t>.</a:t>
            </a:r>
            <a:r>
              <a:rPr lang="ru-RU" altLang="ru-RU" sz="3600" b="1" dirty="0"/>
              <a:t> Парниковый эффект</a:t>
            </a:r>
          </a:p>
        </p:txBody>
      </p:sp>
      <p:sp>
        <p:nvSpPr>
          <p:cNvPr id="10243" name="Rectangle 3">
            <a:extLst>
              <a:ext uri="{FF2B5EF4-FFF2-40B4-BE49-F238E27FC236}">
                <a16:creationId xmlns:a16="http://schemas.microsoft.com/office/drawing/2014/main" id="{11677446-6285-45B0-93D3-B28A9E24B9EA}"/>
              </a:ext>
            </a:extLst>
          </p:cNvPr>
          <p:cNvSpPr>
            <a:spLocks noGrp="1" noChangeArrowheads="1"/>
          </p:cNvSpPr>
          <p:nvPr>
            <p:ph type="body" idx="1"/>
          </p:nvPr>
        </p:nvSpPr>
        <p:spPr>
          <a:xfrm>
            <a:off x="251520" y="1340768"/>
            <a:ext cx="8229600" cy="4525963"/>
          </a:xfrm>
        </p:spPr>
        <p:txBody>
          <a:bodyPr/>
          <a:lstStyle/>
          <a:p>
            <a:r>
              <a:rPr lang="ru-RU" altLang="ru-RU" b="1" dirty="0"/>
              <a:t>Парниковые газы</a:t>
            </a:r>
            <a:r>
              <a:rPr lang="ru-RU" altLang="ru-RU" dirty="0"/>
              <a:t> - пары воды, </a:t>
            </a:r>
            <a:r>
              <a:rPr lang="en-US" altLang="ru-RU" dirty="0"/>
              <a:t>CO</a:t>
            </a:r>
            <a:r>
              <a:rPr lang="en-US" altLang="ru-RU" sz="2400" dirty="0"/>
              <a:t>2</a:t>
            </a:r>
            <a:r>
              <a:rPr lang="en-US" altLang="ru-RU" dirty="0"/>
              <a:t>, CH</a:t>
            </a:r>
            <a:r>
              <a:rPr lang="en-US" altLang="ru-RU" sz="2400" dirty="0"/>
              <a:t>4</a:t>
            </a:r>
            <a:r>
              <a:rPr lang="ru-RU" altLang="ru-RU" dirty="0"/>
              <a:t>, хлорфторуглероды и др.</a:t>
            </a:r>
          </a:p>
          <a:p>
            <a:r>
              <a:rPr lang="ru-RU" altLang="ru-RU" b="1" dirty="0"/>
              <a:t>Парниковый эффект</a:t>
            </a:r>
            <a:r>
              <a:rPr lang="ru-RU" altLang="ru-RU" dirty="0"/>
              <a:t> – увеличение содержание парниковых газов в атмосфере и как следствие нагрев нижних слоев атмосферы и поверхности Земли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9F8CB358-EF57-490A-B744-475783D7A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781300"/>
            <a:ext cx="313213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6403F6B5-4618-4A17-A61C-5D3A2E9A5923}"/>
              </a:ext>
            </a:extLst>
          </p:cNvPr>
          <p:cNvSpPr>
            <a:spLocks noGrp="1" noChangeArrowheads="1"/>
          </p:cNvSpPr>
          <p:nvPr>
            <p:ph type="title"/>
          </p:nvPr>
        </p:nvSpPr>
        <p:spPr>
          <a:xfrm>
            <a:off x="457200" y="-315913"/>
            <a:ext cx="8229600" cy="1733551"/>
          </a:xfrm>
        </p:spPr>
        <p:txBody>
          <a:bodyPr/>
          <a:lstStyle/>
          <a:p>
            <a:r>
              <a:rPr lang="ru-RU" altLang="ru-RU">
                <a:solidFill>
                  <a:srgbClr val="FF0000"/>
                </a:solidFill>
              </a:rPr>
              <a:t>            Парниковый эффект</a:t>
            </a:r>
          </a:p>
        </p:txBody>
      </p:sp>
      <p:sp>
        <p:nvSpPr>
          <p:cNvPr id="22532" name="Rectangle 3">
            <a:extLst>
              <a:ext uri="{FF2B5EF4-FFF2-40B4-BE49-F238E27FC236}">
                <a16:creationId xmlns:a16="http://schemas.microsoft.com/office/drawing/2014/main" id="{42107C7D-D60E-4EE5-BEAC-95E6DCBA5EAF}"/>
              </a:ext>
            </a:extLst>
          </p:cNvPr>
          <p:cNvSpPr>
            <a:spLocks noGrp="1" noChangeArrowheads="1"/>
          </p:cNvSpPr>
          <p:nvPr>
            <p:ph idx="1"/>
          </p:nvPr>
        </p:nvSpPr>
        <p:spPr bwMode="auto">
          <a:xfrm>
            <a:off x="0" y="981075"/>
            <a:ext cx="6443663" cy="5472113"/>
          </a:xfrm>
        </p:spPr>
        <p:txBody>
          <a:bodyPr wrap="square" numCol="1" anchor="t" anchorCtr="0" compatLnSpc="1">
            <a:prstTxWarp prst="textNoShape">
              <a:avLst/>
            </a:prstTxWarp>
          </a:bodyPr>
          <a:lstStyle/>
          <a:p>
            <a:pPr algn="just">
              <a:spcBef>
                <a:spcPct val="0"/>
              </a:spcBef>
              <a:buFontTx/>
              <a:buNone/>
            </a:pPr>
            <a:r>
              <a:rPr lang="ru-RU" altLang="ru-RU" sz="2400" b="1" i="1"/>
              <a:t>Деятельность человека приводит к повышению концентрации парниковых газов в атмосфере.</a:t>
            </a:r>
          </a:p>
          <a:p>
            <a:pPr algn="just">
              <a:spcBef>
                <a:spcPct val="0"/>
              </a:spcBef>
              <a:buFontTx/>
              <a:buNone/>
            </a:pPr>
            <a:r>
              <a:rPr lang="ru-RU" altLang="ru-RU" sz="2400" b="1" i="1"/>
              <a:t>Увеличение концентрации парниковых газов приведет к разогреву нижних слоев атмосферы и поверхности земли. </a:t>
            </a:r>
          </a:p>
          <a:p>
            <a:pPr algn="just">
              <a:spcBef>
                <a:spcPct val="0"/>
              </a:spcBef>
              <a:buFontTx/>
              <a:buNone/>
            </a:pPr>
            <a:r>
              <a:rPr lang="ru-RU" altLang="ru-RU" sz="2400" b="1" i="1"/>
              <a:t>Любое изменение в способности Земли отражать и поглощать тепло приведет к изменению температуры атмосферы и мировых океанов и нарушит устойчивые типы циркуляции и погоды.</a:t>
            </a:r>
            <a:endParaRPr lang="ru-RU" altLang="ru-RU"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6E0FB39-47B3-4C84-B462-CA0402CF8B5C}"/>
              </a:ext>
            </a:extLst>
          </p:cNvPr>
          <p:cNvSpPr>
            <a:spLocks noGrp="1" noChangeArrowheads="1"/>
          </p:cNvSpPr>
          <p:nvPr>
            <p:ph type="title"/>
          </p:nvPr>
        </p:nvSpPr>
        <p:spPr/>
        <p:txBody>
          <a:bodyPr/>
          <a:lstStyle/>
          <a:p>
            <a:endParaRPr lang="ru-RU" altLang="ru-RU"/>
          </a:p>
        </p:txBody>
      </p:sp>
      <p:sp>
        <p:nvSpPr>
          <p:cNvPr id="16387" name="Rectangle 3">
            <a:extLst>
              <a:ext uri="{FF2B5EF4-FFF2-40B4-BE49-F238E27FC236}">
                <a16:creationId xmlns:a16="http://schemas.microsoft.com/office/drawing/2014/main" id="{AD32038D-2A45-4B17-B173-F407ADADE131}"/>
              </a:ext>
            </a:extLst>
          </p:cNvPr>
          <p:cNvSpPr>
            <a:spLocks noGrp="1" noChangeArrowheads="1"/>
          </p:cNvSpPr>
          <p:nvPr>
            <p:ph type="body" idx="1"/>
          </p:nvPr>
        </p:nvSpPr>
        <p:spPr/>
        <p:txBody>
          <a:bodyPr/>
          <a:lstStyle/>
          <a:p>
            <a:endParaRPr lang="ru-RU" altLang="ru-RU"/>
          </a:p>
        </p:txBody>
      </p:sp>
      <p:pic>
        <p:nvPicPr>
          <p:cNvPr id="16388" name="Picture 4">
            <a:extLst>
              <a:ext uri="{FF2B5EF4-FFF2-40B4-BE49-F238E27FC236}">
                <a16:creationId xmlns:a16="http://schemas.microsoft.com/office/drawing/2014/main" id="{827E8334-8F40-43C7-B66D-3F6F0C979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72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Содержимое 3" descr="2300992.jpg">
            <a:extLst>
              <a:ext uri="{FF2B5EF4-FFF2-40B4-BE49-F238E27FC236}">
                <a16:creationId xmlns:a16="http://schemas.microsoft.com/office/drawing/2014/main" id="{75FE384B-64E9-4153-94E5-360DE3FBEE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12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Заголовок 1">
            <a:extLst>
              <a:ext uri="{FF2B5EF4-FFF2-40B4-BE49-F238E27FC236}">
                <a16:creationId xmlns:a16="http://schemas.microsoft.com/office/drawing/2014/main" id="{95007EC6-2DCF-4F62-8498-F101F5F2CD4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7188"/>
            <a:ext cx="846455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5">
            <a:extLst>
              <a:ext uri="{FF2B5EF4-FFF2-40B4-BE49-F238E27FC236}">
                <a16:creationId xmlns:a16="http://schemas.microsoft.com/office/drawing/2014/main" id="{DE7258E9-C6D2-4A49-A83B-0EFB269ADE1F}"/>
              </a:ext>
            </a:extLst>
          </p:cNvPr>
          <p:cNvSpPr>
            <a:spLocks noChangeArrowheads="1"/>
          </p:cNvSpPr>
          <p:nvPr/>
        </p:nvSpPr>
        <p:spPr bwMode="auto">
          <a:xfrm>
            <a:off x="571500" y="1714500"/>
            <a:ext cx="77755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dirty="0"/>
          </a:p>
          <a:p>
            <a:pPr eaLnBrk="1" hangingPunct="1"/>
            <a:r>
              <a:rPr lang="ru-RU" altLang="ru-RU" sz="2400" dirty="0">
                <a:solidFill>
                  <a:schemeClr val="bg1"/>
                </a:solidFill>
              </a:rPr>
              <a:t>Повышение средней температуры в полярных областях может вызвать быстрое таяние льдов Антарктиды и Гренландии, а это повлечет за собой резкий подъем уровня Мирового океана, в результате чего затопятся прибрежные города и низменности, что приведет к экономическим и социальным  потрясениям.</a:t>
            </a:r>
          </a:p>
          <a:p>
            <a:pPr eaLnBrk="1" hangingPunct="1"/>
            <a:endParaRPr lang="ru-RU" altLang="ru-RU" sz="2400" dirty="0">
              <a:solidFill>
                <a:schemeClr val="bg1"/>
              </a:solidFill>
            </a:endParaRPr>
          </a:p>
          <a:p>
            <a:pPr eaLnBrk="1" hangingPunct="1"/>
            <a:endParaRPr lang="ru-RU" altLang="ru-RU" sz="2400" dirty="0">
              <a:solidFill>
                <a:schemeClr val="bg1"/>
              </a:solidFill>
            </a:endParaRPr>
          </a:p>
          <a:p>
            <a:pPr eaLnBrk="1" hangingPunct="1"/>
            <a:endParaRPr lang="ru-RU" altLang="ru-RU" sz="2400" dirty="0">
              <a:solidFill>
                <a:schemeClr val="bg1"/>
              </a:solidFill>
            </a:endParaRPr>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a:p>
            <a:pPr eaLnBrk="1" hangingPunct="1"/>
            <a:endParaRPr lang="ru-RU" alt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D9C006A-F4A5-49F0-8129-8A31D7C13185}"/>
              </a:ext>
            </a:extLst>
          </p:cNvPr>
          <p:cNvSpPr>
            <a:spLocks noGrp="1" noChangeArrowheads="1"/>
          </p:cNvSpPr>
          <p:nvPr>
            <p:ph type="title"/>
          </p:nvPr>
        </p:nvSpPr>
        <p:spPr/>
        <p:txBody>
          <a:bodyPr/>
          <a:lstStyle/>
          <a:p>
            <a:r>
              <a:rPr lang="ru-RU" altLang="ru-RU" sz="4000"/>
              <a:t>Увеличение концентрации диоксида углерода в атмосфере</a:t>
            </a:r>
          </a:p>
        </p:txBody>
      </p:sp>
      <p:sp>
        <p:nvSpPr>
          <p:cNvPr id="17411" name="Rectangle 3">
            <a:extLst>
              <a:ext uri="{FF2B5EF4-FFF2-40B4-BE49-F238E27FC236}">
                <a16:creationId xmlns:a16="http://schemas.microsoft.com/office/drawing/2014/main" id="{1E6A1DF0-1755-4C48-9987-9F7E9784D009}"/>
              </a:ext>
            </a:extLst>
          </p:cNvPr>
          <p:cNvSpPr>
            <a:spLocks noGrp="1" noChangeArrowheads="1"/>
          </p:cNvSpPr>
          <p:nvPr>
            <p:ph type="body" idx="1"/>
          </p:nvPr>
        </p:nvSpPr>
        <p:spPr/>
        <p:txBody>
          <a:bodyPr/>
          <a:lstStyle/>
          <a:p>
            <a:pPr>
              <a:buFontTx/>
              <a:buNone/>
            </a:pPr>
            <a:endParaRPr lang="ru-RU" altLang="ru-RU"/>
          </a:p>
        </p:txBody>
      </p:sp>
      <p:pic>
        <p:nvPicPr>
          <p:cNvPr id="17412" name="Picture 4">
            <a:extLst>
              <a:ext uri="{FF2B5EF4-FFF2-40B4-BE49-F238E27FC236}">
                <a16:creationId xmlns:a16="http://schemas.microsoft.com/office/drawing/2014/main" id="{06D4E86C-05CE-4A11-80F4-7AF78CF8E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73238"/>
            <a:ext cx="80645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010C247-1510-469E-8DF6-B79C06AC80A6}"/>
              </a:ext>
            </a:extLst>
          </p:cNvPr>
          <p:cNvSpPr>
            <a:spLocks noGrp="1" noChangeArrowheads="1"/>
          </p:cNvSpPr>
          <p:nvPr>
            <p:ph type="title"/>
          </p:nvPr>
        </p:nvSpPr>
        <p:spPr/>
        <p:txBody>
          <a:bodyPr/>
          <a:lstStyle/>
          <a:p>
            <a:r>
              <a:rPr lang="ru-RU" altLang="ru-RU" sz="4000"/>
              <a:t>Среднегодовые концентрации и выбросы СО</a:t>
            </a:r>
            <a:r>
              <a:rPr lang="ru-RU" altLang="ru-RU" sz="2800"/>
              <a:t>2</a:t>
            </a:r>
          </a:p>
        </p:txBody>
      </p:sp>
      <p:sp>
        <p:nvSpPr>
          <p:cNvPr id="18435" name="Rectangle 3">
            <a:extLst>
              <a:ext uri="{FF2B5EF4-FFF2-40B4-BE49-F238E27FC236}">
                <a16:creationId xmlns:a16="http://schemas.microsoft.com/office/drawing/2014/main" id="{4C234D41-B128-4DD6-B174-E642563B167E}"/>
              </a:ext>
            </a:extLst>
          </p:cNvPr>
          <p:cNvSpPr>
            <a:spLocks noGrp="1" noChangeArrowheads="1"/>
          </p:cNvSpPr>
          <p:nvPr>
            <p:ph type="body" idx="1"/>
          </p:nvPr>
        </p:nvSpPr>
        <p:spPr/>
        <p:txBody>
          <a:bodyPr/>
          <a:lstStyle/>
          <a:p>
            <a:endParaRPr lang="ru-RU" altLang="ru-RU"/>
          </a:p>
        </p:txBody>
      </p:sp>
      <p:pic>
        <p:nvPicPr>
          <p:cNvPr id="18436" name="Picture 4">
            <a:extLst>
              <a:ext uri="{FF2B5EF4-FFF2-40B4-BE49-F238E27FC236}">
                <a16:creationId xmlns:a16="http://schemas.microsoft.com/office/drawing/2014/main" id="{7524F006-960B-4C44-B6F8-EF8BA949C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82015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E64BB6-82AC-42B3-B4F9-9F668E93B15A}"/>
              </a:ext>
            </a:extLst>
          </p:cNvPr>
          <p:cNvSpPr>
            <a:spLocks noGrp="1" noChangeArrowheads="1"/>
          </p:cNvSpPr>
          <p:nvPr>
            <p:ph type="title"/>
          </p:nvPr>
        </p:nvSpPr>
        <p:spPr/>
        <p:txBody>
          <a:bodyPr/>
          <a:lstStyle/>
          <a:p>
            <a:r>
              <a:rPr lang="ru-RU" altLang="ru-RU" sz="4000" b="1" dirty="0"/>
              <a:t>5. Разрушение озонового слоя</a:t>
            </a:r>
          </a:p>
        </p:txBody>
      </p:sp>
      <p:sp>
        <p:nvSpPr>
          <p:cNvPr id="11267" name="Rectangle 3">
            <a:extLst>
              <a:ext uri="{FF2B5EF4-FFF2-40B4-BE49-F238E27FC236}">
                <a16:creationId xmlns:a16="http://schemas.microsoft.com/office/drawing/2014/main" id="{F23E3F30-4CFE-4012-9DE6-684E979C7C87}"/>
              </a:ext>
            </a:extLst>
          </p:cNvPr>
          <p:cNvSpPr>
            <a:spLocks noGrp="1" noChangeArrowheads="1"/>
          </p:cNvSpPr>
          <p:nvPr>
            <p:ph type="body" idx="1"/>
          </p:nvPr>
        </p:nvSpPr>
        <p:spPr>
          <a:xfrm>
            <a:off x="251520" y="1417638"/>
            <a:ext cx="3744417" cy="5165724"/>
          </a:xfrm>
        </p:spPr>
        <p:txBody>
          <a:bodyPr/>
          <a:lstStyle/>
          <a:p>
            <a:r>
              <a:rPr lang="ru-RU" altLang="ru-RU" sz="2400" dirty="0"/>
              <a:t>Функция озонового слоя - защита от жесткого УФ-излучения </a:t>
            </a:r>
          </a:p>
          <a:p>
            <a:pPr marL="0" indent="0">
              <a:buNone/>
            </a:pPr>
            <a:r>
              <a:rPr lang="ru-RU" altLang="ru-RU" sz="2400" dirty="0"/>
              <a:t>(     = 240 – 310нм).</a:t>
            </a:r>
          </a:p>
          <a:p>
            <a:r>
              <a:rPr lang="ru-RU" altLang="ru-RU" sz="2400" b="1" i="1" dirty="0"/>
              <a:t>Озоновая дыра</a:t>
            </a:r>
            <a:r>
              <a:rPr lang="ru-RU" altLang="ru-RU" sz="2400" dirty="0"/>
              <a:t> - пространство в озоновом слое атмосферы с заметно пониженным (до 50 %) содержанием озона. </a:t>
            </a:r>
          </a:p>
        </p:txBody>
      </p:sp>
      <p:sp>
        <p:nvSpPr>
          <p:cNvPr id="11271" name="Rectangle 7">
            <a:extLst>
              <a:ext uri="{FF2B5EF4-FFF2-40B4-BE49-F238E27FC236}">
                <a16:creationId xmlns:a16="http://schemas.microsoft.com/office/drawing/2014/main" id="{2BFAAA3D-0966-4FD2-9E9F-3C60E3E80C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1270" name="Object 6">
            <a:extLst>
              <a:ext uri="{FF2B5EF4-FFF2-40B4-BE49-F238E27FC236}">
                <a16:creationId xmlns:a16="http://schemas.microsoft.com/office/drawing/2014/main" id="{B2791381-B0A3-4951-95E8-622E29C3CF76}"/>
              </a:ext>
            </a:extLst>
          </p:cNvPr>
          <p:cNvGraphicFramePr>
            <a:graphicFrameLocks noChangeAspect="1"/>
          </p:cNvGraphicFramePr>
          <p:nvPr>
            <p:extLst/>
          </p:nvPr>
        </p:nvGraphicFramePr>
        <p:xfrm>
          <a:off x="445731" y="2924175"/>
          <a:ext cx="404812" cy="504825"/>
        </p:xfrm>
        <a:graphic>
          <a:graphicData uri="http://schemas.openxmlformats.org/presentationml/2006/ole">
            <mc:AlternateContent xmlns:mc="http://schemas.openxmlformats.org/markup-compatibility/2006">
              <mc:Choice xmlns:v="urn:schemas-microsoft-com:vml" Requires="v">
                <p:oleObj spid="_x0000_s50184" name="Equation" r:id="rId3" imgW="152334" imgH="190417" progId="Equation.DSMT4">
                  <p:embed/>
                </p:oleObj>
              </mc:Choice>
              <mc:Fallback>
                <p:oleObj name="Equation" r:id="rId3" imgW="152334" imgH="190417" progId="Equation.DSMT4">
                  <p:embed/>
                  <p:pic>
                    <p:nvPicPr>
                      <p:cNvPr id="11270" name="Object 6">
                        <a:extLst>
                          <a:ext uri="{FF2B5EF4-FFF2-40B4-BE49-F238E27FC236}">
                            <a16:creationId xmlns:a16="http://schemas.microsoft.com/office/drawing/2014/main" id="{B2791381-B0A3-4951-95E8-622E29C3C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31" y="2924175"/>
                        <a:ext cx="4048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Rectangle 8">
            <a:extLst>
              <a:ext uri="{FF2B5EF4-FFF2-40B4-BE49-F238E27FC236}">
                <a16:creationId xmlns:a16="http://schemas.microsoft.com/office/drawing/2014/main" id="{D23999DC-35DB-4AEB-8A69-E4321060DF93}"/>
              </a:ext>
            </a:extLst>
          </p:cNvPr>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9" name="Picture 2" descr="C:\Documents and Settings\Admin\Рабочий стол\8a61801f.jpg">
            <a:extLst>
              <a:ext uri="{FF2B5EF4-FFF2-40B4-BE49-F238E27FC236}">
                <a16:creationId xmlns:a16="http://schemas.microsoft.com/office/drawing/2014/main" id="{AB37DEC6-6A1F-409B-AAAB-2AD7F38FE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057" y="1300069"/>
            <a:ext cx="5004047" cy="375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8FABCB4-04A3-4655-BC35-05E64E70420B}"/>
              </a:ext>
            </a:extLst>
          </p:cNvPr>
          <p:cNvSpPr>
            <a:spLocks noGrp="1" noChangeArrowheads="1"/>
          </p:cNvSpPr>
          <p:nvPr>
            <p:ph type="title"/>
          </p:nvPr>
        </p:nvSpPr>
        <p:spPr>
          <a:xfrm>
            <a:off x="457200" y="-387350"/>
            <a:ext cx="8229600" cy="1223963"/>
          </a:xfrm>
        </p:spPr>
        <p:txBody>
          <a:bodyPr/>
          <a:lstStyle/>
          <a:p>
            <a:r>
              <a:rPr lang="ru-RU" altLang="ru-RU">
                <a:solidFill>
                  <a:srgbClr val="FF0000"/>
                </a:solidFill>
              </a:rPr>
              <a:t>      Истощение озонового слоя</a:t>
            </a:r>
          </a:p>
        </p:txBody>
      </p:sp>
      <p:sp>
        <p:nvSpPr>
          <p:cNvPr id="19459" name="Rectangle 3">
            <a:extLst>
              <a:ext uri="{FF2B5EF4-FFF2-40B4-BE49-F238E27FC236}">
                <a16:creationId xmlns:a16="http://schemas.microsoft.com/office/drawing/2014/main" id="{B258337D-B015-4E58-8026-6D296EA1F465}"/>
              </a:ext>
            </a:extLst>
          </p:cNvPr>
          <p:cNvSpPr>
            <a:spLocks noGrp="1" noChangeArrowheads="1"/>
          </p:cNvSpPr>
          <p:nvPr>
            <p:ph idx="1"/>
          </p:nvPr>
        </p:nvSpPr>
        <p:spPr>
          <a:xfrm>
            <a:off x="179388" y="692150"/>
            <a:ext cx="8569325" cy="5832475"/>
          </a:xfrm>
        </p:spPr>
        <p:txBody>
          <a:bodyPr/>
          <a:lstStyle/>
          <a:p>
            <a:pPr marL="0" indent="0" fontAlgn="auto">
              <a:lnSpc>
                <a:spcPct val="80000"/>
              </a:lnSpc>
              <a:spcAft>
                <a:spcPts val="0"/>
              </a:spcAft>
              <a:buFont typeface="Wingdings" panose="05000000000000000000" pitchFamily="2" charset="2"/>
              <a:buNone/>
              <a:defRPr/>
            </a:pPr>
            <a:r>
              <a:rPr lang="ru-RU" altLang="ru-RU" sz="2800" dirty="0"/>
              <a:t>В настоящее  время  истощение  озонового  слоя признано всеми как серьезная угроза глобальной экологической безопасности. </a:t>
            </a:r>
          </a:p>
          <a:p>
            <a:pPr marL="0" indent="0" fontAlgn="auto">
              <a:lnSpc>
                <a:spcPct val="80000"/>
              </a:lnSpc>
              <a:spcAft>
                <a:spcPts val="0"/>
              </a:spcAft>
              <a:buFont typeface="Wingdings" panose="05000000000000000000" pitchFamily="2" charset="2"/>
              <a:buNone/>
              <a:defRPr/>
            </a:pPr>
            <a:r>
              <a:rPr lang="ru-RU" altLang="ru-RU" sz="2800" dirty="0"/>
              <a:t>Снижение концентрации озона ослабляет способность атмосферы защищать все живое на Земле от жесткого ультрафиолетового излучения. Не случайно поэтому в районах с пониженным содержанием озона многочисленные солнечные ожоги, наблюдается рост заболеваемости людей раком кожи и др.</a:t>
            </a:r>
          </a:p>
          <a:p>
            <a:pPr fontAlgn="auto">
              <a:lnSpc>
                <a:spcPct val="80000"/>
              </a:lnSpc>
              <a:spcAft>
                <a:spcPts val="0"/>
              </a:spcAft>
              <a:defRPr/>
            </a:pPr>
            <a:r>
              <a:rPr lang="ru-RU" altLang="ru-RU" sz="2800" dirty="0"/>
              <a:t>Установлено также, что растения под влиянием сильного ультрафиолетового излучения постепенно теряют свою способность к фотосинтезу, а нарушение жизнедеятельности планктона приводит к разрыву цепей водных экосистем и т. д.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Рабочий стол\kley.jpg">
            <a:extLst>
              <a:ext uri="{FF2B5EF4-FFF2-40B4-BE49-F238E27FC236}">
                <a16:creationId xmlns:a16="http://schemas.microsoft.com/office/drawing/2014/main" id="{7EA5EA33-9F3D-4DCB-8A06-3AAF438CC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484313"/>
            <a:ext cx="385921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a:extLst>
              <a:ext uri="{FF2B5EF4-FFF2-40B4-BE49-F238E27FC236}">
                <a16:creationId xmlns:a16="http://schemas.microsoft.com/office/drawing/2014/main" id="{BAD469F5-B740-4759-AC8D-E24C6268D26B}"/>
              </a:ext>
            </a:extLst>
          </p:cNvPr>
          <p:cNvSpPr>
            <a:spLocks noGrp="1" noChangeArrowheads="1"/>
          </p:cNvSpPr>
          <p:nvPr>
            <p:ph type="title"/>
          </p:nvPr>
        </p:nvSpPr>
        <p:spPr/>
        <p:txBody>
          <a:bodyPr rtlCol="0">
            <a:normAutofit/>
          </a:bodyPr>
          <a:lstStyle/>
          <a:p>
            <a:pPr fontAlgn="auto">
              <a:spcAft>
                <a:spcPts val="0"/>
              </a:spcAft>
              <a:defRPr/>
            </a:pPr>
            <a:r>
              <a:rPr lang="ru-RU" b="1" i="1">
                <a:solidFill>
                  <a:srgbClr val="FF6600"/>
                </a:solidFill>
                <a:effectLst>
                  <a:outerShdw blurRad="38100" dist="38100" dir="2700000" algn="tl">
                    <a:srgbClr val="C0C0C0"/>
                  </a:outerShdw>
                </a:effectLst>
              </a:rPr>
              <a:t>Бытовые загрязнение</a:t>
            </a:r>
          </a:p>
        </p:txBody>
      </p:sp>
      <p:sp>
        <p:nvSpPr>
          <p:cNvPr id="19460" name="Rectangle 3">
            <a:extLst>
              <a:ext uri="{FF2B5EF4-FFF2-40B4-BE49-F238E27FC236}">
                <a16:creationId xmlns:a16="http://schemas.microsoft.com/office/drawing/2014/main" id="{E65B335F-2C9F-44E2-8E2D-9B0D5398E08D}"/>
              </a:ext>
            </a:extLst>
          </p:cNvPr>
          <p:cNvSpPr>
            <a:spLocks noGrp="1" noChangeArrowheads="1"/>
          </p:cNvSpPr>
          <p:nvPr>
            <p:ph idx="1"/>
          </p:nvPr>
        </p:nvSpPr>
        <p:spPr bwMode="auto">
          <a:xfrm>
            <a:off x="0" y="1268413"/>
            <a:ext cx="5857875" cy="4862512"/>
          </a:xfrm>
        </p:spPr>
        <p:txBody>
          <a:bodyPr wrap="square" numCol="1" anchor="t" anchorCtr="0" compatLnSpc="1">
            <a:prstTxWarp prst="textNoShape">
              <a:avLst/>
            </a:prstTxWarp>
          </a:bodyPr>
          <a:lstStyle/>
          <a:p>
            <a:pPr algn="just">
              <a:spcBef>
                <a:spcPct val="0"/>
              </a:spcBef>
              <a:buFontTx/>
              <a:buNone/>
            </a:pPr>
            <a:r>
              <a:rPr lang="ru-RU" altLang="ru-RU" sz="2400" b="1">
                <a:solidFill>
                  <a:srgbClr val="FF0000"/>
                </a:solidFill>
              </a:rPr>
              <a:t>        Серьезные отрицательные последствия для человека и других живых</a:t>
            </a:r>
            <a:r>
              <a:rPr lang="en-US" altLang="ru-RU" sz="2400" b="1">
                <a:solidFill>
                  <a:srgbClr val="FF0000"/>
                </a:solidFill>
              </a:rPr>
              <a:t> </a:t>
            </a:r>
            <a:r>
              <a:rPr lang="ru-RU" altLang="ru-RU" sz="2400" b="1">
                <a:solidFill>
                  <a:srgbClr val="FF0000"/>
                </a:solidFill>
              </a:rPr>
              <a:t>организмов влечет за собой загрязнение воздуха веществами, которые используют в холодильных установках, в производстве полупроводников и аэрозольных баллончиков. </a:t>
            </a:r>
            <a:endParaRPr lang="ru-RU" altLang="ru-RU"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6D28F7-8726-46F2-BC45-279E8258FA64}"/>
              </a:ext>
            </a:extLst>
          </p:cNvPr>
          <p:cNvSpPr>
            <a:spLocks noGrp="1" noChangeArrowheads="1"/>
          </p:cNvSpPr>
          <p:nvPr>
            <p:ph type="title"/>
          </p:nvPr>
        </p:nvSpPr>
        <p:spPr>
          <a:xfrm>
            <a:off x="0" y="0"/>
            <a:ext cx="9036496" cy="1143000"/>
          </a:xfrm>
        </p:spPr>
        <p:txBody>
          <a:bodyPr/>
          <a:lstStyle/>
          <a:p>
            <a:r>
              <a:rPr lang="ru-RU" altLang="ru-RU" sz="3200" b="1" i="1" dirty="0"/>
              <a:t>Причины образования озоновых дыр</a:t>
            </a:r>
          </a:p>
        </p:txBody>
      </p:sp>
      <p:sp>
        <p:nvSpPr>
          <p:cNvPr id="20483" name="Rectangle 3">
            <a:extLst>
              <a:ext uri="{FF2B5EF4-FFF2-40B4-BE49-F238E27FC236}">
                <a16:creationId xmlns:a16="http://schemas.microsoft.com/office/drawing/2014/main" id="{CD821119-2B0A-46D4-BCE1-46FFCAC1D7A8}"/>
              </a:ext>
            </a:extLst>
          </p:cNvPr>
          <p:cNvSpPr>
            <a:spLocks noGrp="1" noChangeArrowheads="1"/>
          </p:cNvSpPr>
          <p:nvPr>
            <p:ph type="body" idx="1"/>
          </p:nvPr>
        </p:nvSpPr>
        <p:spPr/>
        <p:txBody>
          <a:bodyPr/>
          <a:lstStyle/>
          <a:p>
            <a:pPr>
              <a:buFontTx/>
              <a:buNone/>
            </a:pPr>
            <a:r>
              <a:rPr lang="ru-RU" altLang="ru-RU" b="1"/>
              <a:t>1. Хлорфторуглероды (фреоны),</a:t>
            </a:r>
            <a:r>
              <a:rPr lang="en-US" altLang="ru-RU" b="1"/>
              <a:t> </a:t>
            </a:r>
            <a:r>
              <a:rPr lang="ru-RU" altLang="ru-RU" b="1"/>
              <a:t>оксиды азота и др.</a:t>
            </a:r>
          </a:p>
          <a:p>
            <a:r>
              <a:rPr lang="en-US" altLang="ru-RU"/>
              <a:t>CFCl</a:t>
            </a:r>
            <a:r>
              <a:rPr lang="ru-RU" altLang="ru-RU" sz="2400"/>
              <a:t>3</a:t>
            </a:r>
            <a:r>
              <a:rPr lang="ru-RU" altLang="ru-RU"/>
              <a:t> + </a:t>
            </a:r>
            <a:r>
              <a:rPr lang="en-US" altLang="ru-RU"/>
              <a:t>hν</a:t>
            </a:r>
            <a:r>
              <a:rPr lang="ru-RU" altLang="ru-RU"/>
              <a:t> → </a:t>
            </a:r>
            <a:r>
              <a:rPr lang="en-US" altLang="ru-RU"/>
              <a:t>CFCl</a:t>
            </a:r>
            <a:r>
              <a:rPr lang="ru-RU" altLang="ru-RU" sz="2400"/>
              <a:t>2</a:t>
            </a:r>
            <a:r>
              <a:rPr lang="ru-RU" altLang="ru-RU"/>
              <a:t> + </a:t>
            </a:r>
            <a:r>
              <a:rPr lang="en-US" altLang="ru-RU"/>
              <a:t>Cl</a:t>
            </a:r>
            <a:r>
              <a:rPr lang="ru-RU" altLang="ru-RU"/>
              <a:t>,</a:t>
            </a:r>
          </a:p>
          <a:p>
            <a:r>
              <a:rPr lang="en-US" altLang="ru-RU"/>
              <a:t>Cl</a:t>
            </a:r>
            <a:r>
              <a:rPr lang="ru-RU" altLang="ru-RU"/>
              <a:t> + </a:t>
            </a:r>
            <a:r>
              <a:rPr lang="en-US" altLang="ru-RU"/>
              <a:t>O</a:t>
            </a:r>
            <a:r>
              <a:rPr lang="ru-RU" altLang="ru-RU" sz="2400"/>
              <a:t>3</a:t>
            </a:r>
            <a:r>
              <a:rPr lang="ru-RU" altLang="ru-RU"/>
              <a:t> → </a:t>
            </a:r>
            <a:r>
              <a:rPr lang="en-US" altLang="ru-RU"/>
              <a:t>ClO</a:t>
            </a:r>
            <a:r>
              <a:rPr lang="ru-RU" altLang="ru-RU"/>
              <a:t> + </a:t>
            </a:r>
            <a:r>
              <a:rPr lang="en-US" altLang="ru-RU"/>
              <a:t>O</a:t>
            </a:r>
            <a:r>
              <a:rPr lang="ru-RU" altLang="ru-RU" sz="2400"/>
              <a:t>2</a:t>
            </a:r>
            <a:r>
              <a:rPr lang="ru-RU" altLang="ru-RU"/>
              <a:t>,</a:t>
            </a:r>
          </a:p>
          <a:p>
            <a:r>
              <a:rPr lang="en-US" altLang="ru-RU"/>
              <a:t>ClO</a:t>
            </a:r>
            <a:r>
              <a:rPr lang="ru-RU" altLang="ru-RU"/>
              <a:t> + </a:t>
            </a:r>
            <a:r>
              <a:rPr lang="en-US" altLang="ru-RU"/>
              <a:t>O</a:t>
            </a:r>
            <a:r>
              <a:rPr lang="ru-RU" altLang="ru-RU"/>
              <a:t> → </a:t>
            </a:r>
            <a:r>
              <a:rPr lang="en-US" altLang="ru-RU"/>
              <a:t>Cl</a:t>
            </a:r>
            <a:r>
              <a:rPr lang="ru-RU" altLang="ru-RU"/>
              <a:t> + </a:t>
            </a:r>
            <a:r>
              <a:rPr lang="en-US" altLang="ru-RU"/>
              <a:t>O</a:t>
            </a:r>
            <a:r>
              <a:rPr lang="ru-RU" altLang="ru-RU" sz="2400"/>
              <a:t>2</a:t>
            </a:r>
            <a:r>
              <a:rPr lang="ru-RU" altLang="ru-RU"/>
              <a:t>.</a:t>
            </a:r>
          </a:p>
          <a:p>
            <a:pPr>
              <a:buFontTx/>
              <a:buNone/>
            </a:pPr>
            <a:r>
              <a:rPr lang="ru-RU" altLang="ru-RU" b="1"/>
              <a:t>2. Естественные причины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C799E25-2245-4DEA-8EBC-8B368CE22EE2}"/>
              </a:ext>
            </a:extLst>
          </p:cNvPr>
          <p:cNvSpPr>
            <a:spLocks noGrp="1" noChangeArrowheads="1"/>
          </p:cNvSpPr>
          <p:nvPr>
            <p:ph type="title"/>
          </p:nvPr>
        </p:nvSpPr>
        <p:spPr/>
        <p:txBody>
          <a:bodyPr/>
          <a:lstStyle/>
          <a:p>
            <a:r>
              <a:rPr lang="ru-RU" altLang="ru-RU" sz="3600" b="1" i="1" dirty="0" err="1"/>
              <a:t>Постояннные</a:t>
            </a:r>
            <a:r>
              <a:rPr lang="ru-RU" altLang="ru-RU" sz="3600" b="1" i="1" dirty="0"/>
              <a:t> глобальные опасности:</a:t>
            </a:r>
          </a:p>
        </p:txBody>
      </p:sp>
      <p:sp>
        <p:nvSpPr>
          <p:cNvPr id="12291" name="Rectangle 3">
            <a:extLst>
              <a:ext uri="{FF2B5EF4-FFF2-40B4-BE49-F238E27FC236}">
                <a16:creationId xmlns:a16="http://schemas.microsoft.com/office/drawing/2014/main" id="{9CE3B15E-3DA9-4A5D-B367-C25D6280EA07}"/>
              </a:ext>
            </a:extLst>
          </p:cNvPr>
          <p:cNvSpPr>
            <a:spLocks noGrp="1" noChangeArrowheads="1"/>
          </p:cNvSpPr>
          <p:nvPr>
            <p:ph type="body" idx="1"/>
          </p:nvPr>
        </p:nvSpPr>
        <p:spPr/>
        <p:txBody>
          <a:bodyPr/>
          <a:lstStyle/>
          <a:p>
            <a:r>
              <a:rPr lang="ru-RU" altLang="ru-RU" b="1" i="1"/>
              <a:t>1. Воздействие на атмосферу</a:t>
            </a:r>
          </a:p>
          <a:p>
            <a:r>
              <a:rPr lang="ru-RU" altLang="ru-RU" b="1" i="1"/>
              <a:t>2. Воздействие на гидросферу</a:t>
            </a:r>
          </a:p>
          <a:p>
            <a:r>
              <a:rPr lang="ru-RU" altLang="ru-RU" b="1" i="1"/>
              <a:t>3. Воздействие на литосферу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6EC5018-CD2A-4653-8578-9011ADD24EDC}"/>
              </a:ext>
            </a:extLst>
          </p:cNvPr>
          <p:cNvSpPr>
            <a:spLocks noGrp="1" noChangeArrowheads="1"/>
          </p:cNvSpPr>
          <p:nvPr>
            <p:ph type="title"/>
          </p:nvPr>
        </p:nvSpPr>
        <p:spPr>
          <a:xfrm>
            <a:off x="395288" y="0"/>
            <a:ext cx="8229600" cy="980728"/>
          </a:xfrm>
        </p:spPr>
        <p:txBody>
          <a:bodyPr/>
          <a:lstStyle/>
          <a:p>
            <a:r>
              <a:rPr lang="ru-RU" altLang="ru-RU" sz="3400" b="1" i="1" dirty="0"/>
              <a:t>Последствия техногенного воздействия на атмосферу:</a:t>
            </a:r>
            <a:r>
              <a:rPr lang="ru-RU" altLang="ru-RU" sz="3400" dirty="0"/>
              <a:t> </a:t>
            </a:r>
          </a:p>
        </p:txBody>
      </p:sp>
      <p:sp>
        <p:nvSpPr>
          <p:cNvPr id="21507" name="Rectangle 3">
            <a:extLst>
              <a:ext uri="{FF2B5EF4-FFF2-40B4-BE49-F238E27FC236}">
                <a16:creationId xmlns:a16="http://schemas.microsoft.com/office/drawing/2014/main" id="{07F82C81-1FF5-41AE-84D5-B00DF198BE71}"/>
              </a:ext>
            </a:extLst>
          </p:cNvPr>
          <p:cNvSpPr>
            <a:spLocks noGrp="1" noChangeArrowheads="1"/>
          </p:cNvSpPr>
          <p:nvPr>
            <p:ph type="body" idx="1"/>
          </p:nvPr>
        </p:nvSpPr>
        <p:spPr>
          <a:xfrm>
            <a:off x="0" y="1143000"/>
            <a:ext cx="9144000" cy="5570885"/>
          </a:xfrm>
        </p:spPr>
        <p:txBody>
          <a:bodyPr/>
          <a:lstStyle/>
          <a:p>
            <a:pPr>
              <a:lnSpc>
                <a:spcPct val="80000"/>
              </a:lnSpc>
            </a:pPr>
            <a:r>
              <a:rPr lang="ru-RU" altLang="ru-RU" sz="2400" dirty="0"/>
              <a:t>превышение ПДК многих токсичных веществ (СО, </a:t>
            </a:r>
            <a:r>
              <a:rPr lang="en-US" altLang="ru-RU" sz="2400" dirty="0"/>
              <a:t>N</a:t>
            </a:r>
            <a:r>
              <a:rPr lang="ru-RU" altLang="ru-RU" sz="2400" dirty="0"/>
              <a:t>0</a:t>
            </a:r>
            <a:r>
              <a:rPr lang="ru-RU" altLang="ru-RU" sz="1800" dirty="0"/>
              <a:t>2</a:t>
            </a:r>
            <a:r>
              <a:rPr lang="ru-RU" altLang="ru-RU" sz="2400" dirty="0"/>
              <a:t>, </a:t>
            </a:r>
            <a:r>
              <a:rPr lang="en-US" altLang="ru-RU" sz="2400" dirty="0"/>
              <a:t>S</a:t>
            </a:r>
            <a:r>
              <a:rPr lang="ru-RU" altLang="ru-RU" sz="2400" dirty="0"/>
              <a:t>0</a:t>
            </a:r>
            <a:r>
              <a:rPr lang="ru-RU" altLang="ru-RU" sz="1800" dirty="0"/>
              <a:t>2</a:t>
            </a:r>
            <a:r>
              <a:rPr lang="ru-RU" altLang="ru-RU" sz="2400" dirty="0"/>
              <a:t>, </a:t>
            </a:r>
            <a:r>
              <a:rPr lang="ru-RU" altLang="ru-RU" sz="2400" dirty="0" err="1"/>
              <a:t>С</a:t>
            </a:r>
            <a:r>
              <a:rPr lang="ru-RU" altLang="ru-RU" sz="1800" dirty="0" err="1"/>
              <a:t>n</a:t>
            </a:r>
            <a:r>
              <a:rPr lang="en-US" altLang="ru-RU" sz="2400" dirty="0"/>
              <a:t>H</a:t>
            </a:r>
            <a:r>
              <a:rPr lang="en-US" altLang="ru-RU" sz="1800" dirty="0"/>
              <a:t>m</a:t>
            </a:r>
            <a:r>
              <a:rPr lang="ru-RU" altLang="ru-RU" sz="2400" dirty="0"/>
              <a:t>, </a:t>
            </a:r>
            <a:r>
              <a:rPr lang="ru-RU" altLang="ru-RU" sz="2400" dirty="0" err="1"/>
              <a:t>бенз</a:t>
            </a:r>
            <a:r>
              <a:rPr lang="ru-RU" altLang="ru-RU" sz="2400" dirty="0"/>
              <a:t>(а)</a:t>
            </a:r>
            <a:r>
              <a:rPr lang="ru-RU" altLang="ru-RU" sz="2400" dirty="0" err="1"/>
              <a:t>пирена</a:t>
            </a:r>
            <a:r>
              <a:rPr lang="ru-RU" altLang="ru-RU" sz="2400" dirty="0"/>
              <a:t>, свинца, бензола и др.) в городах и природных зонах;</a:t>
            </a:r>
          </a:p>
          <a:p>
            <a:pPr marL="0" indent="0">
              <a:lnSpc>
                <a:spcPct val="80000"/>
              </a:lnSpc>
              <a:buNone/>
            </a:pPr>
            <a:endParaRPr lang="ru-RU" altLang="ru-RU" sz="2400" dirty="0"/>
          </a:p>
          <a:p>
            <a:pPr>
              <a:lnSpc>
                <a:spcPct val="80000"/>
              </a:lnSpc>
            </a:pPr>
            <a:r>
              <a:rPr lang="ru-RU" altLang="ru-RU" sz="2400" dirty="0"/>
              <a:t>образование в городах фотохимического смога при интенсивных выбросах </a:t>
            </a:r>
            <a:r>
              <a:rPr lang="en-US" altLang="ru-RU" sz="2400" dirty="0"/>
              <a:t>NO</a:t>
            </a:r>
            <a:r>
              <a:rPr lang="en-US" altLang="ru-RU" sz="2000" dirty="0"/>
              <a:t>x</a:t>
            </a:r>
            <a:r>
              <a:rPr lang="ru-RU" altLang="ru-RU" sz="2400" dirty="0"/>
              <a:t>, </a:t>
            </a:r>
            <a:r>
              <a:rPr lang="ru-RU" altLang="ru-RU" sz="2400" dirty="0" err="1"/>
              <a:t>С</a:t>
            </a:r>
            <a:r>
              <a:rPr lang="ru-RU" altLang="ru-RU" sz="1800" dirty="0" err="1"/>
              <a:t>n</a:t>
            </a:r>
            <a:r>
              <a:rPr lang="en-US" altLang="ru-RU" sz="2400" dirty="0"/>
              <a:t>H</a:t>
            </a:r>
            <a:r>
              <a:rPr lang="en-US" altLang="ru-RU" sz="1800" dirty="0"/>
              <a:t>m</a:t>
            </a:r>
            <a:r>
              <a:rPr lang="ru-RU" altLang="ru-RU" sz="2400" dirty="0"/>
              <a:t>;</a:t>
            </a:r>
          </a:p>
          <a:p>
            <a:pPr marL="0" indent="0">
              <a:lnSpc>
                <a:spcPct val="80000"/>
              </a:lnSpc>
              <a:buNone/>
            </a:pPr>
            <a:endParaRPr lang="ru-RU" altLang="ru-RU" sz="2400" dirty="0"/>
          </a:p>
          <a:p>
            <a:pPr>
              <a:lnSpc>
                <a:spcPct val="80000"/>
              </a:lnSpc>
            </a:pPr>
            <a:r>
              <a:rPr lang="ru-RU" altLang="ru-RU" sz="2400" dirty="0"/>
              <a:t>выпадение кислотных дождей в регионах при интенсивных выбросах </a:t>
            </a:r>
            <a:r>
              <a:rPr lang="en-US" altLang="ru-RU" sz="2400" dirty="0" err="1"/>
              <a:t>SO</a:t>
            </a:r>
            <a:r>
              <a:rPr lang="en-US" altLang="ru-RU" sz="1800" dirty="0" err="1"/>
              <a:t>x</a:t>
            </a:r>
            <a:r>
              <a:rPr lang="ru-RU" altLang="ru-RU" sz="2400" dirty="0"/>
              <a:t>, </a:t>
            </a:r>
            <a:r>
              <a:rPr lang="en-US" altLang="ru-RU" sz="2400" dirty="0"/>
              <a:t>NO</a:t>
            </a:r>
            <a:r>
              <a:rPr lang="en-US" altLang="ru-RU" sz="1800" dirty="0"/>
              <a:t>x</a:t>
            </a:r>
            <a:r>
              <a:rPr lang="ru-RU" altLang="ru-RU" sz="2400" dirty="0"/>
              <a:t>;</a:t>
            </a:r>
          </a:p>
          <a:p>
            <a:pPr marL="0" indent="0">
              <a:lnSpc>
                <a:spcPct val="80000"/>
              </a:lnSpc>
              <a:buNone/>
            </a:pPr>
            <a:endParaRPr lang="ru-RU" altLang="ru-RU" sz="2400" dirty="0"/>
          </a:p>
          <a:p>
            <a:pPr>
              <a:lnSpc>
                <a:spcPct val="80000"/>
              </a:lnSpc>
            </a:pPr>
            <a:r>
              <a:rPr lang="ru-RU" altLang="ru-RU" sz="2400" dirty="0"/>
              <a:t>проявление парникового эффекта при повышенном содержании С0</a:t>
            </a:r>
            <a:r>
              <a:rPr lang="ru-RU" altLang="ru-RU" sz="1800" dirty="0"/>
              <a:t>2</a:t>
            </a:r>
            <a:r>
              <a:rPr lang="ru-RU" altLang="ru-RU" sz="2400" dirty="0"/>
              <a:t>, </a:t>
            </a:r>
            <a:r>
              <a:rPr lang="en-US" altLang="ru-RU" sz="2400" dirty="0"/>
              <a:t>NO</a:t>
            </a:r>
            <a:r>
              <a:rPr lang="en-US" altLang="ru-RU" sz="1800" dirty="0"/>
              <a:t>x</a:t>
            </a:r>
            <a:r>
              <a:rPr lang="ru-RU" altLang="ru-RU" sz="2400" dirty="0"/>
              <a:t>, 0</a:t>
            </a:r>
            <a:r>
              <a:rPr lang="ru-RU" altLang="ru-RU" sz="1800" dirty="0"/>
              <a:t>3</a:t>
            </a:r>
            <a:r>
              <a:rPr lang="ru-RU" altLang="ru-RU" sz="2400" dirty="0"/>
              <a:t>, СН</a:t>
            </a:r>
            <a:r>
              <a:rPr lang="ru-RU" altLang="ru-RU" sz="1800" dirty="0"/>
              <a:t>4</a:t>
            </a:r>
            <a:r>
              <a:rPr lang="ru-RU" altLang="ru-RU" sz="2400" dirty="0"/>
              <a:t> в атмосфере, что способствует повышению ее средней температуры;</a:t>
            </a:r>
          </a:p>
          <a:p>
            <a:pPr marL="0" indent="0">
              <a:lnSpc>
                <a:spcPct val="80000"/>
              </a:lnSpc>
              <a:buNone/>
            </a:pPr>
            <a:endParaRPr lang="ru-RU" altLang="ru-RU" sz="2400" dirty="0"/>
          </a:p>
          <a:p>
            <a:pPr>
              <a:lnSpc>
                <a:spcPct val="80000"/>
              </a:lnSpc>
            </a:pPr>
            <a:r>
              <a:rPr lang="ru-RU" altLang="ru-RU" sz="2400" dirty="0"/>
              <a:t>разрушение озонового слоя при поступлении </a:t>
            </a:r>
            <a:r>
              <a:rPr lang="en-US" altLang="ru-RU" sz="2400" dirty="0"/>
              <a:t>NO</a:t>
            </a:r>
            <a:r>
              <a:rPr lang="ru-RU" altLang="ru-RU" sz="2400" dirty="0"/>
              <a:t>, и соединений хлора в него, что создает опасность УФ-облучения биосферы.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Заголовок 1">
            <a:extLst>
              <a:ext uri="{FF2B5EF4-FFF2-40B4-BE49-F238E27FC236}">
                <a16:creationId xmlns:a16="http://schemas.microsoft.com/office/drawing/2014/main" id="{B8B38768-0ED2-472C-A458-E9223E1ACF07}"/>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476375" y="9525"/>
            <a:ext cx="6253163" cy="1143000"/>
          </a:xfrm>
          <a:noFill/>
        </p:spPr>
      </p:pic>
      <p:sp>
        <p:nvSpPr>
          <p:cNvPr id="26626" name="Rectangle 3">
            <a:extLst>
              <a:ext uri="{FF2B5EF4-FFF2-40B4-BE49-F238E27FC236}">
                <a16:creationId xmlns:a16="http://schemas.microsoft.com/office/drawing/2014/main" id="{C068D1D6-5D3F-4814-979C-6C8AEFBF957B}"/>
              </a:ext>
            </a:extLst>
          </p:cNvPr>
          <p:cNvSpPr>
            <a:spLocks noGrp="1" noChangeArrowheads="1"/>
          </p:cNvSpPr>
          <p:nvPr>
            <p:ph idx="1"/>
          </p:nvPr>
        </p:nvSpPr>
        <p:spPr>
          <a:xfrm>
            <a:off x="107950" y="1341438"/>
            <a:ext cx="9036050" cy="5516562"/>
          </a:xfrm>
        </p:spPr>
        <p:txBody>
          <a:bodyPr/>
          <a:lstStyle/>
          <a:p>
            <a:pPr marL="0" indent="0" fontAlgn="auto">
              <a:lnSpc>
                <a:spcPct val="80000"/>
              </a:lnSpc>
              <a:spcAft>
                <a:spcPts val="0"/>
              </a:spcAft>
              <a:buFont typeface="Wingdings" panose="05000000000000000000" pitchFamily="2" charset="2"/>
              <a:buNone/>
              <a:defRPr/>
            </a:pPr>
            <a:r>
              <a:rPr lang="ru-RU" altLang="ru-RU" sz="2400" dirty="0">
                <a:solidFill>
                  <a:srgbClr val="002776"/>
                </a:solidFill>
              </a:rPr>
              <a:t>Атмосфера служит экраном, защищающим жизнь на Земле от губительных воздействий из космоса. Она регулирует круговорот воды, кислорода, азота, углерода. </a:t>
            </a:r>
          </a:p>
          <a:p>
            <a:pPr marL="609600" indent="-609600" fontAlgn="auto">
              <a:lnSpc>
                <a:spcPct val="80000"/>
              </a:lnSpc>
              <a:spcAft>
                <a:spcPts val="0"/>
              </a:spcAft>
              <a:buFont typeface="Wingdings" panose="05000000000000000000" pitchFamily="2" charset="2"/>
              <a:buNone/>
              <a:defRPr/>
            </a:pPr>
            <a:r>
              <a:rPr lang="ru-RU" altLang="ru-RU" sz="2400" dirty="0">
                <a:solidFill>
                  <a:srgbClr val="002776"/>
                </a:solidFill>
              </a:rPr>
              <a:t>    Чтобы сократить естественное и антропогенное загрязнения атмосферы , необходимо:</a:t>
            </a:r>
          </a:p>
          <a:p>
            <a:pPr fontAlgn="auto">
              <a:lnSpc>
                <a:spcPct val="80000"/>
              </a:lnSpc>
              <a:spcAft>
                <a:spcPts val="0"/>
              </a:spcAft>
              <a:defRPr/>
            </a:pPr>
            <a:r>
              <a:rPr lang="ru-RU" altLang="ru-RU" sz="2400" dirty="0">
                <a:solidFill>
                  <a:srgbClr val="002776"/>
                </a:solidFill>
              </a:rPr>
              <a:t>производить очистку выбросов в атмосферу от твердых и газообразных загрязняющих веществ с помощью электрофильтров, жидких и твердых поглотителей, циклонов и др.;</a:t>
            </a:r>
          </a:p>
          <a:p>
            <a:pPr fontAlgn="auto">
              <a:lnSpc>
                <a:spcPct val="80000"/>
              </a:lnSpc>
              <a:spcAft>
                <a:spcPts val="0"/>
              </a:spcAft>
              <a:defRPr/>
            </a:pPr>
            <a:r>
              <a:rPr lang="ru-RU" altLang="ru-RU" sz="2400" dirty="0">
                <a:solidFill>
                  <a:srgbClr val="002776"/>
                </a:solidFill>
              </a:rPr>
              <a:t>использовать экологически чистые виды энергии;</a:t>
            </a:r>
          </a:p>
          <a:p>
            <a:pPr fontAlgn="auto">
              <a:lnSpc>
                <a:spcPct val="80000"/>
              </a:lnSpc>
              <a:spcAft>
                <a:spcPts val="0"/>
              </a:spcAft>
              <a:defRPr/>
            </a:pPr>
            <a:r>
              <a:rPr lang="ru-RU" altLang="ru-RU" sz="2400" dirty="0">
                <a:solidFill>
                  <a:srgbClr val="002776"/>
                </a:solidFill>
              </a:rPr>
              <a:t>применять малоотходные и безотходные технологии;</a:t>
            </a:r>
          </a:p>
          <a:p>
            <a:pPr fontAlgn="auto">
              <a:lnSpc>
                <a:spcPct val="80000"/>
              </a:lnSpc>
              <a:spcAft>
                <a:spcPts val="0"/>
              </a:spcAft>
              <a:defRPr/>
            </a:pPr>
            <a:r>
              <a:rPr lang="ru-RU" altLang="ru-RU" sz="2400" dirty="0">
                <a:solidFill>
                  <a:srgbClr val="002776"/>
                </a:solidFill>
              </a:rPr>
              <a:t>добиваться уменьшения токсичности автомобильных выхлопных газов путем совершенствования конструкции двигателей, а также совершенствовать существующие и создавать новые электромобили и двигатели, работающие на водородном топливе.</a:t>
            </a:r>
          </a:p>
          <a:p>
            <a:pPr marL="609600" indent="-609600" fontAlgn="auto">
              <a:lnSpc>
                <a:spcPct val="80000"/>
              </a:lnSpc>
              <a:spcAft>
                <a:spcPts val="0"/>
              </a:spcAft>
              <a:defRPr/>
            </a:pPr>
            <a:endParaRPr lang="ru-RU" altLang="ru-RU" sz="2400" dirty="0">
              <a:solidFill>
                <a:schemeClr val="bg2"/>
              </a:solidFill>
            </a:endParaRPr>
          </a:p>
          <a:p>
            <a:pPr marL="609600" indent="-609600" fontAlgn="auto">
              <a:lnSpc>
                <a:spcPct val="80000"/>
              </a:lnSpc>
              <a:spcAft>
                <a:spcPts val="0"/>
              </a:spcAft>
              <a:defRPr/>
            </a:pPr>
            <a:endParaRPr lang="ru-RU" alt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C735D1-3CD9-4B8C-BF83-5519DD9CDD9B}"/>
              </a:ext>
            </a:extLst>
          </p:cNvPr>
          <p:cNvSpPr>
            <a:spLocks noGrp="1" noChangeArrowheads="1"/>
          </p:cNvSpPr>
          <p:nvPr>
            <p:ph type="title"/>
          </p:nvPr>
        </p:nvSpPr>
        <p:spPr/>
        <p:txBody>
          <a:bodyPr/>
          <a:lstStyle/>
          <a:p>
            <a:r>
              <a:rPr lang="ru-RU" altLang="ru-RU" sz="4000" b="1" i="1"/>
              <a:t>2. Воздействие на гидросферу</a:t>
            </a:r>
          </a:p>
        </p:txBody>
      </p:sp>
      <p:sp>
        <p:nvSpPr>
          <p:cNvPr id="4099" name="Rectangle 3">
            <a:extLst>
              <a:ext uri="{FF2B5EF4-FFF2-40B4-BE49-F238E27FC236}">
                <a16:creationId xmlns:a16="http://schemas.microsoft.com/office/drawing/2014/main" id="{0FBEDD9C-CFA6-4181-831F-D6D9ED25B2FD}"/>
              </a:ext>
            </a:extLst>
          </p:cNvPr>
          <p:cNvSpPr>
            <a:spLocks noGrp="1" noChangeArrowheads="1"/>
          </p:cNvSpPr>
          <p:nvPr>
            <p:ph type="body" idx="1"/>
          </p:nvPr>
        </p:nvSpPr>
        <p:spPr/>
        <p:txBody>
          <a:bodyPr/>
          <a:lstStyle/>
          <a:p>
            <a:r>
              <a:rPr lang="ru-RU" altLang="ru-RU" b="1" i="1"/>
              <a:t>Гидросфера</a:t>
            </a:r>
            <a:r>
              <a:rPr lang="ru-RU" altLang="ru-RU"/>
              <a:t> — водная среда Земли, образованная совокупностью океанов, морей, поверхностных вод суши, включая лед и снег высокогорных и полярных районов. </a:t>
            </a:r>
          </a:p>
          <a:p>
            <a:pPr>
              <a:buFontTx/>
              <a:buNone/>
            </a:pPr>
            <a:r>
              <a:rPr lang="ru-RU" altLang="ru-RU" b="1"/>
              <a:t>Состав гидросферы (%):</a:t>
            </a:r>
          </a:p>
          <a:p>
            <a:r>
              <a:rPr lang="ru-RU" altLang="ru-RU"/>
              <a:t>Океаны, моря  			94</a:t>
            </a:r>
          </a:p>
          <a:p>
            <a:r>
              <a:rPr lang="ru-RU" altLang="ru-RU"/>
              <a:t>Поверхностные воды		0,03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1593833-326F-4DD1-9A2B-81AAF7331634}"/>
              </a:ext>
            </a:extLst>
          </p:cNvPr>
          <p:cNvSpPr>
            <a:spLocks noGrp="1" noChangeArrowheads="1"/>
          </p:cNvSpPr>
          <p:nvPr>
            <p:ph type="title"/>
          </p:nvPr>
        </p:nvSpPr>
        <p:spPr/>
        <p:txBody>
          <a:bodyPr/>
          <a:lstStyle/>
          <a:p>
            <a:r>
              <a:rPr lang="ru-RU" altLang="ru-RU" sz="3600" b="1" i="1"/>
              <a:t>Основные вещества в загрязняющих стоках</a:t>
            </a:r>
            <a:r>
              <a:rPr lang="ru-RU" altLang="ru-RU" sz="4000"/>
              <a:t> </a:t>
            </a:r>
          </a:p>
        </p:txBody>
      </p:sp>
      <p:graphicFrame>
        <p:nvGraphicFramePr>
          <p:cNvPr id="22532" name="Object 4">
            <a:extLst>
              <a:ext uri="{FF2B5EF4-FFF2-40B4-BE49-F238E27FC236}">
                <a16:creationId xmlns:a16="http://schemas.microsoft.com/office/drawing/2014/main" id="{EE3179B6-441C-4FF5-B162-7DA3BAFEE287}"/>
              </a:ext>
            </a:extLst>
          </p:cNvPr>
          <p:cNvGraphicFramePr>
            <a:graphicFrameLocks noGrp="1" noChangeAspect="1"/>
          </p:cNvGraphicFramePr>
          <p:nvPr>
            <p:ph idx="1"/>
          </p:nvPr>
        </p:nvGraphicFramePr>
        <p:xfrm>
          <a:off x="-2557463" y="1989138"/>
          <a:ext cx="11520488" cy="3681412"/>
        </p:xfrm>
        <a:graphic>
          <a:graphicData uri="http://schemas.openxmlformats.org/presentationml/2006/ole">
            <mc:AlternateContent xmlns:mc="http://schemas.openxmlformats.org/markup-compatibility/2006">
              <mc:Choice xmlns:v="urn:schemas-microsoft-com:vml" Requires="v">
                <p:oleObj spid="_x0000_s22542" name="Document" r:id="rId3" imgW="6259661" imgH="2000143" progId="Word.Document.8">
                  <p:embed/>
                </p:oleObj>
              </mc:Choice>
              <mc:Fallback>
                <p:oleObj name="Document" r:id="rId3" imgW="6259661" imgH="200014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63" y="1989138"/>
                        <a:ext cx="115204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8339490-07A2-4783-BC66-F2C8546AC3D3}"/>
              </a:ext>
            </a:extLst>
          </p:cNvPr>
          <p:cNvSpPr>
            <a:spLocks noGrp="1" noChangeArrowheads="1"/>
          </p:cNvSpPr>
          <p:nvPr>
            <p:ph type="title"/>
          </p:nvPr>
        </p:nvSpPr>
        <p:spPr>
          <a:xfrm>
            <a:off x="468313" y="0"/>
            <a:ext cx="8229600" cy="1143000"/>
          </a:xfrm>
        </p:spPr>
        <p:txBody>
          <a:bodyPr/>
          <a:lstStyle/>
          <a:p>
            <a:r>
              <a:rPr lang="ru-RU" altLang="ru-RU" sz="3600" b="1" i="1"/>
              <a:t>Поверхностные воды:</a:t>
            </a:r>
            <a:r>
              <a:rPr lang="ru-RU" altLang="ru-RU"/>
              <a:t> </a:t>
            </a:r>
          </a:p>
        </p:txBody>
      </p:sp>
      <p:sp>
        <p:nvSpPr>
          <p:cNvPr id="24579" name="Rectangle 3">
            <a:extLst>
              <a:ext uri="{FF2B5EF4-FFF2-40B4-BE49-F238E27FC236}">
                <a16:creationId xmlns:a16="http://schemas.microsoft.com/office/drawing/2014/main" id="{27EF6E36-C998-4177-BD73-08A39170E7AB}"/>
              </a:ext>
            </a:extLst>
          </p:cNvPr>
          <p:cNvSpPr>
            <a:spLocks noGrp="1" noChangeArrowheads="1"/>
          </p:cNvSpPr>
          <p:nvPr>
            <p:ph type="body" idx="1"/>
          </p:nvPr>
        </p:nvSpPr>
        <p:spPr>
          <a:xfrm>
            <a:off x="457200" y="1125538"/>
            <a:ext cx="8229600" cy="5000625"/>
          </a:xfrm>
        </p:spPr>
        <p:txBody>
          <a:bodyPr/>
          <a:lstStyle/>
          <a:p>
            <a:pPr marL="609600" indent="-609600">
              <a:lnSpc>
                <a:spcPct val="90000"/>
              </a:lnSpc>
              <a:buFontTx/>
              <a:buAutoNum type="arabicPeriod"/>
            </a:pPr>
            <a:r>
              <a:rPr lang="ru-RU" altLang="ru-RU" sz="2800" b="1" i="1"/>
              <a:t>Экстремально высокое загрязнение поверхностных вод</a:t>
            </a:r>
            <a:r>
              <a:rPr lang="ru-RU" altLang="ru-RU" sz="2800"/>
              <a:t>  - уровень, превышающий ПДК в 5 раз и более для веществ 1-го и 2-го классов опасности и в 50 раз и более для веществ 3-го и 4-го классов. </a:t>
            </a:r>
          </a:p>
          <a:p>
            <a:pPr marL="609600" indent="-609600">
              <a:lnSpc>
                <a:spcPct val="90000"/>
              </a:lnSpc>
              <a:buFontTx/>
              <a:buAutoNum type="arabicPeriod"/>
            </a:pPr>
            <a:r>
              <a:rPr lang="ru-RU" altLang="ru-RU" sz="2800" b="1" i="1"/>
              <a:t>Высокое загрязнение  - </a:t>
            </a:r>
            <a:r>
              <a:rPr lang="ru-RU" altLang="ru-RU" sz="2800"/>
              <a:t>уровень, превышающий ПДК в 3—5 раз для веществ 1-го и 2-го классов, в 10—50 раз для веществ 3-го и 4-го классов и в 30-50 раз для нефтепродуктов, фенолов, ионов марганца, меди и железа.</a:t>
            </a:r>
          </a:p>
          <a:p>
            <a:pPr marL="609600" indent="-609600">
              <a:lnSpc>
                <a:spcPct val="90000"/>
              </a:lnSpc>
              <a:buFontTx/>
              <a:buAutoNum type="arabicPeriod"/>
            </a:pPr>
            <a:endParaRPr lang="ru-RU" altLang="ru-RU"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3C19409-BA5E-47CF-B22A-37F3FDB2CBD2}"/>
              </a:ext>
            </a:extLst>
          </p:cNvPr>
          <p:cNvSpPr>
            <a:spLocks noGrp="1" noChangeArrowheads="1"/>
          </p:cNvSpPr>
          <p:nvPr>
            <p:ph type="title"/>
          </p:nvPr>
        </p:nvSpPr>
        <p:spPr/>
        <p:txBody>
          <a:bodyPr/>
          <a:lstStyle/>
          <a:p>
            <a:r>
              <a:rPr lang="ru-RU" altLang="ru-RU" sz="3600" b="1" i="1"/>
              <a:t>Подземные воды</a:t>
            </a:r>
          </a:p>
        </p:txBody>
      </p:sp>
      <p:sp>
        <p:nvSpPr>
          <p:cNvPr id="25603" name="Rectangle 3">
            <a:extLst>
              <a:ext uri="{FF2B5EF4-FFF2-40B4-BE49-F238E27FC236}">
                <a16:creationId xmlns:a16="http://schemas.microsoft.com/office/drawing/2014/main" id="{D0A9DE6C-29C3-482C-850C-A4048BE77721}"/>
              </a:ext>
            </a:extLst>
          </p:cNvPr>
          <p:cNvSpPr>
            <a:spLocks noGrp="1" noChangeArrowheads="1"/>
          </p:cNvSpPr>
          <p:nvPr>
            <p:ph type="body" idx="1"/>
          </p:nvPr>
        </p:nvSpPr>
        <p:spPr>
          <a:xfrm>
            <a:off x="457200" y="1268413"/>
            <a:ext cx="8435280" cy="4857750"/>
          </a:xfrm>
        </p:spPr>
        <p:txBody>
          <a:bodyPr/>
          <a:lstStyle/>
          <a:p>
            <a:pPr marL="533400" indent="-533400"/>
            <a:r>
              <a:rPr lang="ru-RU" altLang="ru-RU" sz="2800" b="1" i="1" dirty="0"/>
              <a:t> </a:t>
            </a:r>
            <a:r>
              <a:rPr lang="ru-RU" altLang="ru-RU" sz="2800" dirty="0"/>
              <a:t>Доля подземных вод в общем балансе хозяйственно-питьевого водоснабжения России составляет 45 %. В сельской местности доля подземных вод достигает 80...85 %.</a:t>
            </a:r>
          </a:p>
          <a:p>
            <a:pPr marL="0" indent="0">
              <a:buNone/>
            </a:pPr>
            <a:endParaRPr lang="ru-RU" altLang="ru-RU" sz="2800" dirty="0"/>
          </a:p>
          <a:p>
            <a:pPr marL="0" indent="0">
              <a:buNone/>
            </a:pPr>
            <a:r>
              <a:rPr lang="ru-RU" altLang="ru-RU" sz="2800" i="1" u="sng" dirty="0"/>
              <a:t>Загрязнение подземных вод связано с</a:t>
            </a:r>
            <a:r>
              <a:rPr lang="ru-RU" altLang="ru-RU" sz="2800" dirty="0"/>
              <a:t>:</a:t>
            </a:r>
          </a:p>
          <a:p>
            <a:pPr marL="533400" indent="-533400">
              <a:buFontTx/>
              <a:buAutoNum type="arabicPeriod"/>
            </a:pPr>
            <a:r>
              <a:rPr lang="ru-RU" altLang="ru-RU" sz="2800" dirty="0"/>
              <a:t>деятельностью промышленных предприятий,</a:t>
            </a:r>
          </a:p>
          <a:p>
            <a:pPr marL="533400" indent="-533400">
              <a:buFontTx/>
              <a:buAutoNum type="arabicPeriod"/>
            </a:pPr>
            <a:r>
              <a:rPr lang="ru-RU" altLang="ru-RU" sz="2800" dirty="0"/>
              <a:t>сельскохозяйственной деятельностью,</a:t>
            </a:r>
          </a:p>
          <a:p>
            <a:pPr marL="533400" indent="-533400">
              <a:buFontTx/>
              <a:buAutoNum type="arabicPeriod"/>
            </a:pPr>
            <a:r>
              <a:rPr lang="ru-RU" altLang="ru-RU" sz="2800" dirty="0"/>
              <a:t>коммунальным хозяйством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F6F18C1-E8A8-4AA2-BC36-0696910B20F6}"/>
              </a:ext>
            </a:extLst>
          </p:cNvPr>
          <p:cNvSpPr>
            <a:spLocks noGrp="1" noChangeArrowheads="1"/>
          </p:cNvSpPr>
          <p:nvPr>
            <p:ph type="title"/>
          </p:nvPr>
        </p:nvSpPr>
        <p:spPr/>
        <p:txBody>
          <a:bodyPr/>
          <a:lstStyle/>
          <a:p>
            <a:r>
              <a:rPr lang="ru-RU" altLang="ru-RU" sz="3600" b="1" dirty="0"/>
              <a:t>Последствия техногенного воздействия на гидросферу:</a:t>
            </a:r>
            <a:r>
              <a:rPr lang="ru-RU" altLang="ru-RU" sz="3600" dirty="0"/>
              <a:t> </a:t>
            </a:r>
          </a:p>
        </p:txBody>
      </p:sp>
      <p:sp>
        <p:nvSpPr>
          <p:cNvPr id="26627" name="Rectangle 3">
            <a:extLst>
              <a:ext uri="{FF2B5EF4-FFF2-40B4-BE49-F238E27FC236}">
                <a16:creationId xmlns:a16="http://schemas.microsoft.com/office/drawing/2014/main" id="{3BE4F50E-4ED8-4D04-95DC-15745A056B1C}"/>
              </a:ext>
            </a:extLst>
          </p:cNvPr>
          <p:cNvSpPr>
            <a:spLocks noGrp="1" noChangeArrowheads="1"/>
          </p:cNvSpPr>
          <p:nvPr>
            <p:ph type="body" idx="1"/>
          </p:nvPr>
        </p:nvSpPr>
        <p:spPr>
          <a:xfrm>
            <a:off x="457200" y="1600200"/>
            <a:ext cx="8363272" cy="4525963"/>
          </a:xfrm>
        </p:spPr>
        <p:txBody>
          <a:bodyPr/>
          <a:lstStyle/>
          <a:p>
            <a:r>
              <a:rPr lang="ru-RU" altLang="ru-RU" sz="2800" dirty="0"/>
              <a:t>снижаются запасы питьевой воды (около 40 % контролируемых водоемов имеют загрязнения, превышающие более 10 ПДК);</a:t>
            </a:r>
          </a:p>
          <a:p>
            <a:r>
              <a:rPr lang="ru-RU" altLang="ru-RU" sz="2800" dirty="0"/>
              <a:t>изменяются состояние и развитие фауны и флоры водоемов;</a:t>
            </a:r>
          </a:p>
          <a:p>
            <a:r>
              <a:rPr lang="ru-RU" altLang="ru-RU" sz="2800" dirty="0"/>
              <a:t>нарушается круговорот многих веществ в биосфере;</a:t>
            </a:r>
          </a:p>
          <a:p>
            <a:r>
              <a:rPr lang="ru-RU" altLang="ru-RU" sz="2800" dirty="0"/>
              <a:t>снижается биомасса планеты и, как следствие, воспроизводство кислорода.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B5EFC69-DC4B-4C06-AD0C-9457B3FC9AB4}"/>
              </a:ext>
            </a:extLst>
          </p:cNvPr>
          <p:cNvSpPr>
            <a:spLocks noGrp="1" noChangeArrowheads="1"/>
          </p:cNvSpPr>
          <p:nvPr>
            <p:ph type="title"/>
          </p:nvPr>
        </p:nvSpPr>
        <p:spPr/>
        <p:txBody>
          <a:bodyPr/>
          <a:lstStyle/>
          <a:p>
            <a:r>
              <a:rPr lang="ru-RU" altLang="ru-RU" sz="4000" b="1" i="1"/>
              <a:t>3. Воздействие на литосферу</a:t>
            </a:r>
          </a:p>
        </p:txBody>
      </p:sp>
      <p:sp>
        <p:nvSpPr>
          <p:cNvPr id="5123" name="Rectangle 3">
            <a:extLst>
              <a:ext uri="{FF2B5EF4-FFF2-40B4-BE49-F238E27FC236}">
                <a16:creationId xmlns:a16="http://schemas.microsoft.com/office/drawing/2014/main" id="{D25B8297-CB8E-42E7-9671-B365669489F8}"/>
              </a:ext>
            </a:extLst>
          </p:cNvPr>
          <p:cNvSpPr>
            <a:spLocks noGrp="1" noChangeArrowheads="1"/>
          </p:cNvSpPr>
          <p:nvPr>
            <p:ph type="body" idx="1"/>
          </p:nvPr>
        </p:nvSpPr>
        <p:spPr/>
        <p:txBody>
          <a:bodyPr/>
          <a:lstStyle/>
          <a:p>
            <a:pPr>
              <a:buFontTx/>
              <a:buNone/>
            </a:pPr>
            <a:r>
              <a:rPr lang="ru-RU" altLang="ru-RU" b="1" i="1"/>
              <a:t>Литосфера</a:t>
            </a:r>
            <a:r>
              <a:rPr lang="ru-RU" altLang="ru-RU"/>
              <a:t> — верхняя твердая оболочка земли. </a:t>
            </a:r>
          </a:p>
          <a:p>
            <a:pPr>
              <a:buFontTx/>
              <a:buNone/>
            </a:pPr>
            <a:r>
              <a:rPr lang="ru-RU" altLang="ru-RU" b="1" i="1"/>
              <a:t>Почва</a:t>
            </a:r>
            <a:r>
              <a:rPr lang="ru-RU" altLang="ru-RU"/>
              <a:t> — рыхлый слой поверхностных твердых пород вместе с включенными в него водами, воздухом, животными организмами и продуктами их жизнедеятельности. </a:t>
            </a:r>
          </a:p>
          <a:p>
            <a:pPr>
              <a:buFontTx/>
              <a:buNone/>
            </a:pPr>
            <a:endParaRPr lang="ru-RU" alt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6592527" cy="767983"/>
          </a:xfrm>
        </p:spPr>
        <p:txBody>
          <a:bodyPr/>
          <a:lstStyle/>
          <a:p>
            <a:pPr algn="ctr"/>
            <a:r>
              <a:rPr lang="ru-RU" b="1" dirty="0"/>
              <a:t>Источники загрязнения почвы</a:t>
            </a:r>
          </a:p>
        </p:txBody>
      </p:sp>
      <p:sp>
        <p:nvSpPr>
          <p:cNvPr id="4" name="Текст 3"/>
          <p:cNvSpPr>
            <a:spLocks noGrp="1"/>
          </p:cNvSpPr>
          <p:nvPr>
            <p:ph type="body" sz="half" idx="2"/>
          </p:nvPr>
        </p:nvSpPr>
        <p:spPr>
          <a:xfrm>
            <a:off x="0" y="767984"/>
            <a:ext cx="4233031" cy="5809842"/>
          </a:xfrm>
        </p:spPr>
        <p:txBody>
          <a:bodyPr>
            <a:normAutofit/>
          </a:bodyPr>
          <a:lstStyle/>
          <a:p>
            <a:r>
              <a:rPr lang="ru-RU" sz="2000" b="1" dirty="0">
                <a:solidFill>
                  <a:schemeClr val="tx1"/>
                </a:solidFill>
                <a:latin typeface="Times New Roman" panose="02020603050405020304" pitchFamily="18" charset="0"/>
                <a:cs typeface="Times New Roman" panose="02020603050405020304" pitchFamily="18" charset="0"/>
              </a:rPr>
              <a:t>Литосфера загрязняется жидкими и твердыми загрязняющими веществами и отходами. Установлено, что ежегодно на одного жителя Земли образуется одна тонна отходов, в том числе более 50 кг полимерных, </a:t>
            </a:r>
            <a:r>
              <a:rPr lang="ru-RU" sz="2000" b="1" dirty="0" err="1">
                <a:solidFill>
                  <a:schemeClr val="tx1"/>
                </a:solidFill>
                <a:latin typeface="Times New Roman" panose="02020603050405020304" pitchFamily="18" charset="0"/>
                <a:cs typeface="Times New Roman" panose="02020603050405020304" pitchFamily="18" charset="0"/>
              </a:rPr>
              <a:t>трудноразлагаемых</a:t>
            </a:r>
            <a:r>
              <a:rPr lang="ru-RU" sz="2000" b="1" dirty="0">
                <a:solidFill>
                  <a:schemeClr val="tx1"/>
                </a:solidFill>
                <a:latin typeface="Times New Roman" panose="02020603050405020304" pitchFamily="18" charset="0"/>
                <a:cs typeface="Times New Roman" panose="02020603050405020304" pitchFamily="18" charset="0"/>
              </a:rPr>
              <a:t>.</a:t>
            </a:r>
          </a:p>
          <a:p>
            <a:r>
              <a:rPr lang="ru-RU" sz="2000" b="1" dirty="0">
                <a:solidFill>
                  <a:schemeClr val="tx1"/>
                </a:solidFill>
                <a:latin typeface="Times New Roman" panose="02020603050405020304" pitchFamily="18" charset="0"/>
                <a:cs typeface="Times New Roman" panose="02020603050405020304" pitchFamily="18" charset="0"/>
              </a:rPr>
              <a:t>Источники загрязнение почвы могут быть классифицированы следующим образом:</a:t>
            </a:r>
          </a:p>
          <a:p>
            <a:r>
              <a:rPr lang="ru-RU" sz="2000" b="1" dirty="0">
                <a:solidFill>
                  <a:schemeClr val="tx1"/>
                </a:solidFill>
                <a:latin typeface="Times New Roman" panose="02020603050405020304" pitchFamily="18" charset="0"/>
                <a:cs typeface="Times New Roman" panose="02020603050405020304" pitchFamily="18" charset="0"/>
              </a:rPr>
              <a:t>-жилые дома и коммунально-бытовые предприятия</a:t>
            </a:r>
          </a:p>
          <a:p>
            <a:r>
              <a:rPr lang="ru-RU" sz="2000" b="1" dirty="0">
                <a:solidFill>
                  <a:schemeClr val="tx1"/>
                </a:solidFill>
                <a:latin typeface="Times New Roman" panose="02020603050405020304" pitchFamily="18" charset="0"/>
                <a:cs typeface="Times New Roman" panose="02020603050405020304" pitchFamily="18" charset="0"/>
              </a:rPr>
              <a:t>-промышленные предприятия</a:t>
            </a:r>
          </a:p>
          <a:p>
            <a:r>
              <a:rPr lang="ru-RU" sz="2000" b="1" dirty="0">
                <a:solidFill>
                  <a:schemeClr val="tx1"/>
                </a:solidFill>
                <a:latin typeface="Times New Roman" panose="02020603050405020304" pitchFamily="18" charset="0"/>
                <a:cs typeface="Times New Roman" panose="02020603050405020304" pitchFamily="18" charset="0"/>
              </a:rPr>
              <a:t>-транспорт</a:t>
            </a:r>
          </a:p>
          <a:p>
            <a:r>
              <a:rPr lang="ru-RU" sz="2000" b="1" dirty="0">
                <a:solidFill>
                  <a:schemeClr val="tx1"/>
                </a:solidFill>
                <a:latin typeface="Times New Roman" panose="02020603050405020304" pitchFamily="18" charset="0"/>
                <a:cs typeface="Times New Roman" panose="02020603050405020304" pitchFamily="18" charset="0"/>
              </a:rPr>
              <a:t>-сельское хозяйство</a:t>
            </a:r>
          </a:p>
          <a:p>
            <a:r>
              <a:rPr lang="ru-RU" sz="2000" b="1" dirty="0">
                <a:solidFill>
                  <a:schemeClr val="tx1"/>
                </a:solidFill>
                <a:latin typeface="Times New Roman" panose="02020603050405020304" pitchFamily="18" charset="0"/>
                <a:cs typeface="Times New Roman" panose="02020603050405020304" pitchFamily="18" charset="0"/>
              </a:rPr>
              <a:t>-теплоэнергетика</a:t>
            </a:r>
            <a:endParaRPr lang="ru-RU" b="1" dirty="0">
              <a:solidFill>
                <a:schemeClr val="tx1"/>
              </a:solidFill>
              <a:latin typeface="Times New Roman" panose="02020603050405020304" pitchFamily="18" charset="0"/>
              <a:cs typeface="Times New Roman" panose="02020603050405020304" pitchFamily="18" charset="0"/>
            </a:endParaRPr>
          </a:p>
          <a:p>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29814" r="29814"/>
          <a:stretch>
            <a:fillRect/>
          </a:stretch>
        </p:blipFill>
        <p:spPr>
          <a:xfrm>
            <a:off x="6357594" y="2981784"/>
            <a:ext cx="2785016" cy="2163278"/>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807" y="4778298"/>
            <a:ext cx="2827039" cy="207970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973685"/>
            <a:ext cx="2827039" cy="1993251"/>
          </a:xfrm>
          <a:prstGeom prst="rect">
            <a:avLst/>
          </a:prstGeom>
        </p:spPr>
      </p:pic>
    </p:spTree>
    <p:extLst>
      <p:ext uri="{BB962C8B-B14F-4D97-AF65-F5344CB8AC3E}">
        <p14:creationId xmlns:p14="http://schemas.microsoft.com/office/powerpoint/2010/main" val="198053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A4DFB1D-FD5E-4B85-AAC6-CA67963608FB}"/>
              </a:ext>
            </a:extLst>
          </p:cNvPr>
          <p:cNvSpPr>
            <a:spLocks noGrp="1" noChangeArrowheads="1"/>
          </p:cNvSpPr>
          <p:nvPr>
            <p:ph type="title"/>
          </p:nvPr>
        </p:nvSpPr>
        <p:spPr/>
        <p:txBody>
          <a:bodyPr/>
          <a:lstStyle/>
          <a:p>
            <a:r>
              <a:rPr lang="ru-RU" altLang="ru-RU" sz="4000" b="1" i="1"/>
              <a:t>Химическое загрязнение почв</a:t>
            </a:r>
            <a:r>
              <a:rPr lang="ru-RU" altLang="ru-RU" sz="4000"/>
              <a:t> </a:t>
            </a:r>
          </a:p>
        </p:txBody>
      </p:sp>
      <p:sp>
        <p:nvSpPr>
          <p:cNvPr id="27651" name="Rectangle 3">
            <a:extLst>
              <a:ext uri="{FF2B5EF4-FFF2-40B4-BE49-F238E27FC236}">
                <a16:creationId xmlns:a16="http://schemas.microsoft.com/office/drawing/2014/main" id="{BC4F0E41-9DA6-46DE-A923-7AE15FE03926}"/>
              </a:ext>
            </a:extLst>
          </p:cNvPr>
          <p:cNvSpPr>
            <a:spLocks noGrp="1" noChangeArrowheads="1"/>
          </p:cNvSpPr>
          <p:nvPr>
            <p:ph type="body" idx="1"/>
          </p:nvPr>
        </p:nvSpPr>
        <p:spPr/>
        <p:txBody>
          <a:bodyPr/>
          <a:lstStyle/>
          <a:p>
            <a:r>
              <a:rPr lang="ru-RU" altLang="ru-RU" sz="2800"/>
              <a:t>атмосферный перенос загрязняющих веществ (тяжелые металлы, кислотные осаждения);</a:t>
            </a:r>
          </a:p>
          <a:p>
            <a:r>
              <a:rPr lang="ru-RU" altLang="ru-RU" sz="2800"/>
              <a:t>сельскохозяйственное загрязнение (удобрения, пестициды);</a:t>
            </a:r>
          </a:p>
          <a:p>
            <a:r>
              <a:rPr lang="ru-RU" altLang="ru-RU" sz="2800"/>
              <a:t>наземное загрязнение (отходы быта и различных производств, отвалы топливно-энергетических комплексов, загрязнение нефтью и нефтепродуктами).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96673BE-D474-4584-B00D-6EF09DB05F3C}"/>
              </a:ext>
            </a:extLst>
          </p:cNvPr>
          <p:cNvSpPr>
            <a:spLocks noGrp="1"/>
          </p:cNvSpPr>
          <p:nvPr>
            <p:ph idx="1"/>
          </p:nvPr>
        </p:nvSpPr>
        <p:spPr/>
        <p:txBody>
          <a:bodyPr/>
          <a:lstStyle/>
          <a:p>
            <a:r>
              <a:rPr lang="ru-RU" dirty="0"/>
              <a:t>Экологический кризис – это грубое изменение природных процессов в биосфере, вследствие чего в окружающей среде происходят практически необратимые изменения. На сегодняшний день экологический кризис считается одной из самых сложных проблем, которая затрагивает все сферы человеческой деятельности. </a:t>
            </a:r>
          </a:p>
        </p:txBody>
      </p:sp>
    </p:spTree>
    <p:extLst>
      <p:ext uri="{BB962C8B-B14F-4D97-AF65-F5344CB8AC3E}">
        <p14:creationId xmlns:p14="http://schemas.microsoft.com/office/powerpoint/2010/main" val="18660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Grp="1" noChangeAspect="1"/>
          </p:cNvPicPr>
          <p:nvPr>
            <p:ph type="pic" idx="1"/>
          </p:nvPr>
        </p:nvPicPr>
        <p:blipFill>
          <a:blip r:embed="rId2">
            <a:extLst>
              <a:ext uri="{28A0092B-C50C-407E-A947-70E740481C1C}">
                <a14:useLocalDpi xmlns:a14="http://schemas.microsoft.com/office/drawing/2010/main" val="0"/>
              </a:ext>
            </a:extLst>
          </a:blip>
          <a:srcRect l="25889" r="25889"/>
          <a:stretch>
            <a:fillRect/>
          </a:stretch>
        </p:blipFill>
        <p:spPr>
          <a:xfrm>
            <a:off x="6536446" y="1556792"/>
            <a:ext cx="2611669" cy="2453635"/>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107504" y="0"/>
            <a:ext cx="6192688" cy="6858000"/>
          </a:xfrm>
        </p:spPr>
        <p:txBody>
          <a:bodyPr>
            <a:noAutofit/>
          </a:bodyPr>
          <a:lstStyle/>
          <a:p>
            <a:r>
              <a:rPr lang="ru-RU" sz="1800" dirty="0">
                <a:latin typeface="Times New Roman" panose="02020603050405020304" pitchFamily="18" charset="0"/>
                <a:cs typeface="Times New Roman" panose="02020603050405020304" pitchFamily="18" charset="0"/>
              </a:rPr>
              <a:t>ЯДОХИМИКАТЫ, ПРИМЕНЯЕМЫЕ В СЕЛЬСКОМ И ЛЕСНОМ ХОЗЯЙСТВЕ ДЛЯ ЗАЩИТЫ РАСТЕНИЙ ОТ ВРЕДИТЕЛЕЙ, БОЛЕЗНЕЙ И СОРНЯКОВ. Загрязнение почв и нарушение нормального круговорота веществ происходит в результате </a:t>
            </a:r>
            <a:r>
              <a:rPr lang="ru-RU" sz="1800" dirty="0" err="1">
                <a:latin typeface="Times New Roman" panose="02020603050405020304" pitchFamily="18" charset="0"/>
                <a:cs typeface="Times New Roman" panose="02020603050405020304" pitchFamily="18" charset="0"/>
              </a:rPr>
              <a:t>недозированного</a:t>
            </a:r>
            <a:r>
              <a:rPr lang="ru-RU" sz="1800" dirty="0">
                <a:latin typeface="Times New Roman" panose="02020603050405020304" pitchFamily="18" charset="0"/>
                <a:cs typeface="Times New Roman" panose="02020603050405020304" pitchFamily="18" charset="0"/>
              </a:rPr>
              <a:t> применения минеральных удобрений и пестицидов. Пестициды, с одной стороны, спасают урожай, защищают сады, поля, леса от вредителей и болезней, уничтожают сорную растительность, освобождают человека от </a:t>
            </a:r>
            <a:r>
              <a:rPr lang="ru-RU" sz="1800" dirty="0" err="1">
                <a:latin typeface="Times New Roman" panose="02020603050405020304" pitchFamily="18" charset="0"/>
                <a:cs typeface="Times New Roman" panose="02020603050405020304" pitchFamily="18" charset="0"/>
              </a:rPr>
              <a:t>кровосущих</a:t>
            </a:r>
            <a:r>
              <a:rPr lang="ru-RU" sz="1800" dirty="0">
                <a:latin typeface="Times New Roman" panose="02020603050405020304" pitchFamily="18" charset="0"/>
                <a:cs typeface="Times New Roman" panose="02020603050405020304" pitchFamily="18" charset="0"/>
              </a:rPr>
              <a:t> насекомых и переносчиков опаснейших болезней (малярия, клещевой энцефалит и др.), с другой стороны- разрушают естественные экосистемы, являются причиной гибели многих полезных организмов, отрицательно влияют на здоровье людей. Пестициды обладают рядом свойств, усиливающих их отрицательное влияние на окружающую среду. Технология применения определяет прямое попадание на объекты окружающей среды, где они передаются по цепям питания, долгое время циркулируют по внешней среде, попадая из почвы в воду, из воды в планктон, затем в организм рыбы и человека или из воздуха и почвы в растения, организм травоядных животных и человека. </a:t>
            </a:r>
            <a:r>
              <a:rPr lang="ru-RU" sz="2000" dirty="0">
                <a:latin typeface="Times New Roman" panose="02020603050405020304" pitchFamily="18" charset="0"/>
                <a:cs typeface="Times New Roman" panose="02020603050405020304" pitchFamily="18" charset="0"/>
              </a:rPr>
              <a:t>Вместе с навозом в почву нередко попадают болезнетворные бактерии, яйца гельминтов и другие вредные организмы, которые через продукты питания попадают в организм человека.</a:t>
            </a:r>
          </a:p>
        </p:txBody>
      </p:sp>
    </p:spTree>
    <p:extLst>
      <p:ext uri="{BB962C8B-B14F-4D97-AF65-F5344CB8AC3E}">
        <p14:creationId xmlns:p14="http://schemas.microsoft.com/office/powerpoint/2010/main" val="289189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85D98BB-BB5F-4272-9D23-43C500DEEDEC}"/>
              </a:ext>
            </a:extLst>
          </p:cNvPr>
          <p:cNvSpPr>
            <a:spLocks noGrp="1" noChangeArrowheads="1"/>
          </p:cNvSpPr>
          <p:nvPr>
            <p:ph type="title"/>
          </p:nvPr>
        </p:nvSpPr>
        <p:spPr/>
        <p:txBody>
          <a:bodyPr/>
          <a:lstStyle/>
          <a:p>
            <a:r>
              <a:rPr lang="ru-RU" altLang="ru-RU" sz="3600" b="1" i="1"/>
              <a:t>Нефтяное загрязнение почв</a:t>
            </a:r>
          </a:p>
        </p:txBody>
      </p:sp>
      <p:sp>
        <p:nvSpPr>
          <p:cNvPr id="28675" name="Rectangle 3">
            <a:extLst>
              <a:ext uri="{FF2B5EF4-FFF2-40B4-BE49-F238E27FC236}">
                <a16:creationId xmlns:a16="http://schemas.microsoft.com/office/drawing/2014/main" id="{1F18CA40-D103-4869-A9A0-A315DD7CCFF6}"/>
              </a:ext>
            </a:extLst>
          </p:cNvPr>
          <p:cNvSpPr>
            <a:spLocks noGrp="1" noChangeArrowheads="1"/>
          </p:cNvSpPr>
          <p:nvPr>
            <p:ph type="body" idx="1"/>
          </p:nvPr>
        </p:nvSpPr>
        <p:spPr>
          <a:xfrm>
            <a:off x="457200" y="1600200"/>
            <a:ext cx="8435280" cy="4525963"/>
          </a:xfrm>
        </p:spPr>
        <p:txBody>
          <a:bodyPr/>
          <a:lstStyle/>
          <a:p>
            <a:pPr>
              <a:buFontTx/>
              <a:buNone/>
            </a:pPr>
            <a:r>
              <a:rPr lang="ru-RU" altLang="ru-RU" sz="2800" dirty="0"/>
              <a:t> - наиболее опасно, поскольку оно принципиально изменяет свойства почв. </a:t>
            </a:r>
          </a:p>
          <a:p>
            <a:pPr>
              <a:buFontTx/>
              <a:buNone/>
            </a:pPr>
            <a:r>
              <a:rPr lang="ru-RU" altLang="ru-RU" sz="2800" dirty="0"/>
              <a:t>Нефть обволакивает почвенные частицы, в результате почва не смачивается водой, гибнет микрофлора, растения не получают должного питания. </a:t>
            </a:r>
          </a:p>
          <a:p>
            <a:pPr>
              <a:buFontTx/>
              <a:buNone/>
            </a:pPr>
            <a:r>
              <a:rPr lang="ru-RU" altLang="ru-RU" sz="2800" dirty="0"/>
              <a:t>Частицы почвы слипаются, а сама нефть постепенно переходит в иное состояние, ее фракции становятся более окисленными, затвердевают.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16B5AAB-9D37-4F39-82A4-D8A3C3DFB254}"/>
              </a:ext>
            </a:extLst>
          </p:cNvPr>
          <p:cNvSpPr>
            <a:spLocks noGrp="1" noChangeArrowheads="1"/>
          </p:cNvSpPr>
          <p:nvPr>
            <p:ph type="title"/>
          </p:nvPr>
        </p:nvSpPr>
        <p:spPr/>
        <p:txBody>
          <a:bodyPr/>
          <a:lstStyle/>
          <a:p>
            <a:r>
              <a:rPr lang="ru-RU" altLang="ru-RU" sz="3600" b="1" i="1"/>
              <a:t>Промышленные и бытовые отходы</a:t>
            </a:r>
          </a:p>
        </p:txBody>
      </p:sp>
      <p:sp>
        <p:nvSpPr>
          <p:cNvPr id="29699" name="Rectangle 3">
            <a:extLst>
              <a:ext uri="{FF2B5EF4-FFF2-40B4-BE49-F238E27FC236}">
                <a16:creationId xmlns:a16="http://schemas.microsoft.com/office/drawing/2014/main" id="{863E8CF8-F271-45D7-A100-F55D2DB8F73B}"/>
              </a:ext>
            </a:extLst>
          </p:cNvPr>
          <p:cNvSpPr>
            <a:spLocks noGrp="1" noChangeArrowheads="1"/>
          </p:cNvSpPr>
          <p:nvPr>
            <p:ph type="body" idx="1"/>
          </p:nvPr>
        </p:nvSpPr>
        <p:spPr/>
        <p:txBody>
          <a:bodyPr/>
          <a:lstStyle/>
          <a:p>
            <a:pPr algn="ctr">
              <a:buFontTx/>
              <a:buNone/>
            </a:pPr>
            <a:endParaRPr lang="ru-RU" altLang="ru-RU" b="1"/>
          </a:p>
          <a:p>
            <a:pPr algn="ctr">
              <a:buFontTx/>
              <a:buNone/>
            </a:pPr>
            <a:r>
              <a:rPr lang="ru-RU" altLang="ru-RU" b="1"/>
              <a:t>Рост количества образовавшихся отходов в РФ:</a:t>
            </a:r>
          </a:p>
          <a:p>
            <a:pPr algn="ctr">
              <a:buFontTx/>
              <a:buNone/>
            </a:pPr>
            <a:endParaRPr lang="ru-RU" altLang="ru-RU" b="1"/>
          </a:p>
          <a:p>
            <a:pPr>
              <a:buFontTx/>
              <a:buNone/>
            </a:pPr>
            <a:r>
              <a:rPr lang="ru-RU" altLang="ru-RU"/>
              <a:t>Год	       2002      2004      2006      2007</a:t>
            </a:r>
          </a:p>
          <a:p>
            <a:pPr>
              <a:buFontTx/>
              <a:buNone/>
            </a:pPr>
            <a:r>
              <a:rPr lang="ru-RU" altLang="ru-RU"/>
              <a:t>Млн т     2034,9   2634,9   3519,4   3899,3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lstStyle/>
          <a:p>
            <a:endParaRPr lang="ru-RU"/>
          </a:p>
        </p:txBody>
      </p:sp>
      <p:pic>
        <p:nvPicPr>
          <p:cNvPr id="13" name="Рисунок 12"/>
          <p:cNvPicPr>
            <a:picLocks noGrp="1" noChangeAspect="1"/>
          </p:cNvPicPr>
          <p:nvPr>
            <p:ph type="pic" idx="1"/>
          </p:nvPr>
        </p:nvPicPr>
        <p:blipFill>
          <a:blip r:embed="rId2">
            <a:extLst>
              <a:ext uri="{28A0092B-C50C-407E-A947-70E740481C1C}">
                <a14:useLocalDpi xmlns:a14="http://schemas.microsoft.com/office/drawing/2010/main" val="0"/>
              </a:ext>
            </a:extLst>
          </a:blip>
          <a:srcRect l="26076" r="26076"/>
          <a:stretch>
            <a:fillRect/>
          </a:stretch>
        </p:blipFill>
        <p:spPr>
          <a:xfrm>
            <a:off x="493439" y="941581"/>
            <a:ext cx="3755175" cy="2441420"/>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044" y="941581"/>
            <a:ext cx="3922727" cy="2441420"/>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38" y="3443072"/>
            <a:ext cx="3755175" cy="2407137"/>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043" y="3431355"/>
            <a:ext cx="3922727" cy="2370188"/>
          </a:xfrm>
          <a:prstGeom prst="rect">
            <a:avLst/>
          </a:prstGeom>
        </p:spPr>
      </p:pic>
    </p:spTree>
    <p:extLst>
      <p:ext uri="{BB962C8B-B14F-4D97-AF65-F5344CB8AC3E}">
        <p14:creationId xmlns:p14="http://schemas.microsoft.com/office/powerpoint/2010/main" val="153940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EF5E963-EAAD-4270-8185-34A6B681D260}"/>
              </a:ext>
            </a:extLst>
          </p:cNvPr>
          <p:cNvSpPr>
            <a:spLocks noGrp="1" noChangeArrowheads="1"/>
          </p:cNvSpPr>
          <p:nvPr>
            <p:ph type="title"/>
          </p:nvPr>
        </p:nvSpPr>
        <p:spPr>
          <a:xfrm>
            <a:off x="457200" y="274638"/>
            <a:ext cx="8229600" cy="1641475"/>
          </a:xfrm>
        </p:spPr>
        <p:txBody>
          <a:bodyPr/>
          <a:lstStyle/>
          <a:p>
            <a:r>
              <a:rPr lang="ru-RU" altLang="ru-RU" sz="3600" b="1" i="1"/>
              <a:t>Доля отраслей в объеме образования отходов промышленностью,%</a:t>
            </a:r>
            <a:r>
              <a:rPr lang="ru-RU" altLang="ru-RU" sz="4000"/>
              <a:t> </a:t>
            </a:r>
          </a:p>
        </p:txBody>
      </p:sp>
      <p:pic>
        <p:nvPicPr>
          <p:cNvPr id="30724" name="Picture 4">
            <a:extLst>
              <a:ext uri="{FF2B5EF4-FFF2-40B4-BE49-F238E27FC236}">
                <a16:creationId xmlns:a16="http://schemas.microsoft.com/office/drawing/2014/main" id="{6458E590-2F1E-4BCC-9987-474D72BB3AC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2349500"/>
            <a:ext cx="8137525" cy="3948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4942AAB-F71F-4423-A2E0-C2535C845C2E}"/>
              </a:ext>
            </a:extLst>
          </p:cNvPr>
          <p:cNvSpPr>
            <a:spLocks noGrp="1" noChangeArrowheads="1"/>
          </p:cNvSpPr>
          <p:nvPr>
            <p:ph type="title"/>
          </p:nvPr>
        </p:nvSpPr>
        <p:spPr>
          <a:xfrm>
            <a:off x="0" y="0"/>
            <a:ext cx="9144000" cy="1143000"/>
          </a:xfrm>
        </p:spPr>
        <p:txBody>
          <a:bodyPr/>
          <a:lstStyle/>
          <a:p>
            <a:r>
              <a:rPr lang="ru-RU" altLang="ru-RU" sz="3200" b="1" i="1" dirty="0"/>
              <a:t>Техногенное воздействие на почву сопровождается:</a:t>
            </a:r>
          </a:p>
        </p:txBody>
      </p:sp>
      <p:sp>
        <p:nvSpPr>
          <p:cNvPr id="32771" name="Rectangle 3">
            <a:extLst>
              <a:ext uri="{FF2B5EF4-FFF2-40B4-BE49-F238E27FC236}">
                <a16:creationId xmlns:a16="http://schemas.microsoft.com/office/drawing/2014/main" id="{9CD63406-2532-4093-A817-32A8DDF17F0D}"/>
              </a:ext>
            </a:extLst>
          </p:cNvPr>
          <p:cNvSpPr>
            <a:spLocks noGrp="1" noChangeArrowheads="1"/>
          </p:cNvSpPr>
          <p:nvPr>
            <p:ph type="body" idx="1"/>
          </p:nvPr>
        </p:nvSpPr>
        <p:spPr>
          <a:xfrm>
            <a:off x="107950" y="1241425"/>
            <a:ext cx="9036050" cy="5355927"/>
          </a:xfrm>
        </p:spPr>
        <p:txBody>
          <a:bodyPr/>
          <a:lstStyle/>
          <a:p>
            <a:pPr>
              <a:lnSpc>
                <a:spcPct val="90000"/>
              </a:lnSpc>
            </a:pPr>
            <a:r>
              <a:rPr lang="ru-RU" altLang="ru-RU" sz="2800" dirty="0"/>
              <a:t>отторжением пахотных земель или уменьшением их плодородия; по данным ООН, ежегодно выводится из строя около 6 млн га плодородных земель;</a:t>
            </a:r>
          </a:p>
          <a:p>
            <a:pPr>
              <a:lnSpc>
                <a:spcPct val="90000"/>
              </a:lnSpc>
            </a:pPr>
            <a:r>
              <a:rPr lang="ru-RU" altLang="ru-RU" sz="2800" dirty="0"/>
              <a:t>чрезмерным насыщением токсичными веществами растений, что неизбежно приводит к загрязнению продуктов питания растительного и животного происхождения; </a:t>
            </a:r>
          </a:p>
          <a:p>
            <a:pPr>
              <a:lnSpc>
                <a:spcPct val="90000"/>
              </a:lnSpc>
            </a:pPr>
            <a:r>
              <a:rPr lang="ru-RU" altLang="ru-RU" sz="2800" dirty="0"/>
              <a:t>нарушением биоценозов вследствие гибели насекомых, птиц, животных, некоторых видов растений;</a:t>
            </a:r>
          </a:p>
          <a:p>
            <a:pPr>
              <a:lnSpc>
                <a:spcPct val="90000"/>
              </a:lnSpc>
            </a:pPr>
            <a:r>
              <a:rPr lang="ru-RU" altLang="ru-RU" sz="2800" dirty="0"/>
              <a:t>загрязнением грунтовых вод, особенно в зоне свалок.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602EF60-6495-4C27-A69E-D33702C48866}"/>
              </a:ext>
            </a:extLst>
          </p:cNvPr>
          <p:cNvSpPr>
            <a:spLocks noGrp="1" noChangeArrowheads="1"/>
          </p:cNvSpPr>
          <p:nvPr>
            <p:ph type="title"/>
          </p:nvPr>
        </p:nvSpPr>
        <p:spPr>
          <a:xfrm>
            <a:off x="457200" y="160337"/>
            <a:ext cx="8229600" cy="1143000"/>
          </a:xfrm>
        </p:spPr>
        <p:txBody>
          <a:bodyPr/>
          <a:lstStyle/>
          <a:p>
            <a:r>
              <a:rPr lang="en-US" altLang="ru-RU" sz="3600" b="1" dirty="0"/>
              <a:t>1.</a:t>
            </a:r>
            <a:r>
              <a:rPr lang="ru-RU" altLang="ru-RU" sz="3600" b="1" dirty="0"/>
              <a:t> Выбросы в приземный слой атмосферы</a:t>
            </a:r>
          </a:p>
        </p:txBody>
      </p:sp>
      <p:sp>
        <p:nvSpPr>
          <p:cNvPr id="6147" name="Rectangle 3">
            <a:extLst>
              <a:ext uri="{FF2B5EF4-FFF2-40B4-BE49-F238E27FC236}">
                <a16:creationId xmlns:a16="http://schemas.microsoft.com/office/drawing/2014/main" id="{B3CEF3D0-8389-46AF-AB8E-4E709BD42FAF}"/>
              </a:ext>
            </a:extLst>
          </p:cNvPr>
          <p:cNvSpPr>
            <a:spLocks noGrp="1" noChangeArrowheads="1"/>
          </p:cNvSpPr>
          <p:nvPr>
            <p:ph type="body" idx="1"/>
          </p:nvPr>
        </p:nvSpPr>
        <p:spPr/>
        <p:txBody>
          <a:bodyPr/>
          <a:lstStyle/>
          <a:p>
            <a:pPr>
              <a:buFontTx/>
              <a:buNone/>
            </a:pPr>
            <a:r>
              <a:rPr lang="ru-RU" altLang="ru-RU" dirty="0">
                <a:latin typeface="Times New Roman" panose="02020603050405020304" pitchFamily="18" charset="0"/>
              </a:rPr>
              <a:t>А</a:t>
            </a:r>
            <a:r>
              <a:rPr lang="ru-RU" altLang="ru-RU" dirty="0"/>
              <a:t>тмосферный воздух загрязняется выбросами :</a:t>
            </a:r>
          </a:p>
          <a:p>
            <a:r>
              <a:rPr lang="ru-RU" altLang="ru-RU" dirty="0"/>
              <a:t>автомобильного транспорта,</a:t>
            </a:r>
          </a:p>
          <a:p>
            <a:r>
              <a:rPr lang="ru-RU" altLang="ru-RU" dirty="0"/>
              <a:t>промышленных предприятий, ТЭС и мусоросжигательных заводов (МСЗ)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70DCE4-8AE3-4035-90EE-2E27E3320AC7}"/>
              </a:ext>
            </a:extLst>
          </p:cNvPr>
          <p:cNvSpPr>
            <a:spLocks noGrp="1" noChangeArrowheads="1"/>
          </p:cNvSpPr>
          <p:nvPr>
            <p:ph type="title"/>
          </p:nvPr>
        </p:nvSpPr>
        <p:spPr>
          <a:xfrm>
            <a:off x="457200" y="97922"/>
            <a:ext cx="8229600" cy="1143000"/>
          </a:xfrm>
        </p:spPr>
        <p:txBody>
          <a:bodyPr/>
          <a:lstStyle/>
          <a:p>
            <a:r>
              <a:rPr lang="ru-RU" altLang="ru-RU" sz="3600" dirty="0"/>
              <a:t>Транспортное загрязнение </a:t>
            </a:r>
          </a:p>
        </p:txBody>
      </p:sp>
      <p:sp>
        <p:nvSpPr>
          <p:cNvPr id="9219" name="Rectangle 3">
            <a:extLst>
              <a:ext uri="{FF2B5EF4-FFF2-40B4-BE49-F238E27FC236}">
                <a16:creationId xmlns:a16="http://schemas.microsoft.com/office/drawing/2014/main" id="{1C339213-88ED-42C1-A6A5-B38D8FAA93F2}"/>
              </a:ext>
            </a:extLst>
          </p:cNvPr>
          <p:cNvSpPr>
            <a:spLocks noGrp="1" noChangeArrowheads="1"/>
          </p:cNvSpPr>
          <p:nvPr>
            <p:ph idx="1"/>
          </p:nvPr>
        </p:nvSpPr>
        <p:spPr bwMode="auto">
          <a:xfrm>
            <a:off x="323850" y="1268413"/>
            <a:ext cx="8569325" cy="5256212"/>
          </a:xfrm>
        </p:spPr>
        <p:txBody>
          <a:bodyPr wrap="square" numCol="1" anchor="t" anchorCtr="0" compatLnSpc="1">
            <a:prstTxWarp prst="textNoShape">
              <a:avLst/>
            </a:prstTxWarp>
          </a:bodyPr>
          <a:lstStyle/>
          <a:p>
            <a:pPr>
              <a:lnSpc>
                <a:spcPct val="80000"/>
              </a:lnSpc>
              <a:buFont typeface="Wingdings" panose="05000000000000000000" pitchFamily="2" charset="2"/>
              <a:buNone/>
            </a:pPr>
            <a:r>
              <a:rPr lang="ru-RU" altLang="ru-RU" sz="2800" dirty="0"/>
              <a:t>Экологическое воздействие автотранспорта на здоровье человека зависит от количества выбрасываемых веществ, уровня превышения предельно допустимых концентраций, длительности пребывания человека вблизи автомагистралей.</a:t>
            </a:r>
          </a:p>
          <a:p>
            <a:pPr>
              <a:lnSpc>
                <a:spcPct val="80000"/>
              </a:lnSpc>
              <a:buFont typeface="Wingdings" panose="05000000000000000000" pitchFamily="2" charset="2"/>
              <a:buNone/>
            </a:pPr>
            <a:r>
              <a:rPr lang="ru-RU" altLang="ru-RU" sz="2800" dirty="0"/>
              <a:t>Анализ проб воздушной среды показывает, что качество воздуха ухудшается. </a:t>
            </a:r>
          </a:p>
          <a:p>
            <a:pPr>
              <a:lnSpc>
                <a:spcPct val="80000"/>
              </a:lnSpc>
              <a:buFont typeface="Wingdings" panose="05000000000000000000" pitchFamily="2" charset="2"/>
              <a:buNone/>
            </a:pPr>
            <a:r>
              <a:rPr lang="ru-RU" altLang="ru-RU" sz="2800" b="1" i="1" dirty="0">
                <a:solidFill>
                  <a:srgbClr val="FF0000"/>
                </a:solidFill>
              </a:rPr>
              <a:t>Процент превышения предельно допустимых концентраций загрязняющих веществ на автомагистралях и вблизи них в последние годы составляет 11-16 %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F7AB62C-458C-46BD-81F4-FB3BBA92E6C7}"/>
              </a:ext>
            </a:extLst>
          </p:cNvPr>
          <p:cNvSpPr>
            <a:spLocks noGrp="1" noChangeArrowheads="1"/>
          </p:cNvSpPr>
          <p:nvPr>
            <p:ph idx="1"/>
          </p:nvPr>
        </p:nvSpPr>
        <p:spPr bwMode="auto">
          <a:xfrm>
            <a:off x="0" y="188913"/>
            <a:ext cx="9036050" cy="2566987"/>
          </a:xfrm>
        </p:spPr>
        <p:txBody>
          <a:bodyPr wrap="square" numCol="1" anchor="t" anchorCtr="0" compatLnSpc="1">
            <a:prstTxWarp prst="textNoShape">
              <a:avLst/>
            </a:prstTxWarp>
          </a:bodyPr>
          <a:lstStyle/>
          <a:p>
            <a:r>
              <a:rPr lang="ru-RU" altLang="ru-RU" sz="2400">
                <a:solidFill>
                  <a:srgbClr val="000000"/>
                </a:solidFill>
              </a:rPr>
              <a:t>Автомобили на сегодняшний день в России - главная причина загрязнения воздуха в городах. Сейчас в мире их насчитывается более полумиллиарда. Выбросы от автомобилей в городах особенно опасны тем, что загрязняют воздух в основном на уровне 60- 90 см от поверхности Земли и особенно на участках автотрасс, где стоят светофоры.</a:t>
            </a:r>
          </a:p>
          <a:p>
            <a:endParaRPr lang="ru-RU" altLang="ru-RU" sz="2400">
              <a:solidFill>
                <a:srgbClr val="000000"/>
              </a:solidFill>
            </a:endParaRPr>
          </a:p>
        </p:txBody>
      </p:sp>
      <p:pic>
        <p:nvPicPr>
          <p:cNvPr id="11267" name="Picture 2" descr="C:\Documents and Settings\Admin\Рабочий стол\27_1469_3574-max.jpg">
            <a:extLst>
              <a:ext uri="{FF2B5EF4-FFF2-40B4-BE49-F238E27FC236}">
                <a16:creationId xmlns:a16="http://schemas.microsoft.com/office/drawing/2014/main" id="{8820ABFB-D41A-49BE-ADCE-F86D4D72E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75"/>
            <a:ext cx="45005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 descr="C:\Documents and Settings\Admin\Рабочий стол\image3691.jpg">
            <a:extLst>
              <a:ext uri="{FF2B5EF4-FFF2-40B4-BE49-F238E27FC236}">
                <a16:creationId xmlns:a16="http://schemas.microsoft.com/office/drawing/2014/main" id="{8D282B1B-07C9-4E4D-9211-9BDC15944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000375"/>
            <a:ext cx="450056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7BCF59-8EA6-480D-95CF-CC6F7715E61C}"/>
              </a:ext>
            </a:extLst>
          </p:cNvPr>
          <p:cNvSpPr>
            <a:spLocks noGrp="1" noChangeArrowheads="1"/>
          </p:cNvSpPr>
          <p:nvPr>
            <p:ph type="title"/>
          </p:nvPr>
        </p:nvSpPr>
        <p:spPr/>
        <p:txBody>
          <a:bodyPr/>
          <a:lstStyle/>
          <a:p>
            <a:r>
              <a:rPr lang="ru-RU" altLang="ru-RU" sz="3600" dirty="0"/>
              <a:t>Промышленное загрязнение</a:t>
            </a:r>
          </a:p>
        </p:txBody>
      </p:sp>
      <p:pic>
        <p:nvPicPr>
          <p:cNvPr id="8195" name="Picture 2">
            <a:extLst>
              <a:ext uri="{FF2B5EF4-FFF2-40B4-BE49-F238E27FC236}">
                <a16:creationId xmlns:a16="http://schemas.microsoft.com/office/drawing/2014/main" id="{8DD85485-3524-493F-868D-2AB63068E4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75" y="1960563"/>
            <a:ext cx="4211638" cy="4897437"/>
          </a:xfrm>
          <a:noFill/>
          <a:extLst>
            <a:ext uri="{909E8E84-426E-40DD-AFC4-6F175D3DCCD1}">
              <a14:hiddenFill xmlns:a14="http://schemas.microsoft.com/office/drawing/2010/main">
                <a:solidFill>
                  <a:srgbClr val="FFFFFF"/>
                </a:solidFill>
              </a14:hiddenFill>
            </a:ext>
          </a:extLst>
        </p:spPr>
      </p:pic>
      <p:pic>
        <p:nvPicPr>
          <p:cNvPr id="8196" name="Picture 3" descr="C:\Documents and Settings\Admin\Рабочий стол\Air_.pollution_1.jpg">
            <a:extLst>
              <a:ext uri="{FF2B5EF4-FFF2-40B4-BE49-F238E27FC236}">
                <a16:creationId xmlns:a16="http://schemas.microsoft.com/office/drawing/2014/main" id="{AA0FC61D-0486-445F-AFBC-13BB71A68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110" y="1960562"/>
            <a:ext cx="469489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3682020-776C-4388-8A8F-4D4E2D450FA7}"/>
              </a:ext>
            </a:extLst>
          </p:cNvPr>
          <p:cNvSpPr>
            <a:spLocks noGrp="1" noChangeArrowheads="1"/>
          </p:cNvSpPr>
          <p:nvPr>
            <p:ph type="title"/>
          </p:nvPr>
        </p:nvSpPr>
        <p:spPr>
          <a:xfrm>
            <a:off x="457200" y="0"/>
            <a:ext cx="8229600" cy="692696"/>
          </a:xfrm>
        </p:spPr>
        <p:txBody>
          <a:bodyPr/>
          <a:lstStyle/>
          <a:p>
            <a:r>
              <a:rPr lang="ru-RU" altLang="ru-RU" sz="3600" b="1" dirty="0"/>
              <a:t>2. Фотохимический смог</a:t>
            </a:r>
          </a:p>
        </p:txBody>
      </p:sp>
      <p:sp>
        <p:nvSpPr>
          <p:cNvPr id="13315" name="Rectangle 3">
            <a:extLst>
              <a:ext uri="{FF2B5EF4-FFF2-40B4-BE49-F238E27FC236}">
                <a16:creationId xmlns:a16="http://schemas.microsoft.com/office/drawing/2014/main" id="{60695CBD-9B3C-422B-83EF-BA36071CE82B}"/>
              </a:ext>
            </a:extLst>
          </p:cNvPr>
          <p:cNvSpPr>
            <a:spLocks noGrp="1" noChangeArrowheads="1"/>
          </p:cNvSpPr>
          <p:nvPr>
            <p:ph type="body" sz="half" idx="1"/>
          </p:nvPr>
        </p:nvSpPr>
        <p:spPr>
          <a:xfrm>
            <a:off x="1285" y="727573"/>
            <a:ext cx="8964649" cy="864096"/>
          </a:xfrm>
        </p:spPr>
        <p:txBody>
          <a:bodyPr/>
          <a:lstStyle/>
          <a:p>
            <a:pPr>
              <a:buFontTx/>
              <a:buNone/>
            </a:pPr>
            <a:r>
              <a:rPr lang="ru-RU" altLang="ru-RU" sz="2400" dirty="0"/>
              <a:t>Общая схема реакций образования фотохимического смога в упрощенном виде может быть представлена реакциями:</a:t>
            </a:r>
          </a:p>
          <a:p>
            <a:pPr>
              <a:buFontTx/>
              <a:buNone/>
            </a:pPr>
            <a:endParaRPr lang="ru-RU" altLang="ru-RU" dirty="0"/>
          </a:p>
        </p:txBody>
      </p:sp>
      <p:graphicFrame>
        <p:nvGraphicFramePr>
          <p:cNvPr id="13316" name="Object 4">
            <a:extLst>
              <a:ext uri="{FF2B5EF4-FFF2-40B4-BE49-F238E27FC236}">
                <a16:creationId xmlns:a16="http://schemas.microsoft.com/office/drawing/2014/main" id="{A4587225-E624-4BAF-A697-900B581E69F5}"/>
              </a:ext>
            </a:extLst>
          </p:cNvPr>
          <p:cNvGraphicFramePr>
            <a:graphicFrameLocks noGrp="1" noChangeAspect="1"/>
          </p:cNvGraphicFramePr>
          <p:nvPr>
            <p:ph sz="quarter" idx="2"/>
            <p:extLst>
              <p:ext uri="{D42A27DB-BD31-4B8C-83A1-F6EECF244321}">
                <p14:modId xmlns:p14="http://schemas.microsoft.com/office/powerpoint/2010/main" val="3344911892"/>
              </p:ext>
            </p:extLst>
          </p:nvPr>
        </p:nvGraphicFramePr>
        <p:xfrm>
          <a:off x="3275856" y="1601589"/>
          <a:ext cx="3480127" cy="541013"/>
        </p:xfrm>
        <a:graphic>
          <a:graphicData uri="http://schemas.openxmlformats.org/presentationml/2006/ole">
            <mc:AlternateContent xmlns:mc="http://schemas.openxmlformats.org/markup-compatibility/2006">
              <mc:Choice xmlns:v="urn:schemas-microsoft-com:vml" Requires="v">
                <p:oleObj spid="_x0000_s13336" name="Equation" r:id="rId3" imgW="1473200" imgH="228600" progId="Equation.DSMT4">
                  <p:embed/>
                </p:oleObj>
              </mc:Choice>
              <mc:Fallback>
                <p:oleObj name="Equation" r:id="rId3" imgW="14732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601589"/>
                        <a:ext cx="3480127" cy="541013"/>
                      </a:xfrm>
                      <a:prstGeom prst="rect">
                        <a:avLst/>
                      </a:prstGeom>
                      <a:noFill/>
                      <a:ln>
                        <a:noFill/>
                      </a:ln>
                      <a:effectLst/>
                    </p:spPr>
                  </p:pic>
                </p:oleObj>
              </mc:Fallback>
            </mc:AlternateContent>
          </a:graphicData>
        </a:graphic>
      </p:graphicFrame>
      <p:graphicFrame>
        <p:nvGraphicFramePr>
          <p:cNvPr id="13318" name="Object 6">
            <a:extLst>
              <a:ext uri="{FF2B5EF4-FFF2-40B4-BE49-F238E27FC236}">
                <a16:creationId xmlns:a16="http://schemas.microsoft.com/office/drawing/2014/main" id="{FF34851B-F68E-4D15-9328-A57CD5E13E8D}"/>
              </a:ext>
            </a:extLst>
          </p:cNvPr>
          <p:cNvGraphicFramePr>
            <a:graphicFrameLocks noGrp="1" noChangeAspect="1"/>
          </p:cNvGraphicFramePr>
          <p:nvPr>
            <p:ph sz="quarter" idx="3"/>
            <p:extLst>
              <p:ext uri="{D42A27DB-BD31-4B8C-83A1-F6EECF244321}">
                <p14:modId xmlns:p14="http://schemas.microsoft.com/office/powerpoint/2010/main" val="1173281538"/>
              </p:ext>
            </p:extLst>
          </p:nvPr>
        </p:nvGraphicFramePr>
        <p:xfrm>
          <a:off x="3563888" y="2142602"/>
          <a:ext cx="2304305" cy="608178"/>
        </p:xfrm>
        <a:graphic>
          <a:graphicData uri="http://schemas.openxmlformats.org/presentationml/2006/ole">
            <mc:AlternateContent xmlns:mc="http://schemas.openxmlformats.org/markup-compatibility/2006">
              <mc:Choice xmlns:v="urn:schemas-microsoft-com:vml" Requires="v">
                <p:oleObj spid="_x0000_s13337" name="Equation" r:id="rId5" imgW="914400" imgH="241300" progId="Equation.DSMT4">
                  <p:embed/>
                </p:oleObj>
              </mc:Choice>
              <mc:Fallback>
                <p:oleObj name="Equation" r:id="rId5" imgW="914400" imgH="241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142602"/>
                        <a:ext cx="2304305" cy="608178"/>
                      </a:xfrm>
                      <a:prstGeom prst="rect">
                        <a:avLst/>
                      </a:prstGeom>
                      <a:noFill/>
                      <a:ln>
                        <a:noFill/>
                      </a:ln>
                      <a:effectLst/>
                    </p:spPr>
                  </p:pic>
                </p:oleObj>
              </mc:Fallback>
            </mc:AlternateContent>
          </a:graphicData>
        </a:graphic>
      </p:graphicFrame>
      <p:pic>
        <p:nvPicPr>
          <p:cNvPr id="8" name="Picture 4">
            <a:extLst>
              <a:ext uri="{FF2B5EF4-FFF2-40B4-BE49-F238E27FC236}">
                <a16:creationId xmlns:a16="http://schemas.microsoft.com/office/drawing/2014/main" id="{8A1E8586-049C-4CA3-AE2A-DA976EB4F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373437"/>
            <a:ext cx="7416800" cy="348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2">
            <a:extLst>
              <a:ext uri="{FF2B5EF4-FFF2-40B4-BE49-F238E27FC236}">
                <a16:creationId xmlns:a16="http://schemas.microsoft.com/office/drawing/2014/main" id="{B3376D05-A6F2-4543-AB19-036A28D1EC58}"/>
              </a:ext>
            </a:extLst>
          </p:cNvPr>
          <p:cNvSpPr txBox="1">
            <a:spLocks noChangeArrowheads="1"/>
          </p:cNvSpPr>
          <p:nvPr/>
        </p:nvSpPr>
        <p:spPr bwMode="auto">
          <a:xfrm>
            <a:off x="-35632" y="2822504"/>
            <a:ext cx="8964648" cy="4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ru-RU" altLang="ru-RU" sz="2400" b="1" dirty="0"/>
              <a:t>Характерное распределение смога по времени суток: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231F5F8-1B2F-4E82-A2C4-77A780E82B69}"/>
              </a:ext>
            </a:extLst>
          </p:cNvPr>
          <p:cNvSpPr>
            <a:spLocks noGrp="1" noChangeArrowheads="1"/>
          </p:cNvSpPr>
          <p:nvPr>
            <p:ph type="title"/>
          </p:nvPr>
        </p:nvSpPr>
        <p:spPr>
          <a:xfrm>
            <a:off x="468313" y="0"/>
            <a:ext cx="8229600" cy="719138"/>
          </a:xfrm>
        </p:spPr>
        <p:txBody>
          <a:bodyPr/>
          <a:lstStyle/>
          <a:p>
            <a:r>
              <a:rPr lang="en-US" altLang="ru-RU" sz="3600" b="1" dirty="0"/>
              <a:t>3. </a:t>
            </a:r>
            <a:r>
              <a:rPr lang="ru-RU" altLang="ru-RU" sz="3600" b="1" dirty="0"/>
              <a:t>Кислотные осадки</a:t>
            </a:r>
          </a:p>
        </p:txBody>
      </p:sp>
      <p:sp>
        <p:nvSpPr>
          <p:cNvPr id="9219" name="Rectangle 3">
            <a:extLst>
              <a:ext uri="{FF2B5EF4-FFF2-40B4-BE49-F238E27FC236}">
                <a16:creationId xmlns:a16="http://schemas.microsoft.com/office/drawing/2014/main" id="{BAED17EF-2CC4-4B36-989D-278EFFB35B0D}"/>
              </a:ext>
            </a:extLst>
          </p:cNvPr>
          <p:cNvSpPr>
            <a:spLocks noGrp="1" noChangeArrowheads="1"/>
          </p:cNvSpPr>
          <p:nvPr>
            <p:ph type="body" idx="1"/>
          </p:nvPr>
        </p:nvSpPr>
        <p:spPr>
          <a:xfrm>
            <a:off x="0" y="751966"/>
            <a:ext cx="6876256" cy="5629362"/>
          </a:xfrm>
        </p:spPr>
        <p:txBody>
          <a:bodyPr/>
          <a:lstStyle/>
          <a:p>
            <a:pPr>
              <a:spcBef>
                <a:spcPct val="0"/>
              </a:spcBef>
              <a:buFontTx/>
              <a:buNone/>
            </a:pPr>
            <a:r>
              <a:rPr lang="ru-RU" altLang="ru-RU" sz="2400" dirty="0"/>
              <a:t>Кислотные осадки возникают главным образом из-за выбросов соединений серы и азота (</a:t>
            </a:r>
            <a:r>
              <a:rPr lang="en-US" altLang="ru-RU" sz="2400" dirty="0"/>
              <a:t>S</a:t>
            </a:r>
            <a:r>
              <a:rPr lang="ru-RU" altLang="ru-RU" sz="2400" dirty="0"/>
              <a:t>0</a:t>
            </a:r>
            <a:r>
              <a:rPr lang="ru-RU" altLang="ru-RU" sz="1800" dirty="0"/>
              <a:t>2</a:t>
            </a:r>
            <a:r>
              <a:rPr lang="ru-RU" altLang="ru-RU" sz="2400" dirty="0"/>
              <a:t>, </a:t>
            </a:r>
            <a:r>
              <a:rPr lang="en-US" altLang="ru-RU" sz="2400" dirty="0"/>
              <a:t>NOx</a:t>
            </a:r>
            <a:r>
              <a:rPr lang="ru-RU" altLang="ru-RU" sz="2400" dirty="0"/>
              <a:t>, </a:t>
            </a:r>
            <a:r>
              <a:rPr lang="en-US" altLang="ru-RU" sz="2400" dirty="0"/>
              <a:t>H</a:t>
            </a:r>
            <a:r>
              <a:rPr lang="ru-RU" altLang="ru-RU" sz="1800" dirty="0"/>
              <a:t>2</a:t>
            </a:r>
            <a:r>
              <a:rPr lang="en-US" altLang="ru-RU" sz="2400" dirty="0"/>
              <a:t>S</a:t>
            </a:r>
            <a:r>
              <a:rPr lang="ru-RU" altLang="ru-RU" sz="2400" dirty="0"/>
              <a:t>) в атмосферу при сжигании ископаемого топлива (угля, нефти и природного газа). Растворяясь в атмосферной влаге, эти оксиды образуют слабые растворы серной и азотной кислот и выпадают в виде кислотных дождей.</a:t>
            </a:r>
          </a:p>
          <a:p>
            <a:pPr>
              <a:buFontTx/>
              <a:buNone/>
            </a:pPr>
            <a:r>
              <a:rPr lang="ru-RU" altLang="ru-RU" sz="2400" b="1" i="1" dirty="0"/>
              <a:t>Основные реакции в атмосфере:</a:t>
            </a:r>
          </a:p>
          <a:p>
            <a:r>
              <a:rPr lang="ru-RU" altLang="ru-RU" sz="2400" dirty="0"/>
              <a:t>2</a:t>
            </a:r>
            <a:r>
              <a:rPr lang="en-US" altLang="ru-RU" sz="2400" dirty="0"/>
              <a:t>SO</a:t>
            </a:r>
            <a:r>
              <a:rPr lang="ru-RU" altLang="ru-RU" sz="1800" dirty="0"/>
              <a:t>2</a:t>
            </a:r>
            <a:r>
              <a:rPr lang="ru-RU" altLang="ru-RU" sz="2400" dirty="0"/>
              <a:t> + </a:t>
            </a:r>
            <a:r>
              <a:rPr lang="en-US" altLang="ru-RU" sz="2400" dirty="0"/>
              <a:t>O</a:t>
            </a:r>
            <a:r>
              <a:rPr lang="ru-RU" altLang="ru-RU" sz="1800" dirty="0"/>
              <a:t>2</a:t>
            </a:r>
            <a:r>
              <a:rPr lang="ru-RU" altLang="ru-RU" sz="2400" dirty="0"/>
              <a:t> → 2</a:t>
            </a:r>
            <a:r>
              <a:rPr lang="en-US" altLang="ru-RU" sz="2400" dirty="0"/>
              <a:t>SO</a:t>
            </a:r>
            <a:r>
              <a:rPr lang="ru-RU" altLang="ru-RU" sz="1800" dirty="0"/>
              <a:t>3</a:t>
            </a:r>
          </a:p>
          <a:p>
            <a:r>
              <a:rPr lang="en-US" altLang="ru-RU" sz="2400" dirty="0"/>
              <a:t>SO</a:t>
            </a:r>
            <a:r>
              <a:rPr lang="en-US" altLang="ru-RU" sz="1800" dirty="0"/>
              <a:t>3 </a:t>
            </a:r>
            <a:r>
              <a:rPr lang="en-US" altLang="ru-RU" sz="2400" dirty="0"/>
              <a:t>+ H</a:t>
            </a:r>
            <a:r>
              <a:rPr lang="en-US" altLang="ru-RU" sz="1800" dirty="0"/>
              <a:t>2</a:t>
            </a:r>
            <a:r>
              <a:rPr lang="en-US" altLang="ru-RU" sz="2400" dirty="0"/>
              <a:t>O → H</a:t>
            </a:r>
            <a:r>
              <a:rPr lang="en-US" altLang="ru-RU" sz="1800" dirty="0"/>
              <a:t>2</a:t>
            </a:r>
            <a:r>
              <a:rPr lang="en-US" altLang="ru-RU" sz="2400" dirty="0"/>
              <a:t>SO</a:t>
            </a:r>
            <a:r>
              <a:rPr lang="en-US" altLang="ru-RU" sz="1800" dirty="0"/>
              <a:t>4</a:t>
            </a:r>
            <a:endParaRPr lang="ru-RU" altLang="ru-RU" sz="1800" dirty="0"/>
          </a:p>
          <a:p>
            <a:r>
              <a:rPr lang="en-US" altLang="ru-RU" sz="2400" dirty="0"/>
              <a:t>2NO + O</a:t>
            </a:r>
            <a:r>
              <a:rPr lang="en-US" altLang="ru-RU" sz="1800" dirty="0"/>
              <a:t>2</a:t>
            </a:r>
            <a:r>
              <a:rPr lang="en-US" altLang="ru-RU" sz="2400" dirty="0"/>
              <a:t> → 2NO</a:t>
            </a:r>
            <a:r>
              <a:rPr lang="en-US" altLang="ru-RU" sz="1800" dirty="0"/>
              <a:t>2</a:t>
            </a:r>
            <a:endParaRPr lang="ru-RU" altLang="ru-RU" sz="1800" dirty="0"/>
          </a:p>
          <a:p>
            <a:r>
              <a:rPr lang="ru-RU" altLang="ru-RU" sz="2400" dirty="0"/>
              <a:t>4</a:t>
            </a:r>
            <a:r>
              <a:rPr lang="en-US" altLang="ru-RU" sz="2400" dirty="0"/>
              <a:t>NO</a:t>
            </a:r>
            <a:r>
              <a:rPr lang="ru-RU" altLang="ru-RU" sz="1800" dirty="0"/>
              <a:t>2</a:t>
            </a:r>
            <a:r>
              <a:rPr lang="ru-RU" altLang="ru-RU" sz="2400" dirty="0"/>
              <a:t> + 2</a:t>
            </a:r>
            <a:r>
              <a:rPr lang="en-US" altLang="ru-RU" sz="2400" dirty="0"/>
              <a:t>H</a:t>
            </a:r>
            <a:r>
              <a:rPr lang="ru-RU" altLang="ru-RU" sz="1800" dirty="0"/>
              <a:t>2</a:t>
            </a:r>
            <a:r>
              <a:rPr lang="en-US" altLang="ru-RU" sz="2400" dirty="0"/>
              <a:t>O</a:t>
            </a:r>
            <a:r>
              <a:rPr lang="ru-RU" altLang="ru-RU" sz="2400" dirty="0"/>
              <a:t> + </a:t>
            </a:r>
            <a:r>
              <a:rPr lang="en-US" altLang="ru-RU" sz="2400" dirty="0"/>
              <a:t>O</a:t>
            </a:r>
            <a:r>
              <a:rPr lang="ru-RU" altLang="ru-RU" sz="1800" dirty="0"/>
              <a:t>2</a:t>
            </a:r>
            <a:r>
              <a:rPr lang="ru-RU" altLang="ru-RU" sz="2400" dirty="0"/>
              <a:t> → 4</a:t>
            </a:r>
            <a:r>
              <a:rPr lang="en-US" altLang="ru-RU" sz="2400" dirty="0"/>
              <a:t>HNO</a:t>
            </a:r>
            <a:r>
              <a:rPr lang="ru-RU" altLang="ru-RU" sz="1800" dirty="0"/>
              <a:t>3</a:t>
            </a:r>
            <a:endParaRPr lang="ru-RU" altLang="ru-RU" sz="2000" dirty="0"/>
          </a:p>
        </p:txBody>
      </p:sp>
      <p:pic>
        <p:nvPicPr>
          <p:cNvPr id="6" name="Picture 2" descr="C:\Documents and Settings\Admin\Рабочий стол\739800.jpg">
            <a:extLst>
              <a:ext uri="{FF2B5EF4-FFF2-40B4-BE49-F238E27FC236}">
                <a16:creationId xmlns:a16="http://schemas.microsoft.com/office/drawing/2014/main" id="{00AE11E6-3CA9-488D-88C1-50385743F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436" y="3933056"/>
            <a:ext cx="3739564" cy="29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 Постоянные региональные и глобальные опасности</Template>
  <TotalTime>168</TotalTime>
  <Words>1611</Words>
  <Application>Microsoft Office PowerPoint</Application>
  <PresentationFormat>Экран (4:3)</PresentationFormat>
  <Paragraphs>139</Paragraphs>
  <Slides>35</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2</vt:i4>
      </vt:variant>
      <vt:variant>
        <vt:lpstr>Заголовки слайдов</vt:lpstr>
      </vt:variant>
      <vt:variant>
        <vt:i4>35</vt:i4>
      </vt:variant>
    </vt:vector>
  </HeadingPairs>
  <TitlesOfParts>
    <vt:vector size="41" baseType="lpstr">
      <vt:lpstr>Arial</vt:lpstr>
      <vt:lpstr>Times New Roman</vt:lpstr>
      <vt:lpstr>Wingdings</vt:lpstr>
      <vt:lpstr>Оформление по умолчанию</vt:lpstr>
      <vt:lpstr>Equation</vt:lpstr>
      <vt:lpstr>Document</vt:lpstr>
      <vt:lpstr>Лекция № 4 ГЛОБАЛЬНЫЕ ОПАСНОСТИ</vt:lpstr>
      <vt:lpstr>Постояннные глобальные опасности:</vt:lpstr>
      <vt:lpstr>Презентация PowerPoint</vt:lpstr>
      <vt:lpstr>1. Выбросы в приземный слой атмосферы</vt:lpstr>
      <vt:lpstr>Транспортное загрязнение </vt:lpstr>
      <vt:lpstr>Презентация PowerPoint</vt:lpstr>
      <vt:lpstr>Промышленное загрязнение</vt:lpstr>
      <vt:lpstr>2. Фотохимический смог</vt:lpstr>
      <vt:lpstr>3. Кислотные осадки</vt:lpstr>
      <vt:lpstr>4. Парниковый эффект</vt:lpstr>
      <vt:lpstr>            Парниковый эффект</vt:lpstr>
      <vt:lpstr>Презентация PowerPoint</vt:lpstr>
      <vt:lpstr>Презентация PowerPoint</vt:lpstr>
      <vt:lpstr>Увеличение концентрации диоксида углерода в атмосфере</vt:lpstr>
      <vt:lpstr>Среднегодовые концентрации и выбросы СО2</vt:lpstr>
      <vt:lpstr>5. Разрушение озонового слоя</vt:lpstr>
      <vt:lpstr>      Истощение озонового слоя</vt:lpstr>
      <vt:lpstr>Бытовые загрязнение</vt:lpstr>
      <vt:lpstr>Причины образования озоновых дыр</vt:lpstr>
      <vt:lpstr>Последствия техногенного воздействия на атмосферу: </vt:lpstr>
      <vt:lpstr>Презентация PowerPoint</vt:lpstr>
      <vt:lpstr>2. Воздействие на гидросферу</vt:lpstr>
      <vt:lpstr>Основные вещества в загрязняющих стоках </vt:lpstr>
      <vt:lpstr>Поверхностные воды: </vt:lpstr>
      <vt:lpstr>Подземные воды</vt:lpstr>
      <vt:lpstr>Последствия техногенного воздействия на гидросферу: </vt:lpstr>
      <vt:lpstr>3. Воздействие на литосферу</vt:lpstr>
      <vt:lpstr>Источники загрязнения почвы</vt:lpstr>
      <vt:lpstr>Химическое загрязнение почв </vt:lpstr>
      <vt:lpstr>Презентация PowerPoint</vt:lpstr>
      <vt:lpstr>Нефтяное загрязнение почв</vt:lpstr>
      <vt:lpstr>Промышленные и бытовые отходы</vt:lpstr>
      <vt:lpstr>Презентация PowerPoint</vt:lpstr>
      <vt:lpstr>Доля отраслей в объеме образования отходов промышленностью,% </vt:lpstr>
      <vt:lpstr>Техногенное воздействие на почву сопровождается:</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Постояннные региональные и глобальные опасности</dc:title>
  <dc:creator>Поисеева Саргылана Иннокентьевна</dc:creator>
  <cp:lastModifiedBy>Поисеева Саргылана Иннокентьевна</cp:lastModifiedBy>
  <cp:revision>12</cp:revision>
  <dcterms:created xsi:type="dcterms:W3CDTF">2022-09-30T01:25:52Z</dcterms:created>
  <dcterms:modified xsi:type="dcterms:W3CDTF">2022-09-30T04:15:05Z</dcterms:modified>
</cp:coreProperties>
</file>