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9" r:id="rId3"/>
    <p:sldId id="307" r:id="rId4"/>
    <p:sldId id="301" r:id="rId5"/>
    <p:sldId id="302" r:id="rId6"/>
    <p:sldId id="303" r:id="rId7"/>
    <p:sldId id="304" r:id="rId8"/>
    <p:sldId id="263" r:id="rId9"/>
    <p:sldId id="296" r:id="rId10"/>
    <p:sldId id="298" r:id="rId11"/>
    <p:sldId id="267" r:id="rId12"/>
    <p:sldId id="270" r:id="rId13"/>
    <p:sldId id="277" r:id="rId14"/>
    <p:sldId id="288" r:id="rId15"/>
    <p:sldId id="275" r:id="rId16"/>
    <p:sldId id="286" r:id="rId17"/>
    <p:sldId id="262" r:id="rId18"/>
    <p:sldId id="287" r:id="rId19"/>
    <p:sldId id="297" r:id="rId20"/>
    <p:sldId id="266" r:id="rId21"/>
    <p:sldId id="281" r:id="rId22"/>
    <p:sldId id="284" r:id="rId23"/>
    <p:sldId id="271" r:id="rId24"/>
    <p:sldId id="283" r:id="rId25"/>
    <p:sldId id="274" r:id="rId26"/>
    <p:sldId id="282" r:id="rId27"/>
    <p:sldId id="295" r:id="rId28"/>
    <p:sldId id="300" r:id="rId29"/>
    <p:sldId id="257" r:id="rId30"/>
    <p:sldId id="291" r:id="rId31"/>
    <p:sldId id="290" r:id="rId32"/>
    <p:sldId id="261" r:id="rId33"/>
    <p:sldId id="294" r:id="rId34"/>
    <p:sldId id="285" r:id="rId35"/>
    <p:sldId id="293" r:id="rId36"/>
    <p:sldId id="280" r:id="rId37"/>
    <p:sldId id="272" r:id="rId38"/>
    <p:sldId id="279" r:id="rId39"/>
    <p:sldId id="278" r:id="rId40"/>
    <p:sldId id="289" r:id="rId41"/>
    <p:sldId id="292" r:id="rId42"/>
    <p:sldId id="259" r:id="rId43"/>
    <p:sldId id="258" r:id="rId44"/>
    <p:sldId id="260" r:id="rId45"/>
    <p:sldId id="269" r:id="rId46"/>
    <p:sldId id="264" r:id="rId47"/>
    <p:sldId id="265" r:id="rId48"/>
    <p:sldId id="268" r:id="rId49"/>
    <p:sldId id="276" r:id="rId50"/>
    <p:sldId id="306" r:id="rId51"/>
    <p:sldId id="305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672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91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07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83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4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4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85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0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536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040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5D7315E-B82A-47F8-831E-A6F6EC7FE207}" type="datetimeFigureOut">
              <a:rPr lang="ru-RU" smtClean="0"/>
              <a:t>04.05.2017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F88F020-E18B-4BBD-9393-18C12B7543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0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4532" y="489397"/>
            <a:ext cx="6104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НАУЧНАЯ БИБЛИОТЕКА СВФУ ИМ. М. К. АММОСОВА</a:t>
            </a:r>
          </a:p>
          <a:p>
            <a:pPr algn="ctr"/>
            <a:r>
              <a:rPr lang="ru-RU" sz="1600" b="1" u="sng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ОТДЕЛ КУЛЬТУРНОГО НАСЛЕДИЯ</a:t>
            </a:r>
            <a:endParaRPr lang="ru-RU" sz="1600" b="1" u="sng" dirty="0">
              <a:solidFill>
                <a:srgbClr val="C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8365" y="1560384"/>
            <a:ext cx="679545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Буквари и книги для чтения </a:t>
            </a:r>
          </a:p>
          <a:p>
            <a:pPr algn="ctr"/>
            <a:r>
              <a:rPr lang="ru-RU" sz="32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конца </a:t>
            </a:r>
            <a:r>
              <a:rPr lang="en-US" sz="32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XIX</a:t>
            </a:r>
            <a:r>
              <a:rPr lang="ru-RU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– начала </a:t>
            </a:r>
            <a:r>
              <a:rPr lang="en-US" sz="32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XX</a:t>
            </a:r>
            <a:r>
              <a:rPr lang="ru-RU" sz="32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 века</a:t>
            </a:r>
          </a:p>
          <a:p>
            <a:pPr algn="ctr"/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i="1" u="sng" dirty="0">
                <a:solidFill>
                  <a:srgbClr val="C00000"/>
                </a:solidFill>
                <a:latin typeface="Bookman Old Style" panose="02050604050505020204" pitchFamily="18" charset="0"/>
              </a:rPr>
              <a:t>И</a:t>
            </a:r>
            <a:r>
              <a:rPr lang="ru-RU" sz="2400" b="1" i="1" u="sng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з коллекции В. Ф. Афанасьева</a:t>
            </a:r>
            <a:endParaRPr lang="ru-RU" sz="2400" b="1" i="1" u="sng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9765" r="12024" b="6104"/>
          <a:stretch/>
        </p:blipFill>
        <p:spPr>
          <a:xfrm rot="20887191">
            <a:off x="721980" y="3348003"/>
            <a:ext cx="1469447" cy="215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6197" r="10021" b="8920"/>
          <a:stretch/>
        </p:blipFill>
        <p:spPr>
          <a:xfrm rot="20989112">
            <a:off x="2220814" y="3750883"/>
            <a:ext cx="1468336" cy="220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9954" r="12275" b="12863"/>
          <a:stretch/>
        </p:blipFill>
        <p:spPr>
          <a:xfrm rot="304075">
            <a:off x="3689433" y="4031316"/>
            <a:ext cx="1493949" cy="215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t="6010" r="12775" b="10047"/>
          <a:stretch/>
        </p:blipFill>
        <p:spPr>
          <a:xfrm rot="21258183">
            <a:off x="6498174" y="4033955"/>
            <a:ext cx="1405158" cy="215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7511" r="15780" b="11174"/>
          <a:stretch/>
        </p:blipFill>
        <p:spPr>
          <a:xfrm rot="206498">
            <a:off x="8059138" y="3818917"/>
            <a:ext cx="1399784" cy="220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13520" r="16030" b="9672"/>
          <a:stretch/>
        </p:blipFill>
        <p:spPr>
          <a:xfrm>
            <a:off x="838909" y="736804"/>
            <a:ext cx="1608740" cy="212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2" t="7700" r="13991" b="17934"/>
          <a:stretch/>
        </p:blipFill>
        <p:spPr>
          <a:xfrm>
            <a:off x="9804531" y="691110"/>
            <a:ext cx="1518041" cy="233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5633" r="15028" b="11925"/>
          <a:stretch/>
        </p:blipFill>
        <p:spPr>
          <a:xfrm rot="783292">
            <a:off x="9495972" y="3602096"/>
            <a:ext cx="1447385" cy="232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3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3944" r="8269" b="7042"/>
          <a:stretch/>
        </p:blipFill>
        <p:spPr>
          <a:xfrm>
            <a:off x="1068945" y="737818"/>
            <a:ext cx="3348507" cy="518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3755" r="10328" b="5163"/>
          <a:stretch/>
        </p:blipFill>
        <p:spPr>
          <a:xfrm>
            <a:off x="5950039" y="1132986"/>
            <a:ext cx="4089463" cy="3529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962659" y="4989172"/>
            <a:ext cx="6328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Григорьев, П. Г.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кинигэлэрэ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Б.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Киргиэлэйэп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Харньыылап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Үөрэҕэ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суоҕу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үөрэхтиир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Арассыыйа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кэмитиэтэ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1925. –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63 с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: ил.  – На 2-й с. обл.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: на якутском яз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Лат. графика.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931" y="420580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9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t="7292" r="11203" b="9614"/>
          <a:stretch/>
        </p:blipFill>
        <p:spPr>
          <a:xfrm>
            <a:off x="3522910" y="1579661"/>
            <a:ext cx="2756883" cy="4411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0" t="10893" r="11773" b="15305"/>
          <a:stretch/>
        </p:blipFill>
        <p:spPr>
          <a:xfrm>
            <a:off x="734632" y="923994"/>
            <a:ext cx="2878431" cy="46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t="8044" r="6809" b="13871"/>
          <a:stretch/>
        </p:blipFill>
        <p:spPr>
          <a:xfrm>
            <a:off x="7219952" y="1451271"/>
            <a:ext cx="3696238" cy="2442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908035" y="4421015"/>
            <a:ext cx="4408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Долой неграмотность : букварь для взрослых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Всерос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Чрезвычайная Комиссия по ликвидации неграмотности ; сост.: Д.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Элькина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Бугославская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А. Курская. – Москва : Изд-во «Красная новь», 1925. – 66 с.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689" y="430175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t="3380" r="8519" b="3850"/>
          <a:stretch/>
        </p:blipFill>
        <p:spPr>
          <a:xfrm>
            <a:off x="1014388" y="731459"/>
            <a:ext cx="3415278" cy="517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t="6949" r="6103" b="8544"/>
          <a:stretch/>
        </p:blipFill>
        <p:spPr>
          <a:xfrm>
            <a:off x="5950040" y="1142879"/>
            <a:ext cx="4584880" cy="344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242" y="379307"/>
            <a:ext cx="3487214" cy="4938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92996" y="4857032"/>
            <a:ext cx="6285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Григорьев, П. Г.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кинигэлэринен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үөрэтэччилэргэ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субэ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Б.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Киргиэлэйэп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Харньыылап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-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Үөрэҕэ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суоҕу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үөрэхтиир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Арассыыйа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кэмитиэтэ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1925. – 21 с. : ил. – На 2-й с. обл.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Руководство к букварю для взрослых. – Лат. графика.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5446" r="11023" b="11737"/>
          <a:stretch/>
        </p:blipFill>
        <p:spPr>
          <a:xfrm>
            <a:off x="634250" y="1036225"/>
            <a:ext cx="3295211" cy="473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4883" r="8017" b="5916"/>
          <a:stretch/>
        </p:blipFill>
        <p:spPr>
          <a:xfrm>
            <a:off x="8285185" y="1036225"/>
            <a:ext cx="3168961" cy="473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95695" y="1633266"/>
            <a:ext cx="36232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ctr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Күндэ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Кыһыл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аармыйа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дьонноро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кинигэлэрэ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букубаарын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Күндэ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суруйбута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Баласынай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суруйбутун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С.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Кулаачыкап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тылб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-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ССӨС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киин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1926. - 54 с. : ил.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красноармейца. – Лат. графика.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695" y="371277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6695" r="8935" b="4569"/>
          <a:stretch/>
        </p:blipFill>
        <p:spPr>
          <a:xfrm>
            <a:off x="767591" y="1068942"/>
            <a:ext cx="3170797" cy="477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t="5447" r="10022" b="6103"/>
          <a:stretch/>
        </p:blipFill>
        <p:spPr>
          <a:xfrm>
            <a:off x="8131711" y="1081822"/>
            <a:ext cx="3146436" cy="4765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226865" y="1940919"/>
            <a:ext cx="36163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Күндэ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Саҥа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олох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буукубаардара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Күндэ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(Ө.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Уйбаньыап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), Ө.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Биниигин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К. Э.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Бэкээрискэй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көрөн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көннөрбүтэ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Үөрэҕэ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суоҕу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үөрэхтиир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Арассыыйа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кэмитиэтэ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1927. – 72 с. : ил.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«Новая жизнь». – Лат. графика.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442" y="413133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339" y="369065"/>
            <a:ext cx="3487214" cy="493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6573" r="12275" b="8356"/>
          <a:stretch/>
        </p:blipFill>
        <p:spPr>
          <a:xfrm>
            <a:off x="4106500" y="1529162"/>
            <a:ext cx="2938244" cy="4621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t="12018" r="12525" b="12489"/>
          <a:stretch/>
        </p:blipFill>
        <p:spPr>
          <a:xfrm>
            <a:off x="1002692" y="862884"/>
            <a:ext cx="3103808" cy="501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572778" y="2201545"/>
            <a:ext cx="38636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ctr"/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Кондрашев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В.,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Пупышев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В.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Сибирский букварь для взрослых / под ред. А.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Ансона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3-е изд. – Москва-Ленинград: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Госиз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1929. – 80 с. : ил.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7" t="4883" r="10272" b="4789"/>
          <a:stretch/>
        </p:blipFill>
        <p:spPr>
          <a:xfrm>
            <a:off x="1571221" y="787225"/>
            <a:ext cx="3464417" cy="5358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010141" y="1942805"/>
            <a:ext cx="48596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Афанасьев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Н. Е.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Бэйэ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бэйэҕитин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үөрэтиҥ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букубаардара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Охонооһойоп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суруйарга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көмөлөспүтэ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Н. М.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Дабыыдаба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исполн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по заказу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Всесоюз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ком. нового тюрк. алфавита.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таһаарар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кыттыгастаах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уопсастыба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1930. – 61 с. – Лат. графика.  – Пер.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для взрослых.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62" y="540315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3313" r="7481" b="9045"/>
          <a:stretch/>
        </p:blipFill>
        <p:spPr>
          <a:xfrm>
            <a:off x="765824" y="708339"/>
            <a:ext cx="3252384" cy="4604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6144" r="10322" b="7167"/>
          <a:stretch/>
        </p:blipFill>
        <p:spPr>
          <a:xfrm>
            <a:off x="4146998" y="1330624"/>
            <a:ext cx="2975019" cy="4683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748789" y="1882734"/>
            <a:ext cx="349446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Афанасьев, Н. Е.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Сайдыы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суола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букубаардара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Охонооһойоп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Б.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Хойутаанап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Б.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Дьөгүөрэп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Саха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судаарыстыбатын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1930. – 48 с.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Путь развития : букварь для взрослых. – Лат. графика.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789" y="461429"/>
            <a:ext cx="349331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4" t="10516" r="15279" b="17559"/>
          <a:stretch/>
        </p:blipFill>
        <p:spPr>
          <a:xfrm>
            <a:off x="1429555" y="717484"/>
            <a:ext cx="3541690" cy="546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048776" y="1559472"/>
            <a:ext cx="46664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Афанасьев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Н. Е.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Саҥа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суол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Охонооһойоп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Г. Б.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Хойутаанап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судаарыстыбатын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1930. – 98 с. – Лат. графика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«Составители являются сторонниками метода целых слов и фраз, применительно к каковому и подобраны, как букварный материал, так и разные виды упражнений со словами, слогами и буквами», - пишет в общих указаниях для учителя Н. Афанасьев.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297" y="470574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5447" r="12775" b="8920"/>
          <a:stretch/>
        </p:blipFill>
        <p:spPr>
          <a:xfrm>
            <a:off x="4095484" y="1392754"/>
            <a:ext cx="3078050" cy="463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5822" r="11523" b="9484"/>
          <a:stretch/>
        </p:blipFill>
        <p:spPr>
          <a:xfrm>
            <a:off x="1056067" y="819762"/>
            <a:ext cx="3232598" cy="502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841" y="477527"/>
            <a:ext cx="3487214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19841" y="1392754"/>
            <a:ext cx="32755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Сайдыы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суола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букубаардара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Н. У. Х.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миэтэдиичиэскэй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сиэктэрэ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Сайдыы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суола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диэн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уларытыллыбытын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көрөн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баран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үөрэҕэ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суоҕу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үөрэхтииргэ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үөрэтэр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буолан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тахсарын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сөбүлээтэ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Күлээйэп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[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д. а.]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буоланар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хат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оҥорбуттара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1931. - 78, [2] с. : ил. – Пер.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Путь развития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 букварь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для взрослых. – Лат. графика.</a:t>
            </a:r>
          </a:p>
        </p:txBody>
      </p:sp>
    </p:spTree>
    <p:extLst>
      <p:ext uri="{BB962C8B-B14F-4D97-AF65-F5344CB8AC3E}">
        <p14:creationId xmlns:p14="http://schemas.microsoft.com/office/powerpoint/2010/main" val="12164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0398" y="1043292"/>
            <a:ext cx="4697248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Буквари</a:t>
            </a: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 с </a:t>
            </a:r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1858 </a:t>
            </a:r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1938 годы</a:t>
            </a:r>
            <a:endParaRPr lang="ru-RU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3204" r="-1" b="7109"/>
          <a:stretch/>
        </p:blipFill>
        <p:spPr>
          <a:xfrm>
            <a:off x="1074499" y="1705011"/>
            <a:ext cx="2149335" cy="293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7863" r="6093" b="10744"/>
          <a:stretch/>
        </p:blipFill>
        <p:spPr>
          <a:xfrm>
            <a:off x="4239076" y="2970825"/>
            <a:ext cx="3639892" cy="2708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37" y="1705011"/>
            <a:ext cx="2112134" cy="2926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45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5269" r="9981" b="8957"/>
          <a:stretch/>
        </p:blipFill>
        <p:spPr>
          <a:xfrm>
            <a:off x="904210" y="880071"/>
            <a:ext cx="3229909" cy="474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6557" r="7918" b="8449"/>
          <a:stretch/>
        </p:blipFill>
        <p:spPr>
          <a:xfrm>
            <a:off x="6695405" y="1159178"/>
            <a:ext cx="4456090" cy="356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19659" y="5210323"/>
            <a:ext cx="5934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Давыдова, В.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Биэрэ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Дабыыдап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-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1933. – 83, [3] с. : ил. – Лат. графика.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377" y="304314"/>
            <a:ext cx="3487214" cy="4938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81848" y="2126064"/>
            <a:ext cx="20435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algn="just"/>
            <a:endParaRPr lang="ru-RU" sz="1400" i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Букварь </a:t>
            </a:r>
            <a:r>
              <a:rPr lang="ru-RU" sz="1400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составлен по новой программе обучения – слова даются не целиком, а по слогам.</a:t>
            </a:r>
          </a:p>
        </p:txBody>
      </p:sp>
    </p:spTree>
    <p:extLst>
      <p:ext uri="{BB962C8B-B14F-4D97-AF65-F5344CB8AC3E}">
        <p14:creationId xmlns:p14="http://schemas.microsoft.com/office/powerpoint/2010/main" val="40184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5633" r="10272" b="11550"/>
          <a:stretch/>
        </p:blipFill>
        <p:spPr>
          <a:xfrm>
            <a:off x="1030310" y="726370"/>
            <a:ext cx="3606084" cy="530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6196" r="11175" b="8169"/>
          <a:stretch/>
        </p:blipFill>
        <p:spPr>
          <a:xfrm>
            <a:off x="5847007" y="1145276"/>
            <a:ext cx="4481849" cy="3579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599" y="479460"/>
            <a:ext cx="3487214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73012" y="5125882"/>
            <a:ext cx="63793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Wasilewic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G.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Omakta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hokto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=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Новый путь :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əwədiwə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turənmə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tatcari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ələkəsipti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dukuwun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dukucan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G.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Wasilewic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Науч.-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исслед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ассоц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Ин-та народов Севера ЦИК СССР. -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Leningrat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Ucpedgis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1933. – 79, [1]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с. : ил. – Текст на эвенк. яз. в лат. графике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5" t="9201" r="13990" b="5540"/>
          <a:stretch/>
        </p:blipFill>
        <p:spPr>
          <a:xfrm>
            <a:off x="991675" y="792839"/>
            <a:ext cx="3284112" cy="536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6760" r="10892" b="7230"/>
          <a:stretch/>
        </p:blipFill>
        <p:spPr>
          <a:xfrm>
            <a:off x="5615190" y="1206041"/>
            <a:ext cx="4649274" cy="3639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60135" y="506600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Андросов, Ф. С. Колхоз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суола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букубаардара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С. Й.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Ондуруоһап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1933. – 219 с. 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Путь колхоза : букварь для взрослых. – Лат. графика.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464" y="389173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6573" r="9770" b="7793"/>
          <a:stretch/>
        </p:blipFill>
        <p:spPr>
          <a:xfrm>
            <a:off x="843127" y="936473"/>
            <a:ext cx="3251492" cy="482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373034" y="1205571"/>
            <a:ext cx="33330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Григорьев, П. Г.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оскуолаҕа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Б. Х.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Киргиэлэйэп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[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Молушин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ойуулара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]. -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үөрэх-бэдэгиэгикэ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бэчээтэ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1934. - 80 с. : ил. – В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: для детей. – Лат. графика.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509" y="799841"/>
            <a:ext cx="3728114" cy="52906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97295" y="3351262"/>
            <a:ext cx="333306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Григорьев, П. Г.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оскуолаҕа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Б. Х.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Киргиэлэйэп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- 3-с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көннөрүллүбүт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таһаарыы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үөрэх-бэдэгиэгикэ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бэчээтэ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1938. – 83 с. : ил. – В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: для начальной школы. – Лат. графика.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295" y="381944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6197" r="12275" b="9671"/>
          <a:stretch/>
        </p:blipFill>
        <p:spPr>
          <a:xfrm>
            <a:off x="978795" y="646436"/>
            <a:ext cx="3528812" cy="5305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7887" r="12018" b="11361"/>
          <a:stretch/>
        </p:blipFill>
        <p:spPr>
          <a:xfrm>
            <a:off x="5853447" y="1204202"/>
            <a:ext cx="4597757" cy="3758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748" y="483024"/>
            <a:ext cx="3487214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04326" y="51901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Андросов, Ф. С. 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дьону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кырааматаҕа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үөрэтии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С. Й.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Ондуруоһап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-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1935. – 95 с. : ил.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: для школ грамоты. – Лат. графика.</a:t>
            </a:r>
          </a:p>
        </p:txBody>
      </p:sp>
    </p:spTree>
    <p:extLst>
      <p:ext uri="{BB962C8B-B14F-4D97-AF65-F5344CB8AC3E}">
        <p14:creationId xmlns:p14="http://schemas.microsoft.com/office/powerpoint/2010/main" val="9306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4884" r="11523" b="6291"/>
          <a:stretch/>
        </p:blipFill>
        <p:spPr>
          <a:xfrm>
            <a:off x="1081825" y="669601"/>
            <a:ext cx="3322750" cy="538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04328" y="94674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Григорьев, П. Г.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оскуолаҕа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Б. Х.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Киргиэлэйэп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[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Молушин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д. а.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ойуулара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]. -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үөрэх-пэдэгиэгикэ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пэчээтэ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1936. - 80 с. : ил. – Лат. графика.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6574" r="10470" b="8732"/>
          <a:stretch/>
        </p:blipFill>
        <p:spPr>
          <a:xfrm>
            <a:off x="6001557" y="2472757"/>
            <a:ext cx="4301542" cy="362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692" y="250358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9" t="9389" r="9484" b="13803"/>
          <a:stretch/>
        </p:blipFill>
        <p:spPr>
          <a:xfrm>
            <a:off x="4031088" y="1586353"/>
            <a:ext cx="3039414" cy="462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6760" r="10772" b="6291"/>
          <a:stretch/>
        </p:blipFill>
        <p:spPr>
          <a:xfrm>
            <a:off x="914400" y="678524"/>
            <a:ext cx="3438659" cy="521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083" y="431615"/>
            <a:ext cx="3487214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67889" y="1700634"/>
            <a:ext cx="3713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Андросов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Ф. С. 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дьону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кырааматаҕа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үөрэтии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С. И.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Ондуруоһап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[обл.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В. И.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Сайчук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оҥоһууларын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В. Э.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Липгарт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А. И. Малушин]. – 2-с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тахсыыта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үөрэх-бэдэгиэгикэ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1937. – 72 с. : ил.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для школ взрослых. – Лат. графика.</a:t>
            </a:r>
          </a:p>
        </p:txBody>
      </p:sp>
    </p:spTree>
    <p:extLst>
      <p:ext uri="{BB962C8B-B14F-4D97-AF65-F5344CB8AC3E}">
        <p14:creationId xmlns:p14="http://schemas.microsoft.com/office/powerpoint/2010/main" val="30229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7887" r="14779" b="7230"/>
          <a:stretch/>
        </p:blipFill>
        <p:spPr>
          <a:xfrm>
            <a:off x="913734" y="1058663"/>
            <a:ext cx="3116687" cy="4995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5" t="8826" r="13777" b="7042"/>
          <a:stretch/>
        </p:blipFill>
        <p:spPr>
          <a:xfrm>
            <a:off x="8140115" y="1121742"/>
            <a:ext cx="3038748" cy="493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0913" y="1990147"/>
            <a:ext cx="34687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Самсонов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П. Н. 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Букубаар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оскуолатыгар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Сомсуонап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Б.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САССР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судаарыстыбаннай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1938. – 99 с. : ил.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Букварь : для школ взрослых. – Лат. графика.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877" y="413132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2964" y="1017430"/>
            <a:ext cx="46972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2.</a:t>
            </a:r>
          </a:p>
          <a:p>
            <a:pPr algn="ctr"/>
            <a:r>
              <a:rPr lang="ru-RU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Книги для чтения,</a:t>
            </a:r>
          </a:p>
          <a:p>
            <a:pPr algn="ctr"/>
            <a:r>
              <a:rPr lang="ru-RU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хрестоматии</a:t>
            </a: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 с 1923 по 1941 годы</a:t>
            </a:r>
            <a:endParaRPr lang="ru-RU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18" y="3870328"/>
            <a:ext cx="3681899" cy="221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033">
            <a:off x="1233067" y="4012254"/>
            <a:ext cx="3143524" cy="211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16" y="667234"/>
            <a:ext cx="2215167" cy="300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788">
            <a:off x="8907090" y="606306"/>
            <a:ext cx="2081580" cy="2944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41" y="3582329"/>
            <a:ext cx="2077808" cy="278703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9662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8606" r="6913" b="7905"/>
          <a:stretch/>
        </p:blipFill>
        <p:spPr>
          <a:xfrm>
            <a:off x="6568225" y="798490"/>
            <a:ext cx="5112914" cy="4005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5610" r="10481" b="11080"/>
          <a:stretch/>
        </p:blipFill>
        <p:spPr>
          <a:xfrm>
            <a:off x="4539805" y="2808836"/>
            <a:ext cx="2350393" cy="337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1065" y="1075753"/>
            <a:ext cx="35288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= Якутская хрестоматия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сахалыы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кинигэлэрин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оҥорор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комиссия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ону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Семен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Новгородов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көрөн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көннөрөн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баттаппыта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- Москва 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Кинигэлэри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мир, 1923. – 168 с. : ил. – Лат. графика.</a:t>
            </a:r>
          </a:p>
          <a:p>
            <a:pPr indent="457200" algn="just"/>
            <a:endParaRPr lang="ru-RU" sz="1600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 дарственной надписью «Глубокоуважаемому Вячеславу Федоровичу Афанасьеву с искренним почтением к большому трудному делу его на пользу науки – собирания уникальных и редких книг. М. </a:t>
            </a: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Новгородова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24 апр. 1967 г. Ленинград».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975" y="458559"/>
            <a:ext cx="354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коллекции В. Ф. Афанасьева</a:t>
            </a:r>
            <a:endParaRPr lang="ru-RU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70126" y="5290245"/>
            <a:ext cx="4269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 1 стр. экслибрис «</a:t>
            </a:r>
            <a:r>
              <a:rPr lang="en-US" sz="1600" i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Oqonoohojop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Beresleep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Syoderebis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musput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kinigelere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91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993" y="464648"/>
            <a:ext cx="3487214" cy="493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4131" r="12024" b="6104"/>
          <a:stretch/>
        </p:blipFill>
        <p:spPr>
          <a:xfrm>
            <a:off x="4610634" y="1149975"/>
            <a:ext cx="3013658" cy="451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5446" r="11023" b="6291"/>
          <a:stretch/>
        </p:blipFill>
        <p:spPr>
          <a:xfrm>
            <a:off x="1068943" y="815029"/>
            <a:ext cx="3541691" cy="518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152325" y="2125839"/>
            <a:ext cx="310018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***</a:t>
            </a:r>
          </a:p>
          <a:p>
            <a:pPr indent="457200" algn="just"/>
            <a:endParaRPr lang="ru-RU" dirty="0"/>
          </a:p>
          <a:p>
            <a:pPr indent="457200" algn="just"/>
            <a:r>
              <a:rPr lang="ru-RU" dirty="0" smtClean="0"/>
              <a:t>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Краткая грамматика якутского языка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/ [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сост. протоиереем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Д. Хитровым]. - Москва :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Синодальная типография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, 1858. - 137 с.</a:t>
            </a:r>
          </a:p>
        </p:txBody>
      </p:sp>
    </p:spTree>
    <p:extLst>
      <p:ext uri="{BB962C8B-B14F-4D97-AF65-F5344CB8AC3E}">
        <p14:creationId xmlns:p14="http://schemas.microsoft.com/office/powerpoint/2010/main" val="381804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9765" r="9770" b="12488"/>
          <a:stretch/>
        </p:blipFill>
        <p:spPr>
          <a:xfrm>
            <a:off x="901521" y="685318"/>
            <a:ext cx="4159876" cy="533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9014" r="6244" b="4225"/>
          <a:stretch/>
        </p:blipFill>
        <p:spPr>
          <a:xfrm rot="768916">
            <a:off x="6231064" y="1332280"/>
            <a:ext cx="3942518" cy="298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430591" y="493569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Саҥа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суол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маҥнайгы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группаҕа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оҕолорго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Үөрэҕи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эми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дьаһайар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Норуот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Комиссарийатын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комиссийатын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чилиэттэрэ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буоланнар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Аппанааһыйап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[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д. а.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оҥорбуттара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]. –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«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Лиэнинэс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кэпэрэтиип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1925. – 180 с. : ил. – Лат. графика.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504" y="438409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10892" r="16531" b="13239"/>
          <a:stretch/>
        </p:blipFill>
        <p:spPr>
          <a:xfrm>
            <a:off x="849041" y="2097184"/>
            <a:ext cx="2447950" cy="395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11456" r="19035" b="15681"/>
          <a:stretch/>
        </p:blipFill>
        <p:spPr>
          <a:xfrm>
            <a:off x="3039415" y="1788644"/>
            <a:ext cx="2228045" cy="377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10329" r="15279" b="9483"/>
          <a:stretch/>
        </p:blipFill>
        <p:spPr>
          <a:xfrm>
            <a:off x="5125791" y="970029"/>
            <a:ext cx="2332043" cy="367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903335" y="1597517"/>
            <a:ext cx="34944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Афанасьев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Н. Е.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Саҥа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суол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[хрестоматия]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3-с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сыла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Оконооһоойоп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Б. У.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Оруоһун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Б. М.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Дабыыдап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таһаарар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1927. – 241с. : ил. – Пер.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Новый путь : [хрестоматия для 3-го класса]. – Лат. графика.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335" y="503284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4575" r="16622" b="6864"/>
          <a:stretch/>
        </p:blipFill>
        <p:spPr>
          <a:xfrm>
            <a:off x="6270353" y="1217051"/>
            <a:ext cx="5112913" cy="423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6573" r="10772" b="4225"/>
          <a:stretch/>
        </p:blipFill>
        <p:spPr>
          <a:xfrm>
            <a:off x="5088087" y="759852"/>
            <a:ext cx="3558419" cy="543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61423" y="1830689"/>
            <a:ext cx="373916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маҥнайгы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сыла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Бортунаатап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Б.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Сомсуонап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тылб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1933. - 98 с. : ил.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: первый год обучения. – Лат. графика.</a:t>
            </a:r>
          </a:p>
          <a:p>
            <a:pPr indent="457200" algn="just"/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Составитель</a:t>
            </a:r>
          </a:p>
          <a:p>
            <a:pPr indent="457200" algn="just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Е. Я. Фортунатова.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77" y="512943"/>
            <a:ext cx="349331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9015" r="10021" b="11173"/>
          <a:stretch/>
        </p:blipFill>
        <p:spPr>
          <a:xfrm>
            <a:off x="1354111" y="643943"/>
            <a:ext cx="3940935" cy="5473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9765" r="14862" b="10047"/>
          <a:stretch/>
        </p:blipFill>
        <p:spPr>
          <a:xfrm>
            <a:off x="7250805" y="1170844"/>
            <a:ext cx="2408349" cy="3264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51808" y="4715487"/>
            <a:ext cx="50270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Сахалыы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литерэтиирэҕэ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үөрэнии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5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сыла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М.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Саабылыскай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хомуйан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1934. – 97 с.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по якутской литературе : для 5 года обучения. – Лат. графика.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373" y="397034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1079" r="15029" b="6103"/>
          <a:stretch/>
        </p:blipFill>
        <p:spPr>
          <a:xfrm>
            <a:off x="1841677" y="747720"/>
            <a:ext cx="3271236" cy="5207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370749" y="1828223"/>
            <a:ext cx="41384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Афанасьев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П. О.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оскуолаҕа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ааҕыы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кинигэни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кытта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үлэ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мэтиэдикэтэ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Б. О.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Охонооһойоп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; Л. М.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Харытыанап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оскуолатыгар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сөп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гына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көннөрөн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тылб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1934. – 22 с.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Методика чтения и работы с книгой в начальной школе. – Лат. графика.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447" y="500811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t="16714" r="16280" b="10986"/>
          <a:stretch/>
        </p:blipFill>
        <p:spPr>
          <a:xfrm>
            <a:off x="7978462" y="1090905"/>
            <a:ext cx="1906073" cy="271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t="10892" r="11737" b="8920"/>
          <a:stretch/>
        </p:blipFill>
        <p:spPr>
          <a:xfrm>
            <a:off x="819953" y="992189"/>
            <a:ext cx="5413420" cy="4623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892" y="348412"/>
            <a:ext cx="3487214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36173" y="4057498"/>
            <a:ext cx="4697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литерэтиирэтэ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отто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оскуолаҕа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үөрэтиллэр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литерэтиирэ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матырыйаала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үөрэнии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7-с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сыла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Баабылап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хомуйан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1934. – 271, [1] с. 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портр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Якутская литература : материалы для обучения в средней школе. – Лат. графика. 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9578" r="7767" b="5916"/>
          <a:stretch/>
        </p:blipFill>
        <p:spPr>
          <a:xfrm>
            <a:off x="4391030" y="1911358"/>
            <a:ext cx="2820474" cy="412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9765" r="15259" b="7793"/>
          <a:stretch/>
        </p:blipFill>
        <p:spPr>
          <a:xfrm>
            <a:off x="6748532" y="1188756"/>
            <a:ext cx="4932608" cy="409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98156" y="2134202"/>
            <a:ext cx="31810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Литерэтиирэҕэ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4-с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сыла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П. Б.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Поппуок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1934. – 96 с.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по литературе : 4-й год обучения. – Лат. графика.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91" y="475996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276" y="409912"/>
            <a:ext cx="3487214" cy="493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7324" r="14278" b="7981"/>
          <a:stretch/>
        </p:blipFill>
        <p:spPr>
          <a:xfrm>
            <a:off x="738454" y="1114950"/>
            <a:ext cx="3138087" cy="488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2" t="5822" r="10329" b="5728"/>
          <a:stretch/>
        </p:blipFill>
        <p:spPr>
          <a:xfrm>
            <a:off x="8369788" y="1114950"/>
            <a:ext cx="2818326" cy="488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08839" y="2077883"/>
            <a:ext cx="38286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Кыра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үөрэхтээх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М. И.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Киргиэлэйэп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хомуйан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Саха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сиринээҕи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бэчээттиир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суута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1935. – 121, [2] с. : ил.,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портр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малограмотных. – Лат. графика.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5822" r="11023" b="7042"/>
          <a:stretch/>
        </p:blipFill>
        <p:spPr>
          <a:xfrm>
            <a:off x="914399" y="1002863"/>
            <a:ext cx="3271234" cy="500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68864" y="5296837"/>
            <a:ext cx="65903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Литерэтиирэҕэ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2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чаа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П. Б.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Поппуок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2-с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таһаарыы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үөрэх-пэдэгиэгикэ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пэчээтэ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1936. – 51 с.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чтения. – Лат. графика.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9953" r="9906" b="13802"/>
          <a:stretch/>
        </p:blipFill>
        <p:spPr>
          <a:xfrm>
            <a:off x="8281116" y="723818"/>
            <a:ext cx="2654667" cy="3863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5258" r="14028" b="8733"/>
          <a:stretch/>
        </p:blipFill>
        <p:spPr>
          <a:xfrm>
            <a:off x="5950040" y="1131357"/>
            <a:ext cx="2537138" cy="391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807" y="384546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7505" r="15780" b="7318"/>
          <a:stretch/>
        </p:blipFill>
        <p:spPr>
          <a:xfrm>
            <a:off x="3799268" y="1542066"/>
            <a:ext cx="2910626" cy="458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8451" r="15530" b="8169"/>
          <a:stretch/>
        </p:blipFill>
        <p:spPr>
          <a:xfrm>
            <a:off x="996807" y="903732"/>
            <a:ext cx="3047159" cy="464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315200" y="2039850"/>
            <a:ext cx="40182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Литерэтиирэҕэ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3-с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кылааһыгар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Бастакы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чаа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Д. К. Сивцев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үөрэх-бэдэгиэгикэ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бэчээтэ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1937.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– 92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с. : ил.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по литературе : для 3 класса начальной школы. – Лат. графика.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782" y="409913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5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688" r="12077" b="12880"/>
          <a:stretch/>
        </p:blipFill>
        <p:spPr>
          <a:xfrm rot="16200000">
            <a:off x="352701" y="1533046"/>
            <a:ext cx="5077213" cy="361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16619" r="9671" b="7700"/>
          <a:stretch/>
        </p:blipFill>
        <p:spPr>
          <a:xfrm rot="10800000">
            <a:off x="5557235" y="1134776"/>
            <a:ext cx="5325413" cy="363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447" y="310101"/>
            <a:ext cx="3487214" cy="493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7235" y="5203065"/>
            <a:ext cx="5366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Букварь для якутов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издание Православного Миссионерского Общества. – Казань: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Типо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-литография Императорского Университета, 1895. – 37 с.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6760" r="11523" b="3474"/>
          <a:stretch/>
        </p:blipFill>
        <p:spPr>
          <a:xfrm>
            <a:off x="1506828" y="676334"/>
            <a:ext cx="3425780" cy="540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254840" y="1959578"/>
            <a:ext cx="43959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Заболоцкай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Н. М.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Литэрэтиирэ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хрэстэмээтийэтэ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ситэтэ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суох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отто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отто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5-с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кылааһыгар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М.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Саабылыскай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пэдэгиэгикэ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пэчээтэ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1937. – 120 с. : ил. ;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Хрестоматия по литературе : для 5-го класса неполной средней и средней школы. – Лат. графика.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658" y="429427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t="9954" r="14278" b="6854"/>
          <a:stretch/>
        </p:blipFill>
        <p:spPr>
          <a:xfrm>
            <a:off x="1146220" y="940158"/>
            <a:ext cx="3259314" cy="504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88924" y="1269185"/>
            <a:ext cx="54520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литэрэтиирэтэ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кыра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үөрэхтээхтэр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үөрэнэр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кинигэтэ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К.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Баскачыын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хомуйан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үөрэх-пэдэгиэгикэ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пэчээтэ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1937. – 148 с. : ил. –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Якутская литература : учебник для школы малограмотных.–  Лат. графика.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11931" r="13146" b="10417"/>
          <a:stretch/>
        </p:blipFill>
        <p:spPr>
          <a:xfrm>
            <a:off x="6311605" y="3167872"/>
            <a:ext cx="3875583" cy="303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169" y="446339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4936" r="15047" b="7638"/>
          <a:stretch/>
        </p:blipFill>
        <p:spPr>
          <a:xfrm>
            <a:off x="6333308" y="1433204"/>
            <a:ext cx="2164519" cy="3470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7981" r="11700" b="6760"/>
          <a:stretch/>
        </p:blipFill>
        <p:spPr>
          <a:xfrm>
            <a:off x="3787896" y="1433204"/>
            <a:ext cx="2284017" cy="345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759222" y="1334655"/>
            <a:ext cx="271744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тылыгар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ситэтэ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суох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отто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6-с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кылааһыгар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С. А.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Кулаачыкап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хомуйан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Йакуутскай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САССР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судаарыстыбаннай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изд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-бата, 1939. – 146, [2] с. – Лат. графика. – В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: для 6-го класса неполной средней школы.</a:t>
            </a:r>
          </a:p>
          <a:p>
            <a:pPr indent="457200" algn="just"/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Книга составлена С. Р.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Кулачиковым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Включает произведения якутских писателей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Кюннюк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Урастырова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Эрилик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Эристина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Амма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Аччыгыйа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Эллэя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и др.</a:t>
            </a:r>
            <a:endParaRPr lang="ru-RU" sz="1400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3913" y="1226934"/>
            <a:ext cx="27988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ситэтэ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суох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отто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5-с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кылааһыгар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Ы. Б.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Дьэппириэмэп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хомуйан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Йакуутскай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САССР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судаарыстыбаннай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исд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-бата, 1939. – 153, [1] с. – Лат. графика. – В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по якутскому языку : для 5-го класса неполной средней и средней школ.</a:t>
            </a:r>
          </a:p>
          <a:p>
            <a:pPr indent="457200" algn="just"/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Составитель С. П. Ефремов. В книгу вошли произведения как якутских, так и русских писателей: М. Исаковского, М. Горького, Н. Островского, М. Фурманова.</a:t>
            </a:r>
            <a:endParaRPr lang="ru-RU" sz="1400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45" y="503284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2" t="3804" r="15109" b="3384"/>
          <a:stretch/>
        </p:blipFill>
        <p:spPr>
          <a:xfrm>
            <a:off x="3181082" y="1491641"/>
            <a:ext cx="3953814" cy="471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3985" r="7330" b="7499"/>
          <a:stretch/>
        </p:blipFill>
        <p:spPr>
          <a:xfrm>
            <a:off x="875762" y="544803"/>
            <a:ext cx="3454191" cy="5224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628587" y="1221184"/>
            <a:ext cx="362325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тылыгар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ситэтэ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суох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отто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7-с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кылааһыгар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М. М.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Сахаарап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С. Б.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Саабын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оҥорбуттара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-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Йакуутскай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САССР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судаарыстыбаннай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исд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-бата, 1939. - 176, [1] с. – Лат. графика. – В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: по якутскому языку для 7-го класса неполной средней школы.</a:t>
            </a:r>
          </a:p>
          <a:p>
            <a:pPr indent="457200" algn="just"/>
            <a:endParaRPr lang="ru-RU" sz="1400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Составители М. М. Захаров и З. П.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Саввин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Включает произведения якутских писателей: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Эллэя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Эрилик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Эристина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Кюннюк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Урастырова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Николая </a:t>
            </a:r>
            <a:r>
              <a:rPr lang="ru-RU" sz="1400" i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Туобулахова</a:t>
            </a:r>
            <a:r>
              <a:rPr lang="ru-RU" sz="14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критические статьи, биографические справки.</a:t>
            </a:r>
            <a:endParaRPr lang="ru-RU" sz="1400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357" y="297893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5917" r="12840"/>
          <a:stretch/>
        </p:blipFill>
        <p:spPr>
          <a:xfrm>
            <a:off x="2137890" y="1524803"/>
            <a:ext cx="5306097" cy="4605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4213" r="14101" b="4927"/>
          <a:stretch/>
        </p:blipFill>
        <p:spPr>
          <a:xfrm>
            <a:off x="772732" y="687675"/>
            <a:ext cx="3554569" cy="5645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64697" y="1524803"/>
            <a:ext cx="353310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кыра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үөрэхтээхтэр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оскуолаларыгар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хомуйан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оҥорбуттара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О.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Микииппэрэп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М. Б.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Буурсап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Йакуутскай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САССР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судаарыстыбаннай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изд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-бата, 1939. - 73 с. –  Лат. графика.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: для школ малограмотных.</a:t>
            </a:r>
          </a:p>
          <a:p>
            <a:pPr indent="457200" algn="just"/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Составители Г. А. Никифоров и Д. В. Бурцев. Книга предназначена для школ малограмотных.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142" y="440766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5044" r="12449" b="4414"/>
          <a:stretch/>
        </p:blipFill>
        <p:spPr>
          <a:xfrm>
            <a:off x="1030310" y="981443"/>
            <a:ext cx="3206838" cy="4962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6" t="12168" r="10979" b="13706"/>
          <a:stretch/>
        </p:blipFill>
        <p:spPr>
          <a:xfrm>
            <a:off x="4745864" y="998111"/>
            <a:ext cx="3116688" cy="494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371268" y="1947436"/>
            <a:ext cx="29106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Григорьев, П. Г.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книга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шк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1-гы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классыгар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Б. Х.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Киргиэлэйэп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М. : РСФСР ҮНК Гос.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үөрэх-пед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изд-вэтэ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1939. – 93, [3] с. : ил.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: учеб. для 1-го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нач.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шк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18" y="504292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r="9363" b="5497"/>
          <a:stretch/>
        </p:blipFill>
        <p:spPr>
          <a:xfrm>
            <a:off x="7742751" y="852689"/>
            <a:ext cx="3526263" cy="474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5728" r="11962" b="8344"/>
          <a:stretch/>
        </p:blipFill>
        <p:spPr>
          <a:xfrm>
            <a:off x="4817423" y="1367552"/>
            <a:ext cx="3180357" cy="477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60198" y="1472974"/>
            <a:ext cx="342027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Биһиги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литературабыт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толорута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суох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орто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уонна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орто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7-с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кылааһын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хрестоматията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Якутскай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САССР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государственнай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изд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-вата, 1941. – 158 с.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Наша литература : хрестоматия для 5-го класса неполной средней и средней школы.</a:t>
            </a:r>
          </a:p>
          <a:p>
            <a:pPr indent="457200" algn="just"/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Включает якутский фольклор, произведения русских классиков, советских и якутских писателей.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55" y="399953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0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6949" r="14528" b="6104"/>
          <a:stretch/>
        </p:blipFill>
        <p:spPr>
          <a:xfrm>
            <a:off x="1030309" y="710417"/>
            <a:ext cx="3279819" cy="52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1" t="5902" r="9972" b="13181"/>
          <a:stretch/>
        </p:blipFill>
        <p:spPr>
          <a:xfrm>
            <a:off x="4702934" y="1396750"/>
            <a:ext cx="2936383" cy="4546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055069" y="1924165"/>
            <a:ext cx="31982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Григорьев, П. Г.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П. Г. Григорьев. – 4-с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тахсыыта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Москва : РСФСР ҮНК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государственнай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үөрэх-педагогическай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изд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-вата, 1941. – 96 с.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: для 1-го класса начальной школы.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589" y="463508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t="4313" r="8768" b="4860"/>
          <a:stretch/>
        </p:blipFill>
        <p:spPr>
          <a:xfrm>
            <a:off x="1171976" y="1144871"/>
            <a:ext cx="3197085" cy="490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4706" r="13419" b="7089"/>
          <a:stretch/>
        </p:blipFill>
        <p:spPr>
          <a:xfrm>
            <a:off x="5769735" y="685798"/>
            <a:ext cx="4662151" cy="3996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12913" y="5091762"/>
            <a:ext cx="62462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Егоров, Н. В.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2-с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кылааһыгар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Н. В. Егоров. –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Якутскай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САССР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государственнай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изд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-вата, 1941. – 163 с. : ил.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Егоров Н. В. Книга для чтения : для 2-го класса начальной школы.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76" y="438890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8" t="10705" r="13146" b="5727"/>
          <a:stretch/>
        </p:blipFill>
        <p:spPr>
          <a:xfrm>
            <a:off x="4275783" y="1801287"/>
            <a:ext cx="2730324" cy="4354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8639" r="12524" b="5352"/>
          <a:stretch/>
        </p:blipFill>
        <p:spPr>
          <a:xfrm>
            <a:off x="872329" y="670441"/>
            <a:ext cx="3545122" cy="525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931" y="448549"/>
            <a:ext cx="3487214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606" y="1801287"/>
            <a:ext cx="34300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***</a:t>
            </a:r>
          </a:p>
          <a:p>
            <a:pPr indent="457200" algn="just"/>
            <a:endParaRPr lang="ru-RU" sz="16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Кудрин-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Абаҕыыныскай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А. Г.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Ааҕар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3-с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кылааһыгар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А. Г. Кудрин-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Абаҕыыныскай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Якутскай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: САССР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государственнай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изд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-вата, 1941. – 108 с. : ил. – В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дан.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загл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Книга для чтения : для 3-го класса начальной школы.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t="12003" r="13768" b="11565"/>
          <a:stretch/>
        </p:blipFill>
        <p:spPr>
          <a:xfrm rot="16200000">
            <a:off x="240872" y="1208343"/>
            <a:ext cx="4112575" cy="304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t="7308" r="10951" b="7433"/>
          <a:stretch/>
        </p:blipFill>
        <p:spPr>
          <a:xfrm rot="16200000">
            <a:off x="2639460" y="3158483"/>
            <a:ext cx="3554566" cy="270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3473" r="2066" b="12770"/>
          <a:stretch/>
        </p:blipFill>
        <p:spPr>
          <a:xfrm rot="10800000">
            <a:off x="6393733" y="1266732"/>
            <a:ext cx="4711952" cy="315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393733" y="4783077"/>
            <a:ext cx="4961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Первоначальный учебник русского языка для якутов.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1.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издание Православного Миссионерского общества. – Казань: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Типо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-литография Императорского Университета, 1895. – 140 с.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325" y="429570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534" y="934836"/>
            <a:ext cx="3483953" cy="433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206319" y="1449990"/>
            <a:ext cx="474371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Отличник просвещения РСФСР, отличник просвещения СССР, заслуженный учитель Республики Саха (Якутия), создатель первого Музея якутской письменности.</a:t>
            </a:r>
          </a:p>
          <a:p>
            <a:pPr indent="457200" algn="just"/>
            <a:endParaRPr lang="ru-RU" sz="1600" b="1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indent="457200" algn="just"/>
            <a:r>
              <a:rPr lang="ru-RU" sz="1600" b="1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Коллекция В.Ф. Афанасьева содержит книжные памятники федерального значения: Священное Евангелие на якутском языке 1857 года, первые якутские буквари,  издания первых лет становления советской власти на латинской графике, времен Отечественной войны 1941-1945 гг., фотографии, </a:t>
            </a:r>
            <a:r>
              <a:rPr lang="ru-RU" sz="1600" b="1" i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изоиздания</a:t>
            </a:r>
            <a:r>
              <a:rPr lang="ru-RU" sz="1600" b="1" i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 и многое другое.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58" y="5388873"/>
            <a:ext cx="349940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997" y="4649273"/>
            <a:ext cx="49632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Подготовлено гл. библиотекарем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Отдела культурного наследия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Л. С. </a:t>
            </a:r>
            <a:r>
              <a:rPr lang="ru-RU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Левчиковой</a:t>
            </a: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125" y="1257599"/>
            <a:ext cx="58881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Использованы: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ниги из коллекции В. Ф. Афанасьева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советские плакаты 1920-1930 годов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135" y="3115240"/>
            <a:ext cx="3090940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8247" r="5738" b="11002"/>
          <a:stretch/>
        </p:blipFill>
        <p:spPr>
          <a:xfrm rot="16200000">
            <a:off x="2342072" y="3081149"/>
            <a:ext cx="3828793" cy="258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12379" r="10106" b="12879"/>
          <a:stretch/>
        </p:blipFill>
        <p:spPr>
          <a:xfrm rot="16200000">
            <a:off x="192246" y="1328950"/>
            <a:ext cx="3773510" cy="260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10649" y="5212653"/>
            <a:ext cx="5323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Букварь для якутов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издание Православного Миссионерского общества. – Казань: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Типо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-литография Императорского Университета, 1897. – 51 с.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10610" r="5587" b="8075"/>
          <a:stretch/>
        </p:blipFill>
        <p:spPr>
          <a:xfrm rot="10800000">
            <a:off x="7472872" y="1070662"/>
            <a:ext cx="4061675" cy="289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13027" r="51361" b="22441"/>
          <a:stretch/>
        </p:blipFill>
        <p:spPr>
          <a:xfrm rot="10800000">
            <a:off x="5872766" y="1611574"/>
            <a:ext cx="2537139" cy="321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159" y="325529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t="6370" r="7148" b="12880"/>
          <a:stretch/>
        </p:blipFill>
        <p:spPr>
          <a:xfrm rot="16200000">
            <a:off x="304399" y="1447126"/>
            <a:ext cx="5331855" cy="390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10234" r="11362" b="15024"/>
          <a:stretch/>
        </p:blipFill>
        <p:spPr>
          <a:xfrm rot="10800000">
            <a:off x="6272011" y="1181962"/>
            <a:ext cx="4095482" cy="292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47764" y="4424917"/>
            <a:ext cx="6053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Сахалыы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сурук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бичик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(Якутский словарь) /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сост. В. М. Ионов ; изм. и доп. С. А.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Новгородовым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Н. Е. Афанасьевым.  - Якутск: Областная типография, 1917. – 45 с. – Лат. графика.</a:t>
            </a:r>
          </a:p>
          <a:p>
            <a:pPr indent="457200" algn="just"/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Первый букварь в якутской транскрипции на латинской графике. По нему учились до 1925 года.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297" y="371582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7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8533" r="9663" b="8294"/>
          <a:stretch/>
        </p:blipFill>
        <p:spPr>
          <a:xfrm>
            <a:off x="2614410" y="932700"/>
            <a:ext cx="2884870" cy="414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" r="9407" b="7638"/>
          <a:stretch/>
        </p:blipFill>
        <p:spPr>
          <a:xfrm>
            <a:off x="6447669" y="977359"/>
            <a:ext cx="3108455" cy="409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91178" y="5371694"/>
            <a:ext cx="7306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Бастааҥҥы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сурук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бичик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= (Якутский букварь)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Нар. комиссариат просвещения ЯАССР ; сост.: С. А.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Новгородов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Н. Е. Афанасьев, П. А. Слепцов. – Якутск : Государственное изд-во, 1922. – 25, VII с. – Лат. графика.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878" y="190576"/>
            <a:ext cx="34872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6197" r="14028" b="9483"/>
          <a:stretch/>
        </p:blipFill>
        <p:spPr>
          <a:xfrm>
            <a:off x="7941306" y="1094703"/>
            <a:ext cx="3160375" cy="477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10704" r="10188" b="13615"/>
          <a:stretch/>
        </p:blipFill>
        <p:spPr>
          <a:xfrm>
            <a:off x="1483215" y="855435"/>
            <a:ext cx="5452057" cy="3916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306" y="361616"/>
            <a:ext cx="3487214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1244" y="501423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Сурук-бичик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= Якутский букварь :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оҕо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аҕар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кинигэтинин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 сост. С. А.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Новгородов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Н. Е. Афанасьев, П. А. Слепцов ; в основу положены якутский букварь 1917 г. и рукопись В. М.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Ионова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Москуба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1923. – 34 с. – Лат. графика. </a:t>
            </a:r>
          </a:p>
        </p:txBody>
      </p:sp>
    </p:spTree>
    <p:extLst>
      <p:ext uri="{BB962C8B-B14F-4D97-AF65-F5344CB8AC3E}">
        <p14:creationId xmlns:p14="http://schemas.microsoft.com/office/powerpoint/2010/main" val="10111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718</TotalTime>
  <Words>3111</Words>
  <Application>Microsoft Office PowerPoint</Application>
  <PresentationFormat>Широкоэкранный</PresentationFormat>
  <Paragraphs>147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Bookman Old Style</vt:lpstr>
      <vt:lpstr>Century Gothic</vt:lpstr>
      <vt:lpstr>Garamond</vt:lpstr>
      <vt:lpstr>Times New Roman</vt:lpstr>
      <vt:lpstr>Savon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GK</dc:creator>
  <cp:lastModifiedBy>User GK</cp:lastModifiedBy>
  <cp:revision>55</cp:revision>
  <dcterms:created xsi:type="dcterms:W3CDTF">2017-04-26T01:51:31Z</dcterms:created>
  <dcterms:modified xsi:type="dcterms:W3CDTF">2017-05-04T04:59:53Z</dcterms:modified>
</cp:coreProperties>
</file>