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1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1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58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39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66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59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86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5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1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5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ED5F-4909-463B-B276-164F2FA41784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00ACB-78A1-4A86-9E71-20786E0F7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42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СЛУЖБА ОХРАНЫ ТРУДА В </a:t>
            </a:r>
            <a:r>
              <a:rPr lang="ru-RU" b="1" u="sng" dirty="0" smtClean="0"/>
              <a:t>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184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5" y="206062"/>
            <a:ext cx="11217499" cy="6310648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/>
              <a:t>согласование разрабатываемой в организации проектной, конструкторской, технологической и другой документации в части требований охраны труда;</a:t>
            </a:r>
          </a:p>
          <a:p>
            <a:pPr lvl="0" algn="just"/>
            <a:r>
              <a:rPr lang="ru-RU" dirty="0"/>
              <a:t>разработка совместно с другими подразделениями пла­нов, программ по улучшению условий и охраны труда, предуп­реждению производственного травматизма, профессиональных заболеваний, заболеваний, обусловленных производственными факторами; оказание организационно-методической помощи по выполнению запланированных мероприятий;</a:t>
            </a:r>
          </a:p>
          <a:p>
            <a:pPr lvl="0" algn="just"/>
            <a:r>
              <a:rPr lang="ru-RU" dirty="0"/>
              <a:t>участие в составлении разделов коллективного догово­ра, касающихся условий и охраны труда, соглашения по охране труда организации;</a:t>
            </a:r>
          </a:p>
          <a:p>
            <a:pPr lvl="0" algn="just"/>
            <a:r>
              <a:rPr lang="ru-RU" dirty="0"/>
              <a:t>оказание помощи руководителям подразделений в со­ставлении списков профессий и должностей, в соответствии с которыми работники должны проходить обязательные предва­рительные и периодические медицинские осмотры, а также списков профессий и должностей, в соответствии с которыми на основании действующего законодательства работникам пре­доставляются компенсации за тяжелую работу и работу с вред­ными или опасными условиями труда;</a:t>
            </a:r>
          </a:p>
          <a:p>
            <a:pPr algn="just"/>
            <a:r>
              <a:rPr lang="ru-RU" dirty="0" smtClean="0"/>
              <a:t>организация </a:t>
            </a:r>
            <a:r>
              <a:rPr lang="ru-RU" dirty="0"/>
              <a:t>расследования несчастных случаев на про­изводстве; участие в работе комиссии по расследованию несча­стного случая; оформление и хранение документов, касающихся требований охраны труда (актов по форме Н-1 и других доку­ментов по расследованию несчастных случаев на производстве, протоколов измерений параметров опасных и вредных производственных факторов, оценки оборудования по фактору </a:t>
            </a:r>
            <a:r>
              <a:rPr lang="ru-RU" dirty="0" err="1"/>
              <a:t>травмобезопасности</a:t>
            </a:r>
            <a:r>
              <a:rPr lang="ru-RU" dirty="0"/>
              <a:t>, материалов аттестации рабочих мест по условиям труда, сертификации работ по охране труда и др.), в соответствии с установленными сроками;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03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155" y="270456"/>
            <a:ext cx="11062952" cy="62848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участие в подготовке документов для назначения вып­лат по страхованию в связи с несчастными случаями на произ­водстве или профессиональными заболеваниями;</a:t>
            </a:r>
          </a:p>
          <a:p>
            <a:pPr algn="just"/>
            <a:r>
              <a:rPr lang="ru-RU" dirty="0" smtClean="0"/>
              <a:t>составление </a:t>
            </a:r>
            <a:r>
              <a:rPr lang="ru-RU" dirty="0"/>
              <a:t>отчетности по охране и условиям труда по формам, установленным Госкомстатом России;</a:t>
            </a:r>
          </a:p>
          <a:p>
            <a:pPr algn="just"/>
            <a:r>
              <a:rPr lang="ru-RU" dirty="0" smtClean="0"/>
              <a:t>разработка </a:t>
            </a:r>
            <a:r>
              <a:rPr lang="ru-RU" dirty="0"/>
              <a:t>программ обучения по охране труда работ­ников организации, в том числе ее руководителя; проведение вводного инструктажа по охране труда со всеми лицами, посту­пающими на работу (в том числе временно), командированными, а также учащимися и студентами, прибывшими на производственное обучение или практику;</a:t>
            </a:r>
          </a:p>
          <a:p>
            <a:pPr algn="just"/>
            <a:r>
              <a:rPr lang="ru-RU" dirty="0" smtClean="0"/>
              <a:t>организация </a:t>
            </a:r>
            <a:r>
              <a:rPr lang="ru-RU" dirty="0"/>
              <a:t>своевременного обучения по охране труда работников организации, в том числе ее руководителя, и участие и работе комиссий по проверке знаний требований охраны труда;</a:t>
            </a:r>
          </a:p>
          <a:p>
            <a:pPr algn="just"/>
            <a:r>
              <a:rPr lang="ru-RU" dirty="0" smtClean="0"/>
              <a:t>составление </a:t>
            </a:r>
            <a:r>
              <a:rPr lang="ru-RU" dirty="0"/>
              <a:t>(при участии руководителей подразделе­ний) перечней профессий и видов работ, на которые должны быть разработаны инструкции по охране труда;</a:t>
            </a:r>
          </a:p>
          <a:p>
            <a:pPr algn="just"/>
            <a:r>
              <a:rPr lang="ru-RU" dirty="0" smtClean="0"/>
              <a:t>оказание </a:t>
            </a:r>
            <a:r>
              <a:rPr lang="ru-RU" dirty="0"/>
              <a:t>методической помощи руководителям подразделений при разработке и пересмотре инструкций по охране труда, стандартов организации Системы стандартов безопасно­сти труда (ССБТ);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83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605307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обеспечение </a:t>
            </a:r>
            <a:r>
              <a:rPr lang="ru-RU" dirty="0"/>
              <a:t>подразделений локальными нормативны­ми правовыми актами организации (правилами, нормами, ин­струкциями по охране труда), наглядными пособиями и учеб­ными материалами по охране труда;</a:t>
            </a:r>
          </a:p>
          <a:p>
            <a:pPr algn="just"/>
            <a:r>
              <a:rPr lang="ru-RU" dirty="0" smtClean="0"/>
              <a:t>организация </a:t>
            </a:r>
            <a:r>
              <a:rPr lang="ru-RU" dirty="0"/>
              <a:t>и руководство работой кабинета по охране труда, подготовка информационных стендов, уголков по охра­не груда в подразделениях (работа кабинета охраны труда и уголка охраны труда организуется в соответствии с постановлением Минтруда России от 17 января 2001 г. №7 «Об утверждении Рекомендаций по организации работы кабинета охраны труда и уголка охраны труда»);</a:t>
            </a:r>
          </a:p>
          <a:p>
            <a:pPr algn="just"/>
            <a:r>
              <a:rPr lang="ru-RU" dirty="0" smtClean="0"/>
              <a:t>организация </a:t>
            </a:r>
            <a:r>
              <a:rPr lang="ru-RU" dirty="0"/>
              <a:t>совещаний по охране труда;</a:t>
            </a:r>
          </a:p>
          <a:p>
            <a:pPr algn="just"/>
            <a:r>
              <a:rPr lang="ru-RU" dirty="0" smtClean="0"/>
              <a:t>ведение </a:t>
            </a:r>
            <a:r>
              <a:rPr lang="ru-RU" dirty="0"/>
              <a:t>пропаганды по вопросам охраны труда с ис­пользованием для этих целей внутреннего радиовещания, телевидения, видео- и кинофильмов, малотиражной печати, стен­ных газет, витрин и т.д.;</a:t>
            </a:r>
          </a:p>
          <a:p>
            <a:pPr algn="just"/>
            <a:r>
              <a:rPr lang="ru-RU" dirty="0" smtClean="0"/>
              <a:t>доведение </a:t>
            </a:r>
            <a:r>
              <a:rPr lang="ru-RU" dirty="0"/>
              <a:t>до сведения работников действующих зако­нов и иных нормативных правовых актов об охране труда Рос­сийской Федерации и соответствующего субъекта Российской Федерации, коллективного договора, соглашения по охране труда организации;</a:t>
            </a:r>
          </a:p>
          <a:p>
            <a:pPr algn="just"/>
            <a:r>
              <a:rPr lang="ru-RU" dirty="0" smtClean="0"/>
              <a:t>рассмотрение </a:t>
            </a:r>
            <a:r>
              <a:rPr lang="ru-RU" dirty="0"/>
              <a:t>писем, заявлений, жалоб работников, касающихся вопросов условий и охраны труда, подготовка пред­ложений руководителю организации (руководителям подразде­лений) по устранению выявленных недостатков;</a:t>
            </a:r>
          </a:p>
          <a:p>
            <a:pPr algn="just"/>
            <a:r>
              <a:rPr lang="ru-RU" dirty="0" smtClean="0"/>
              <a:t>анализ </a:t>
            </a:r>
            <a:r>
              <a:rPr lang="ru-RU" dirty="0"/>
              <a:t>и обобщение предложений по расходованию средств фонда охраны труда организации (при его наличии), разработка направлений их наиболее эффективного использо­вания, подготовка обоснований для выделения организации средств из территориального фонда охраны труда (при его на­личии) на проведение мероприятий по улучшению условий и охраны труда.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2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668"/>
            <a:ext cx="10515600" cy="64780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i="1" dirty="0" smtClean="0"/>
              <a:t>	Кроме </a:t>
            </a:r>
            <a:r>
              <a:rPr lang="ru-RU" i="1" dirty="0"/>
              <a:t>того, создаваемая в организации Служба охраны труда осуществляет контроль за:</a:t>
            </a:r>
          </a:p>
          <a:p>
            <a:pPr lvl="0" algn="just"/>
            <a:r>
              <a:rPr lang="ru-RU" dirty="0"/>
              <a:t>соблюдением работниками требований законов и иных нормативных правовых актов об охране труда Российской Федерации и соответствующего субъекта Российской Федерации, коллективного договора, соглашения по ох­ране труда, других локальных нормативных правовых ак­тов организации;</a:t>
            </a:r>
          </a:p>
          <a:p>
            <a:pPr lvl="0" algn="just"/>
            <a:r>
              <a:rPr lang="ru-RU" dirty="0"/>
              <a:t>обеспечением и правильным применением средств индивидуальной и коллективной защиты;</a:t>
            </a:r>
          </a:p>
          <a:p>
            <a:pPr lvl="0" algn="just"/>
            <a:r>
              <a:rPr lang="ru-RU" dirty="0"/>
              <a:t>соблюдением положений о расследовании и учете несча­стных случаев на производстве;</a:t>
            </a:r>
          </a:p>
          <a:p>
            <a:pPr lvl="0" algn="just"/>
            <a:r>
              <a:rPr lang="ru-RU" dirty="0"/>
              <a:t>выполнением мероприятий, предусмотренных програм­мами, планами по улучшению условий и охраны труда, разделом коллективного договора, касающимся вопросов охраны труда, соглашением по охране труда, а также за принятием мер по устранению причин, вызвавших несчастный случай на производстве (информация из акта по форме Н-1), выполнением предписаний органов госу­дарственного надзора и контроля за соблюдением требо­ваний охраны труда, других мероприятий по созданию безопасных условий труда;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584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31064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/>
              <a:t>наличием в подразделениях инструкций по охране труда для работников согласно перечню профессий и видов работ, на которые должны быть разработаны инструкции по охране труда, своевременным их пересмотром;</a:t>
            </a:r>
          </a:p>
          <a:p>
            <a:pPr lvl="0" algn="just"/>
            <a:r>
              <a:rPr lang="ru-RU" dirty="0"/>
              <a:t>проведением аттестации рабочих мест по условиям труда и подготовкой к сертификации работ по охране труда;</a:t>
            </a:r>
          </a:p>
          <a:p>
            <a:pPr lvl="0" algn="just"/>
            <a:r>
              <a:rPr lang="ru-RU" dirty="0"/>
              <a:t>своевременным проведением соответствующими служба­ми необходимых испытаний и технических освидетель­ствований оборудования, машин и механизмов;</a:t>
            </a:r>
          </a:p>
          <a:p>
            <a:pPr lvl="0" algn="just"/>
            <a:r>
              <a:rPr lang="ru-RU" dirty="0"/>
              <a:t>эффективностью работы аспирационных и вентиляцион­ных систем;</a:t>
            </a:r>
          </a:p>
          <a:p>
            <a:pPr lvl="0" algn="just"/>
            <a:r>
              <a:rPr lang="ru-RU" dirty="0"/>
              <a:t>состоянием предохранительных приспособлений и защит­ных устройств;</a:t>
            </a:r>
          </a:p>
          <a:p>
            <a:pPr lvl="0" algn="just"/>
            <a:r>
              <a:rPr lang="ru-RU" dirty="0"/>
              <a:t>своевременным проведением обучения по охране труда, проверки знаний требований охраны труда и всех видов инструктажа по охране труда;</a:t>
            </a:r>
          </a:p>
          <a:p>
            <a:pPr lvl="0" algn="just"/>
            <a:r>
              <a:rPr lang="ru-RU" dirty="0"/>
              <a:t>организацией хранения, выдачи, стирки, химической чи­стки, сушки, </a:t>
            </a:r>
            <a:r>
              <a:rPr lang="ru-RU" dirty="0" err="1"/>
              <a:t>обеспыливания</a:t>
            </a:r>
            <a:r>
              <a:rPr lang="ru-RU" dirty="0"/>
              <a:t>, обезжиривания и ремонта специальной одежды, специальной обуви и других средств индивидуальной и коллективной защиты;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666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3487"/>
            <a:ext cx="10515600" cy="6078828"/>
          </a:xfrm>
        </p:spPr>
        <p:txBody>
          <a:bodyPr/>
          <a:lstStyle/>
          <a:p>
            <a:pPr lvl="0" algn="just"/>
            <a:r>
              <a:rPr lang="ru-RU" dirty="0"/>
              <a:t>санитарно-гигиеническим состоянием производственных и вспомогательных помещений;</a:t>
            </a:r>
          </a:p>
          <a:p>
            <a:pPr lvl="0" algn="just"/>
            <a:r>
              <a:rPr lang="ru-RU" dirty="0"/>
              <a:t>организацией рабочих мест в соответствии с требования­ми охраны труда;</a:t>
            </a:r>
          </a:p>
          <a:p>
            <a:pPr lvl="0" algn="just"/>
            <a:r>
              <a:rPr lang="ru-RU" dirty="0"/>
              <a:t>правильным расходованием в подразделениях средств, выделенных на выполнение мероприятий по улучшению условий и охраны труда;</a:t>
            </a:r>
          </a:p>
          <a:p>
            <a:pPr lvl="0" algn="just"/>
            <a:r>
              <a:rPr lang="ru-RU" dirty="0"/>
              <a:t>своевременным и правильным предоставлением работни­кам компенсаций за тяжелую работу и работу с вредны­ми или опасными условиями труда, бесплатной выдачей лечебно-профилактического питания, молока и других равноценных пищевых продуктов;</a:t>
            </a:r>
          </a:p>
          <a:p>
            <a:pPr lvl="0" algn="just"/>
            <a:r>
              <a:rPr lang="ru-RU" dirty="0"/>
              <a:t>использованием труда женщин и лиц моложе 18 лет в соответствии с законодательством.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59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12889"/>
            <a:ext cx="10515600" cy="3232597"/>
          </a:xfrm>
        </p:spPr>
        <p:txBody>
          <a:bodyPr/>
          <a:lstStyle/>
          <a:p>
            <a:pPr algn="ctr"/>
            <a:r>
              <a:rPr lang="ru-RU" b="1" u="sng" dirty="0"/>
              <a:t>КОМИТЕТЫ (КОМИССИИ)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ПО </a:t>
            </a:r>
            <a:r>
              <a:rPr lang="ru-RU" b="1" u="sng" dirty="0"/>
              <a:t>ОХРАНЕ ТРУДА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4463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334"/>
            <a:ext cx="10515600" cy="62333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/>
              <a:t>В </a:t>
            </a:r>
            <a:r>
              <a:rPr lang="ru-RU" sz="3600" dirty="0"/>
              <a:t>соответствии с положениями статьи 218 ТК РФ в организациях по инициативе работодателя и (или) по инициативе ра­ботников либо их представительного органа создаются комитеты (комиссии) по охране труда. В их состав на паритетной основе входят представители работодателей, профессиональных союзов или иного уполномоченного работниками представительного органа. Типовое положение о комитете (комиссии) по охране труда утверждается федеральным органом исполнитель­ной власти по труду.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0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62333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Комитет </a:t>
            </a:r>
            <a:r>
              <a:rPr lang="ru-RU" dirty="0"/>
              <a:t>(комиссия) по охране труда организует совмест­имо действия работодателя и работников по обеспечению тре­бований охраны труда, предупреждению производственного травматизма и профессиональных заболеваний, а также орга­низует проведение проверок условий и охраны труда на рабочих местах и информирование работников о результатах указанных проверок, сбор предложений к разделу коллективного договора (соглашения) об охране труда.</a:t>
            </a:r>
          </a:p>
          <a:p>
            <a:pPr marL="0" indent="0" algn="just">
              <a:buNone/>
            </a:pPr>
            <a:r>
              <a:rPr lang="ru-RU" dirty="0" smtClean="0"/>
              <a:t>	Постановлением </a:t>
            </a:r>
            <a:r>
              <a:rPr lang="ru-RU" dirty="0"/>
              <a:t>Минтруда России от 12 октября 1994 г. № 64 утверждены </a:t>
            </a:r>
            <a:r>
              <a:rPr lang="ru-RU" b="1" i="1" dirty="0"/>
              <a:t>Рекомендации по формированию и организации деятельности совместных комитетов (комиссий) по охране труда, отдаваемых на предприятиях, в учреждениях и организациях с численностью работников более 10 человек.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816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6"/>
            <a:ext cx="10515600" cy="64136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Представители </a:t>
            </a:r>
            <a:r>
              <a:rPr lang="ru-RU" dirty="0"/>
              <a:t>работников выдвигаются в комитет, как правило, из числа уполномоченных (доверенных) лиц по охране труда профессионального союза или трудового коллектива.</a:t>
            </a:r>
          </a:p>
          <a:p>
            <a:pPr marL="0" indent="0" algn="just">
              <a:buNone/>
            </a:pPr>
            <a:r>
              <a:rPr lang="ru-RU" dirty="0" smtClean="0"/>
              <a:t>	Численность </a:t>
            </a:r>
            <a:r>
              <a:rPr lang="ru-RU" dirty="0"/>
              <a:t>членов комитета может определяться в зави­симости от числа работников на предприятии, специфики про­изводства, структуры и других особенностей предприятия, по п </a:t>
            </a:r>
            <a:r>
              <a:rPr lang="en-US" dirty="0"/>
              <a:t>tan </a:t>
            </a:r>
            <a:r>
              <a:rPr lang="ru-RU" dirty="0"/>
              <a:t>мной договоренности сторон, представляющих интересы работодателей и работников (трудового коллектива). Условия создания, деятельности и срок полномочий комитета оговари­ваются в коллективном договоре или другом совместном реше­нии работодателей и уполномоченных работниками представи­тельных органов.</a:t>
            </a:r>
          </a:p>
          <a:p>
            <a:pPr marL="0" indent="0" algn="just">
              <a:buNone/>
            </a:pPr>
            <a:r>
              <a:rPr lang="ru-RU" dirty="0" smtClean="0"/>
              <a:t>	Выдвижение </a:t>
            </a:r>
            <a:r>
              <a:rPr lang="ru-RU" dirty="0"/>
              <a:t>в комитет представителей работников, про­фессиональных союзов и иных уполномоченных работниками представительных органов проводится на общем собрании (кон­ференции) трудового коллектива, представители работодателя назначаются приказом (распоряжением) по предприятию.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5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698"/>
            <a:ext cx="10515600" cy="63621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целях обеспечения соблюдения требований охраны труда, осуществления контроля за их выполнением в каждой организации, осуществляющей производственную деятельность, с численностью более </a:t>
            </a:r>
            <a:r>
              <a:rPr lang="ru-RU" dirty="0" smtClean="0"/>
              <a:t>50 </a:t>
            </a:r>
            <a:r>
              <a:rPr lang="ru-RU" b="1" dirty="0"/>
              <a:t>работников </a:t>
            </a:r>
            <a:r>
              <a:rPr lang="ru-RU" dirty="0"/>
              <a:t>в соответствии с положе­ниями </a:t>
            </a:r>
            <a:r>
              <a:rPr lang="ru-RU" b="1" dirty="0"/>
              <a:t>статьи 217 ТК РФ </a:t>
            </a:r>
            <a:r>
              <a:rPr lang="ru-RU" dirty="0"/>
              <a:t>создается служба охраны труда или вводится должность специалиста по охране труда, имеющего соответствующую подготовку или опыт работы в этой области.</a:t>
            </a:r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организации с численностью </a:t>
            </a:r>
            <a:r>
              <a:rPr lang="ru-RU" dirty="0" smtClean="0"/>
              <a:t>50 работников </a:t>
            </a:r>
            <a:r>
              <a:rPr lang="ru-RU" dirty="0"/>
              <a:t>и менее ре­шение о создании службы охраны труда или введении должно­сти специалиста по охране труда принимается работодателем с учетом специфики деятельности данной организации.</a:t>
            </a:r>
          </a:p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отсутствии в организации службы охраны труда (спе­циалиста по охране труда) работодатель заключает договор со специалистами или с организациями, оказывающими услуги в области охраны труда.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732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61818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Представители </a:t>
            </a:r>
            <a:r>
              <a:rPr lang="ru-RU" dirty="0"/>
              <a:t>работников, профессиональных союзов и иных уполномоченных работниками представительных органов в комитете отчитываются о проделанной работе не реже одного раза в год на общем собрании (конференции) трудового кол­лектива. В случае признания их деятельности неудовлетворитель­ной собрание вправе отозвать их из состава комитета и выдви­нуть в его состав новых представителей.</a:t>
            </a:r>
          </a:p>
          <a:p>
            <a:pPr marL="0" indent="0" algn="just">
              <a:buNone/>
            </a:pPr>
            <a:r>
              <a:rPr lang="ru-RU" dirty="0" smtClean="0"/>
              <a:t>	Комитет </a:t>
            </a:r>
            <a:r>
              <a:rPr lang="ru-RU" dirty="0"/>
              <a:t>может избрать из своего состава председателя, за­местителей от каждой стороны и секретаря. Председателем комитета не рекомендуется избирать работника, который по сво­им служебным обязанностям отвечает за состояние охраны тру­да на предприятии или находится в непосредственном подчи­нении работодателя.</a:t>
            </a:r>
          </a:p>
          <a:p>
            <a:pPr marL="0" indent="0" algn="just">
              <a:buNone/>
            </a:pPr>
            <a:r>
              <a:rPr lang="ru-RU" dirty="0" smtClean="0"/>
              <a:t>	Члены </a:t>
            </a:r>
            <a:r>
              <a:rPr lang="ru-RU" dirty="0"/>
              <a:t>комитета выполняют свои обязанности на обществен­ных началах, как правило, без освобождения от основной рабо­ты, если иное не оговорено в коллективном договоре.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ru-RU" b="1" dirty="0" smtClean="0"/>
              <a:t>Задачи: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533185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1) разработка </a:t>
            </a:r>
            <a:r>
              <a:rPr lang="ru-RU" dirty="0"/>
              <a:t>на основе предложений сторон программы совместных действий работодателя, профессиональных союзов и иных уполномоченных работниками представительных орга­ном по улучшению условий и охраны труда, предупреждению производственного травматизма и профессиональных заболева­ний;</a:t>
            </a:r>
          </a:p>
          <a:p>
            <a:pPr marL="0" indent="0" algn="just">
              <a:buNone/>
            </a:pPr>
            <a:r>
              <a:rPr lang="ru-RU" dirty="0"/>
              <a:t>2) рассмотрение предложений по разработке организаци­онно-технических и санитарно-оздоровительных мероприятий дли подготовки проекта соответствующего раздела коллектив­ного договора или соглашения по охране труда;</a:t>
            </a:r>
          </a:p>
          <a:p>
            <a:pPr marL="0" indent="0" algn="just">
              <a:buNone/>
            </a:pPr>
            <a:r>
              <a:rPr lang="ru-RU" dirty="0"/>
              <a:t>3) анализ существующего состояния условий и охраны труда на предприятии и подготовка соответствующих предложений и пределах своей компетенции по решению проблем охраны труда;</a:t>
            </a:r>
          </a:p>
          <a:p>
            <a:pPr marL="0" indent="0" algn="just">
              <a:buNone/>
            </a:pPr>
            <a:r>
              <a:rPr lang="ru-RU" dirty="0"/>
              <a:t>4) информирование работников о состоянии условий и ох­раны труда на рабочих местах, существующем риске поврежде­ния здоровья и полагающихся работникам средств индивидуальной защиты, компенсациях и льготах.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652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6214"/>
            <a:ext cx="10515600" cy="72121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Функции: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7432"/>
            <a:ext cx="10515600" cy="55636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рассмотрение предложений работодателя, профессиональ­ных союзов и иных уполномоченных работниками представительных органов, а также работников по созданию здоровых и безопасных условий труда на предприятии и выработка рекомендаций, отвечающих требованиям сохранения жизни и здоровья работников в процессе трудовой деятельности;</a:t>
            </a:r>
          </a:p>
          <a:p>
            <a:pPr algn="just"/>
            <a:r>
              <a:rPr lang="ru-RU" dirty="0"/>
              <a:t>рассмотрение результатов обследования состояния условий и охраны труда на рабочих местах, производственных участках, в цехах и на предприятии в целом, участие в проведе­нии обследований по обращениям работников и выработка в необходимых случаях рекомендаций по устранению выявлен­ных нарушений;</a:t>
            </a:r>
          </a:p>
          <a:p>
            <a:pPr algn="just"/>
            <a:r>
              <a:rPr lang="ru-RU" dirty="0"/>
              <a:t>изучение причин производственного травматизма и профес­сиональных заболеваний, анализ эффективности проводимых мероприятий по условиям и охране труда, подготовка инфор­мационно-аналитических материалов о фактическом состоянии охраны труда на предприятии;</a:t>
            </a:r>
          </a:p>
          <a:p>
            <a:pPr algn="just"/>
            <a:r>
              <a:rPr lang="ru-RU" dirty="0"/>
              <a:t>анализ хода и результатов аттестации рабочих мест по усло­виям труда, участие в подготовке подразделений и предприятия в целом к проведению обязательной сертификации постоянных рабочих мест на производственных объектах на соответствие требованиям охраны труда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864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61432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участие в разработке проекта бюджета фонда охраны труда предприятия;</a:t>
            </a:r>
          </a:p>
          <a:p>
            <a:pPr algn="just"/>
            <a:r>
              <a:rPr lang="ru-RU" dirty="0"/>
              <a:t>содействие работодателю во внедрении в производство бо­лее совершенных технологий, новой техники, автоматизации и механизации производственных процессов с целью создания здоровых и безопасных условий труда, ликвидации тяжелых физических работ;</a:t>
            </a:r>
          </a:p>
          <a:p>
            <a:pPr algn="just"/>
            <a:r>
              <a:rPr lang="ru-RU" dirty="0"/>
              <a:t>изучение состояния и использования санитарно-бытовых помещений и санитарно-гигиенических устройств, обеспечения работников специальной одеждой, специальной обувью и други­ми средствами индивидуальной защиты, правильности их при­менения, предоставления лечебно-профилактического питания;</a:t>
            </a:r>
          </a:p>
          <a:p>
            <a:pPr algn="just"/>
            <a:r>
              <a:rPr lang="ru-RU" dirty="0"/>
              <a:t>оказание содействия работодателю в организации на пред­приятии обучения безопасным методам и приемам выполнения работ, проведении своевременного и качественного инструкта­жа работников по безопасности труда;</a:t>
            </a:r>
          </a:p>
          <a:p>
            <a:pPr algn="just"/>
            <a:r>
              <a:rPr lang="ru-RU" dirty="0"/>
              <a:t>участие в работе по пропаганде охраны труда на предприя­тии, повышению ответственности работников за соблюдение требований по охране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651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57576"/>
            <a:ext cx="10945969" cy="6413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	Как </a:t>
            </a:r>
            <a:r>
              <a:rPr lang="ru-RU" dirty="0"/>
              <a:t>правило, для осуществления возложенных функций комитету могут быть предоставлены </a:t>
            </a:r>
            <a:r>
              <a:rPr lang="ru-RU" b="1" u="sng" dirty="0"/>
              <a:t>следующие права:</a:t>
            </a:r>
          </a:p>
          <a:p>
            <a:pPr lvl="0" algn="just"/>
            <a:r>
              <a:rPr lang="ru-RU" dirty="0"/>
              <a:t>получать от работодателя и службы охраны труда пред­приятия информацию о состоянии условий труда на ра­бочих местах, производственного травматизма и профес­сиональных заболеваний, наличии опасных и вредных производственных факторов;</a:t>
            </a:r>
          </a:p>
          <a:p>
            <a:pPr lvl="0" algn="just"/>
            <a:r>
              <a:rPr lang="ru-RU" dirty="0"/>
              <a:t>заслушивать на своих заседаниях сообщения работодате­ля (его представителей) по вопросам выполнения ими обязанностей по обеспечению здоровых и безопасных ус­ловий труда на рабочих местах и соблюдения гарантий права работников на охрану труда;</a:t>
            </a:r>
          </a:p>
          <a:p>
            <a:pPr lvl="0" algn="just"/>
            <a:r>
              <a:rPr lang="ru-RU" dirty="0"/>
              <a:t>участвовать в работе по формированию мероприятий кол­лективного договора или соглашения по охране труда по вопросам, находящимся в компетенции комитета;</a:t>
            </a:r>
          </a:p>
          <a:p>
            <a:pPr lvl="0" algn="just"/>
            <a:r>
              <a:rPr lang="ru-RU" dirty="0"/>
              <a:t>вносить предложения работодателю о привлечении к дис­циплинарной ответственности работников за нарушения требований норм, правил и инструкций по охране труда;</a:t>
            </a:r>
          </a:p>
          <a:p>
            <a:pPr lvl="0" algn="just"/>
            <a:r>
              <a:rPr lang="ru-RU" dirty="0"/>
              <a:t>обращаться в соответствующие органы с требованием о привлечении к ответственности должностных лиц в слу­чаях нарушения или законодательных и иных норматив­ных правовых актов по охране труда, сокрытия несчаст­ных случаев на производстве и профессиональных забо­леваний;</a:t>
            </a:r>
          </a:p>
          <a:p>
            <a:pPr lvl="0" algn="just"/>
            <a:r>
              <a:rPr lang="ru-RU" dirty="0"/>
              <a:t>вносить предложения о моральном и материальном по­ощрении работников трудового коллектива за активное участие в работе по созданию здоровых и безопасных ус­ловий труда на </a:t>
            </a:r>
            <a:r>
              <a:rPr lang="ru-RU" dirty="0" smtClean="0"/>
              <a:t>предприятии.</a:t>
            </a: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457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3621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Структура </a:t>
            </a:r>
            <a:r>
              <a:rPr lang="ru-RU" dirty="0"/>
              <a:t>службы охраны труда в организации и числен­ность работников службы охраны труда определяются работода­телем с учетом рекомендаций, утвержденных постановлением Минтруда России от 8 февраля 2000 г. №14 </a:t>
            </a:r>
            <a:r>
              <a:rPr lang="ru-RU" b="1" i="1" dirty="0"/>
              <a:t>«Об утверждении Рекомендаций по организации работы службы охраны труда в организации».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Служба </a:t>
            </a:r>
            <a:r>
              <a:rPr lang="ru-RU" dirty="0"/>
              <a:t>охраны труда организации (далее — Служба) под­чиняется непосредственно руководителю организации или по его поручению одному из его заместителей. Службу рекоменду­ется организовывать в форме самостоятельного структурного под­разделения организации, состоящего из штата специалистов по охране труда во главе с руководителем (начальником) Службы.</a:t>
            </a:r>
          </a:p>
          <a:p>
            <a:pPr marL="0" indent="0" algn="just">
              <a:buNone/>
            </a:pPr>
            <a:r>
              <a:rPr lang="ru-RU" dirty="0" smtClean="0"/>
              <a:t>	Структура </a:t>
            </a:r>
            <a:r>
              <a:rPr lang="ru-RU" dirty="0"/>
              <a:t>Службы и численность ее работников определя­ется руководителем организации в зависимости от численности работающих, характера условий труда, степени опасности производств и других факторов с учетом Межотраслевых нормативов численности работников службы охраны труда в организа­ции, утвержденных постановлением Минтруда России от 22 января 2001 г. №10.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57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546"/>
            <a:ext cx="10515600" cy="602241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На </a:t>
            </a:r>
            <a:r>
              <a:rPr lang="ru-RU" dirty="0"/>
              <a:t>должность специалиста по охране труда назначаются, как правило, лица, имеющие квалификацию инженера по ох­ране труда, либо специалисты, имеющие высшее профессио­нальное (техническое) образование без предъявления требова­ний к стажу работы или среднее профессиональное (техничес­кое) образование и стаж работы в должности техника I категории не менее 3 лет либо других должностях, замещаемых специали­стами со средним профессиональным (техническим) образова­нием, не менее 5 лет. Все категории указанных лиц должны прой­ти специальное </a:t>
            </a:r>
            <a:r>
              <a:rPr lang="ru-RU" dirty="0" smtClean="0"/>
              <a:t>обучение </a:t>
            </a:r>
            <a:r>
              <a:rPr lang="ru-RU" dirty="0"/>
              <a:t>по охране труда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	Работники </a:t>
            </a:r>
            <a:r>
              <a:rPr lang="ru-RU" dirty="0"/>
              <a:t>Службы несут ответственность за выполнение своих должностных обязанностей, определенных положением о Службе и должностными инструкциями.</a:t>
            </a:r>
          </a:p>
          <a:p>
            <a:pPr marL="0" indent="0" algn="just">
              <a:buNone/>
            </a:pPr>
            <a:r>
              <a:rPr lang="ru-RU" dirty="0" smtClean="0"/>
              <a:t>	Руководитель </a:t>
            </a:r>
            <a:r>
              <a:rPr lang="ru-RU" dirty="0"/>
              <a:t>организации должен обеспечить необходи­мые условия для выполнения работниками Службы своих </a:t>
            </a:r>
            <a:r>
              <a:rPr lang="ru-RU" dirty="0" smtClean="0"/>
              <a:t>пол­номочий.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01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031"/>
            <a:ext cx="10515600" cy="646519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Организация </a:t>
            </a:r>
            <a:r>
              <a:rPr lang="ru-RU" dirty="0"/>
              <a:t>труда работников Службы в первую очередь предусматривает регламентацию их должностных обязанностей, закрепление за каждым из них определенных функций по охра­не труда в подразделениях организации в соответствии с их дол­жностными инструкциями.</a:t>
            </a:r>
          </a:p>
          <a:p>
            <a:pPr marL="0" indent="0" algn="just">
              <a:buNone/>
            </a:pPr>
            <a:r>
              <a:rPr lang="ru-RU" dirty="0" smtClean="0"/>
              <a:t>	Рабочие </a:t>
            </a:r>
            <a:r>
              <a:rPr lang="ru-RU" dirty="0"/>
              <a:t>места работников Службы рекомендуется органи­зовывать в отдельном помещении, обеспечивать своевременной оргтехникой, техническими средствами связи и оборудовать для приема посетителей.</a:t>
            </a:r>
          </a:p>
          <a:p>
            <a:pPr marL="0" indent="0" algn="just">
              <a:buNone/>
            </a:pPr>
            <a:r>
              <a:rPr lang="ru-RU" dirty="0" smtClean="0"/>
              <a:t>	Для </a:t>
            </a:r>
            <a:r>
              <a:rPr lang="ru-RU" dirty="0"/>
              <a:t>осуществления ряда функций Службы (проведение обу­чения, инструктажа, семинаров, лекций, выставок) необходи­мо предусматривать организацию кабинета по охране труда, оснащенного необходимой нормативной правовой и справоч­ной литературой по охране труда.</a:t>
            </a:r>
          </a:p>
          <a:p>
            <a:pPr marL="0" indent="0" algn="just">
              <a:buNone/>
            </a:pPr>
            <a:r>
              <a:rPr lang="ru-RU" dirty="0" smtClean="0"/>
              <a:t>	Руководителю </a:t>
            </a:r>
            <a:r>
              <a:rPr lang="ru-RU" dirty="0"/>
              <a:t>организации рекомендуется организовывать для работников Службы систематическое повышение квалифи­кации и проверку знаний требований охраны труда.</a:t>
            </a:r>
          </a:p>
        </p:txBody>
      </p:sp>
    </p:spTree>
    <p:extLst>
      <p:ext uri="{BB962C8B-B14F-4D97-AF65-F5344CB8AC3E}">
        <p14:creationId xmlns:p14="http://schemas.microsoft.com/office/powerpoint/2010/main" val="267277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2"/>
            <a:ext cx="10515600" cy="638792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Служба </a:t>
            </a:r>
            <a:r>
              <a:rPr lang="ru-RU" dirty="0"/>
              <a:t>осуществляет свою деятельность во взаимодействии с другими подразделениями организации, комитетом (комис­сией) по охране труда, уполномоченными (доверенными) ли­цами по охране труда профессиональных союзов или иных упол­номоченных работниками представительных органов, службой охраны труда вышестоящей организации (при ее наличии), а также с федеральными органами исполнительной власти и ор­ганом исполнительной власти соответствующего субъекта Рос­сийской Федерации в области охраны труда, органами государственного надзора и контроля за соблюдением требований ох­раны труда и органами общественного контроля.</a:t>
            </a:r>
          </a:p>
          <a:p>
            <a:pPr marL="0" indent="0" algn="just">
              <a:buNone/>
            </a:pPr>
            <a:r>
              <a:rPr lang="ru-RU" dirty="0" smtClean="0"/>
              <a:t>	Работники </a:t>
            </a:r>
            <a:r>
              <a:rPr lang="ru-RU" dirty="0"/>
              <a:t>Службы в своей деятельности руководствуются законами и иными нормативными правовыми актами об охране труда Российской Федерации и соответствующего субъекта Рос­сийской Федерации, соглашениями (генеральным, региональ­ным, отраслевым), коллективным договором, соглашением по охране труда, другими локальными нормативными правовыми актами организации.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04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36216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Организация </a:t>
            </a:r>
            <a:r>
              <a:rPr lang="ru-RU" dirty="0"/>
              <a:t>труда работников службы охраны труда пре­дусматривает строгую регламентацию их должностных обязан­ностей и закрепление за каждым из них определенных струк­турных подразделений или направлений работы.</a:t>
            </a:r>
          </a:p>
          <a:p>
            <a:pPr marL="0" indent="0" algn="just">
              <a:buNone/>
            </a:pPr>
            <a:r>
              <a:rPr lang="ru-RU" dirty="0" smtClean="0"/>
              <a:t>	Рабочее </a:t>
            </a:r>
            <a:r>
              <a:rPr lang="ru-RU" dirty="0"/>
              <a:t>место работника службы охраны труда рекомендуется оборудовать столом, стулом, книжным шкафом для хранения до­кументов, персональной электронно-вычислительной машиной (ПЭВМ). Работник должен быть обеспечен телефонной связью и необходимыми канцелярскими принадлежностями, нормативно­-справочной литературой, приборами оперативного контроля опас­ных и вредных производственных факторов, необходимыми для соответствующего вида производства с учетом специфики работ.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90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6053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организация работы по обеспечению выполнения работ­никами требований охраны труда;</a:t>
            </a:r>
          </a:p>
          <a:p>
            <a:pPr lvl="0"/>
            <a:r>
              <a:rPr lang="ru-RU" dirty="0"/>
              <a:t>контроль за соблюдением работниками законов и иных нормативных правовых актов об охране труда, коллективного договора, соглашения по охране труда, других локальных нор­мативных правовых актов организации;</a:t>
            </a:r>
          </a:p>
          <a:p>
            <a:pPr lvl="0"/>
            <a:r>
              <a:rPr lang="ru-RU" dirty="0"/>
              <a:t>организация профилактической работы по предупреж­дению производственного травматизма, профессиональных за­болеваний и заболеваний, обусловленных производственными факторами, а также работы по улучшению условий труда;</a:t>
            </a:r>
          </a:p>
          <a:p>
            <a:pPr lvl="0"/>
            <a:r>
              <a:rPr lang="ru-RU" dirty="0"/>
              <a:t>информирование и консультирование работников органи­зации, в том числе ее руководителя, по вопросам охраны труда;</a:t>
            </a:r>
          </a:p>
          <a:p>
            <a:pPr lvl="0"/>
            <a:r>
              <a:rPr lang="ru-RU" dirty="0"/>
              <a:t>изучение и распространение передового опыта по охра­не труда, пропаганда вопросов охраны труда.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38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0305"/>
            <a:ext cx="10515600" cy="5795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07" y="888642"/>
            <a:ext cx="11475077" cy="5679583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/>
              <a:t>учет и анализ состояния и причин производственного травматизма, профессиональных заболеваний и заболеваний, обусловленных производственными факторами;</a:t>
            </a:r>
          </a:p>
          <a:p>
            <a:pPr lvl="0" algn="just"/>
            <a:r>
              <a:rPr lang="ru-RU" dirty="0"/>
              <a:t>оказание помощи подразделениям в организации и про­ведении измерений параметров опасных и вредных производственных факторов, в оценке </a:t>
            </a:r>
            <a:r>
              <a:rPr lang="ru-RU" dirty="0" err="1"/>
              <a:t>травмобезопасности</a:t>
            </a:r>
            <a:r>
              <a:rPr lang="ru-RU" dirty="0"/>
              <a:t> оборудова­ния, приспособлений;</a:t>
            </a:r>
          </a:p>
          <a:p>
            <a:pPr algn="just"/>
            <a:r>
              <a:rPr lang="ru-RU" dirty="0" smtClean="0"/>
              <a:t>организация</a:t>
            </a:r>
            <a:r>
              <a:rPr lang="ru-RU" dirty="0"/>
              <a:t>, методическое руководство аттестацией ра­бочих мест по условиям труда, сертификацией работ по охране труда и контроль за их проведением;</a:t>
            </a:r>
          </a:p>
          <a:p>
            <a:pPr algn="just"/>
            <a:r>
              <a:rPr lang="ru-RU" dirty="0" smtClean="0"/>
              <a:t>проведение </a:t>
            </a:r>
            <a:r>
              <a:rPr lang="ru-RU" dirty="0"/>
              <a:t>совместно с представителями соответствую­щих подразделений и с участием уполномоченных (доверенных) лиц по охране труда профессиональных союзов или иных упол­номоченных работниками представительных органов проверок, обследований технического состояния зданий, сооружений, оборудования, машин и механизмов, приспособлений, средств коллективной и индивидуальной защиты работников, состоя­ния санитарно-технических устройств, работы вентиляционных систем на соответствие требованиям охраны труда;</a:t>
            </a:r>
          </a:p>
          <a:p>
            <a:pPr algn="just"/>
            <a:r>
              <a:rPr lang="ru-RU" dirty="0" smtClean="0"/>
              <a:t>участие </a:t>
            </a:r>
            <a:r>
              <a:rPr lang="ru-RU" dirty="0"/>
              <a:t>в работе комиссий по приемке в эксплуатацию законченных строительством или реконструированных объек­тов производственного назначения, а также в работе комиссий по приемке из ремонта установок, агрегатов, станков и другого оборудования в части соблюдения требований охраны труда;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071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1443</Words>
  <Application>Microsoft Office PowerPoint</Application>
  <PresentationFormat>Широкоэкранный</PresentationFormat>
  <Paragraphs>97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СЛУЖБА ОХРАНЫ ТРУДА В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задачи:</vt:lpstr>
      <vt:lpstr>Функции: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КОМИТЕТЫ (КОМИССИИ)  ПО ОХРАНЕ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Задачи:</vt:lpstr>
      <vt:lpstr>Функции: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СЛУЖБА ОХРАНЫ ТРУДА В ОРГАНИЗАЦИИ</dc:title>
  <dc:creator>Comp</dc:creator>
  <cp:lastModifiedBy>Анна Васильева</cp:lastModifiedBy>
  <cp:revision>6</cp:revision>
  <dcterms:created xsi:type="dcterms:W3CDTF">2015-11-24T12:13:20Z</dcterms:created>
  <dcterms:modified xsi:type="dcterms:W3CDTF">2016-12-14T06:18:36Z</dcterms:modified>
</cp:coreProperties>
</file>