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2" r:id="rId2"/>
  </p:sldMasterIdLst>
  <p:notesMasterIdLst>
    <p:notesMasterId r:id="rId32"/>
  </p:notesMasterIdLst>
  <p:sldIdLst>
    <p:sldId id="256" r:id="rId3"/>
    <p:sldId id="278" r:id="rId4"/>
    <p:sldId id="281" r:id="rId5"/>
    <p:sldId id="282" r:id="rId6"/>
    <p:sldId id="283" r:id="rId7"/>
    <p:sldId id="284" r:id="rId8"/>
    <p:sldId id="279" r:id="rId9"/>
    <p:sldId id="286" r:id="rId10"/>
    <p:sldId id="285" r:id="rId11"/>
    <p:sldId id="287" r:id="rId12"/>
    <p:sldId id="288" r:id="rId13"/>
    <p:sldId id="289" r:id="rId14"/>
    <p:sldId id="290" r:id="rId15"/>
    <p:sldId id="271" r:id="rId16"/>
    <p:sldId id="270" r:id="rId17"/>
    <p:sldId id="276" r:id="rId18"/>
    <p:sldId id="280" r:id="rId19"/>
    <p:sldId id="257" r:id="rId20"/>
    <p:sldId id="277" r:id="rId21"/>
    <p:sldId id="268" r:id="rId22"/>
    <p:sldId id="261" r:id="rId23"/>
    <p:sldId id="292" r:id="rId24"/>
    <p:sldId id="293" r:id="rId25"/>
    <p:sldId id="295" r:id="rId26"/>
    <p:sldId id="298" r:id="rId27"/>
    <p:sldId id="299" r:id="rId28"/>
    <p:sldId id="294" r:id="rId29"/>
    <p:sldId id="296" r:id="rId30"/>
    <p:sldId id="297" r:id="rId31"/>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34" y="-10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7411" name="Rectangle 2"/>
          <p:cNvSpPr>
            <a:spLocks noGrp="1" noRot="1" noChangeAspect="1" noChangeArrowheads="1"/>
          </p:cNvSpPr>
          <p:nvPr>
            <p:ph type="sldImg"/>
          </p:nvPr>
        </p:nvSpPr>
        <p:spPr bwMode="auto">
          <a:xfrm>
            <a:off x="-11798300" y="-11796713"/>
            <a:ext cx="11796712" cy="124904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8195" name="Rectangle 3"/>
          <p:cNvSpPr>
            <a:spLocks noGrp="1" noChangeArrowheads="1"/>
          </p:cNvSpPr>
          <p:nvPr>
            <p:ph type="body"/>
          </p:nvPr>
        </p:nvSpPr>
        <p:spPr bwMode="auto">
          <a:xfrm>
            <a:off x="685800" y="4343400"/>
            <a:ext cx="5483225" cy="411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ru-RU" noProof="0" smtClean="0"/>
          </a:p>
        </p:txBody>
      </p:sp>
    </p:spTree>
    <p:extLst>
      <p:ext uri="{BB962C8B-B14F-4D97-AF65-F5344CB8AC3E}">
        <p14:creationId xmlns:p14="http://schemas.microsoft.com/office/powerpoint/2010/main" val="11387865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5"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3"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37443A4B-FB08-4403-B54A-0AF927BE8C4C}" type="slidenum">
              <a:rPr lang="ru-RU"/>
              <a:pPr>
                <a:defRPr/>
              </a:pPr>
              <a:t>‹#›</a:t>
            </a:fld>
            <a:endParaRPr lang="ru-RU"/>
          </a:p>
        </p:txBody>
      </p:sp>
    </p:spTree>
    <p:extLst>
      <p:ext uri="{BB962C8B-B14F-4D97-AF65-F5344CB8AC3E}">
        <p14:creationId xmlns:p14="http://schemas.microsoft.com/office/powerpoint/2010/main" val="309290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BA12D57D-48FD-43A6-A616-BDE7712240C6}" type="slidenum">
              <a:rPr lang="ru-RU"/>
              <a:pPr>
                <a:defRPr/>
              </a:pPr>
              <a:t>‹#›</a:t>
            </a:fld>
            <a:endParaRPr lang="ru-RU"/>
          </a:p>
        </p:txBody>
      </p:sp>
    </p:spTree>
    <p:extLst>
      <p:ext uri="{BB962C8B-B14F-4D97-AF65-F5344CB8AC3E}">
        <p14:creationId xmlns:p14="http://schemas.microsoft.com/office/powerpoint/2010/main" val="71964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7813" y="247650"/>
            <a:ext cx="2055812" cy="58753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7650"/>
            <a:ext cx="6018213" cy="58753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3A8D866F-A091-4495-8DCE-EAD1C19A3991}" type="slidenum">
              <a:rPr lang="ru-RU"/>
              <a:pPr>
                <a:defRPr/>
              </a:pPr>
              <a:t>‹#›</a:t>
            </a:fld>
            <a:endParaRPr lang="ru-RU"/>
          </a:p>
        </p:txBody>
      </p:sp>
    </p:spTree>
    <p:extLst>
      <p:ext uri="{BB962C8B-B14F-4D97-AF65-F5344CB8AC3E}">
        <p14:creationId xmlns:p14="http://schemas.microsoft.com/office/powerpoint/2010/main" val="2429586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2C3BF997-32F0-426F-A3FF-C5CBD8CEF611}" type="slidenum">
              <a:rPr lang="ru-RU"/>
              <a:pPr>
                <a:defRPr/>
              </a:pPr>
              <a:t>‹#›</a:t>
            </a:fld>
            <a:endParaRPr lang="ru-RU"/>
          </a:p>
        </p:txBody>
      </p:sp>
    </p:spTree>
    <p:extLst>
      <p:ext uri="{BB962C8B-B14F-4D97-AF65-F5344CB8AC3E}">
        <p14:creationId xmlns:p14="http://schemas.microsoft.com/office/powerpoint/2010/main" val="2294051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AFBF4C98-3C01-4081-A350-9E5AAFB4A87C}" type="slidenum">
              <a:rPr lang="ru-RU"/>
              <a:pPr>
                <a:defRPr/>
              </a:pPr>
              <a:t>‹#›</a:t>
            </a:fld>
            <a:endParaRPr lang="ru-RU"/>
          </a:p>
        </p:txBody>
      </p:sp>
    </p:spTree>
    <p:extLst>
      <p:ext uri="{BB962C8B-B14F-4D97-AF65-F5344CB8AC3E}">
        <p14:creationId xmlns:p14="http://schemas.microsoft.com/office/powerpoint/2010/main" val="2790098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E283975F-5D0E-455E-BBCC-D45DD1205683}" type="slidenum">
              <a:rPr lang="ru-RU"/>
              <a:pPr>
                <a:defRPr/>
              </a:pPr>
              <a:t>‹#›</a:t>
            </a:fld>
            <a:endParaRPr lang="ru-RU"/>
          </a:p>
        </p:txBody>
      </p:sp>
    </p:spTree>
    <p:extLst>
      <p:ext uri="{BB962C8B-B14F-4D97-AF65-F5344CB8AC3E}">
        <p14:creationId xmlns:p14="http://schemas.microsoft.com/office/powerpoint/2010/main" val="2135835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71538" y="2674938"/>
            <a:ext cx="3625850" cy="344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9788" y="2674938"/>
            <a:ext cx="3627437" cy="344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8EEB6190-A822-4BAD-8CB6-3374A6A9D742}" type="slidenum">
              <a:rPr lang="ru-RU"/>
              <a:pPr>
                <a:defRPr/>
              </a:pPr>
              <a:t>‹#›</a:t>
            </a:fld>
            <a:endParaRPr lang="ru-RU"/>
          </a:p>
        </p:txBody>
      </p:sp>
    </p:spTree>
    <p:extLst>
      <p:ext uri="{BB962C8B-B14F-4D97-AF65-F5344CB8AC3E}">
        <p14:creationId xmlns:p14="http://schemas.microsoft.com/office/powerpoint/2010/main" val="206685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dt" idx="10"/>
          </p:nvPr>
        </p:nvSpPr>
        <p:spPr>
          <a:ln/>
        </p:spPr>
        <p:txBody>
          <a:bodyPr/>
          <a:lstStyle>
            <a:lvl1pPr>
              <a:defRPr/>
            </a:lvl1pPr>
          </a:lstStyle>
          <a:p>
            <a:pPr>
              <a:defRPr/>
            </a:pPr>
            <a:endParaRPr lang="ru-RU"/>
          </a:p>
        </p:txBody>
      </p:sp>
      <p:sp>
        <p:nvSpPr>
          <p:cNvPr id="8" name="Rectangle 12"/>
          <p:cNvSpPr>
            <a:spLocks noGrp="1" noChangeArrowheads="1"/>
          </p:cNvSpPr>
          <p:nvPr>
            <p:ph type="sldNum" idx="11"/>
          </p:nvPr>
        </p:nvSpPr>
        <p:spPr>
          <a:ln/>
        </p:spPr>
        <p:txBody>
          <a:bodyPr/>
          <a:lstStyle>
            <a:lvl1pPr>
              <a:defRPr/>
            </a:lvl1pPr>
          </a:lstStyle>
          <a:p>
            <a:pPr>
              <a:defRPr/>
            </a:pPr>
            <a:fld id="{6EA35B9B-46F1-4C1B-90DF-9B1716FD4B3A}" type="slidenum">
              <a:rPr lang="ru-RU"/>
              <a:pPr>
                <a:defRPr/>
              </a:pPr>
              <a:t>‹#›</a:t>
            </a:fld>
            <a:endParaRPr lang="ru-RU"/>
          </a:p>
        </p:txBody>
      </p:sp>
    </p:spTree>
    <p:extLst>
      <p:ext uri="{BB962C8B-B14F-4D97-AF65-F5344CB8AC3E}">
        <p14:creationId xmlns:p14="http://schemas.microsoft.com/office/powerpoint/2010/main" val="2178012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dt" idx="10"/>
          </p:nvPr>
        </p:nvSpPr>
        <p:spPr>
          <a:ln/>
        </p:spPr>
        <p:txBody>
          <a:bodyPr/>
          <a:lstStyle>
            <a:lvl1pPr>
              <a:defRPr/>
            </a:lvl1pPr>
          </a:lstStyle>
          <a:p>
            <a:pPr>
              <a:defRPr/>
            </a:pPr>
            <a:endParaRPr lang="ru-RU"/>
          </a:p>
        </p:txBody>
      </p:sp>
      <p:sp>
        <p:nvSpPr>
          <p:cNvPr id="4" name="Rectangle 12"/>
          <p:cNvSpPr>
            <a:spLocks noGrp="1" noChangeArrowheads="1"/>
          </p:cNvSpPr>
          <p:nvPr>
            <p:ph type="sldNum" idx="11"/>
          </p:nvPr>
        </p:nvSpPr>
        <p:spPr>
          <a:ln/>
        </p:spPr>
        <p:txBody>
          <a:bodyPr/>
          <a:lstStyle>
            <a:lvl1pPr>
              <a:defRPr/>
            </a:lvl1pPr>
          </a:lstStyle>
          <a:p>
            <a:pPr>
              <a:defRPr/>
            </a:pPr>
            <a:fld id="{70887C08-7595-427C-A983-BA58C3CD2479}" type="slidenum">
              <a:rPr lang="ru-RU"/>
              <a:pPr>
                <a:defRPr/>
              </a:pPr>
              <a:t>‹#›</a:t>
            </a:fld>
            <a:endParaRPr lang="ru-RU"/>
          </a:p>
        </p:txBody>
      </p:sp>
    </p:spTree>
    <p:extLst>
      <p:ext uri="{BB962C8B-B14F-4D97-AF65-F5344CB8AC3E}">
        <p14:creationId xmlns:p14="http://schemas.microsoft.com/office/powerpoint/2010/main" val="1355926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dt" idx="10"/>
          </p:nvPr>
        </p:nvSpPr>
        <p:spPr>
          <a:ln/>
        </p:spPr>
        <p:txBody>
          <a:bodyPr/>
          <a:lstStyle>
            <a:lvl1pPr>
              <a:defRPr/>
            </a:lvl1pPr>
          </a:lstStyle>
          <a:p>
            <a:pPr>
              <a:defRPr/>
            </a:pPr>
            <a:endParaRPr lang="ru-RU"/>
          </a:p>
        </p:txBody>
      </p:sp>
      <p:sp>
        <p:nvSpPr>
          <p:cNvPr id="3" name="Rectangle 12"/>
          <p:cNvSpPr>
            <a:spLocks noGrp="1" noChangeArrowheads="1"/>
          </p:cNvSpPr>
          <p:nvPr>
            <p:ph type="sldNum" idx="11"/>
          </p:nvPr>
        </p:nvSpPr>
        <p:spPr>
          <a:ln/>
        </p:spPr>
        <p:txBody>
          <a:bodyPr/>
          <a:lstStyle>
            <a:lvl1pPr>
              <a:defRPr/>
            </a:lvl1pPr>
          </a:lstStyle>
          <a:p>
            <a:pPr>
              <a:defRPr/>
            </a:pPr>
            <a:fld id="{858919A7-F43B-4536-A01F-02AFF463B976}" type="slidenum">
              <a:rPr lang="ru-RU"/>
              <a:pPr>
                <a:defRPr/>
              </a:pPr>
              <a:t>‹#›</a:t>
            </a:fld>
            <a:endParaRPr lang="ru-RU"/>
          </a:p>
        </p:txBody>
      </p:sp>
    </p:spTree>
    <p:extLst>
      <p:ext uri="{BB962C8B-B14F-4D97-AF65-F5344CB8AC3E}">
        <p14:creationId xmlns:p14="http://schemas.microsoft.com/office/powerpoint/2010/main" val="2551380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C5D3279E-DB74-4343-85BD-13958278C235}" type="slidenum">
              <a:rPr lang="ru-RU"/>
              <a:pPr>
                <a:defRPr/>
              </a:pPr>
              <a:t>‹#›</a:t>
            </a:fld>
            <a:endParaRPr lang="ru-RU"/>
          </a:p>
        </p:txBody>
      </p:sp>
    </p:spTree>
    <p:extLst>
      <p:ext uri="{BB962C8B-B14F-4D97-AF65-F5344CB8AC3E}">
        <p14:creationId xmlns:p14="http://schemas.microsoft.com/office/powerpoint/2010/main" val="143524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19B34350-F197-4F90-B15F-40C95E04CF10}" type="slidenum">
              <a:rPr lang="ru-RU"/>
              <a:pPr>
                <a:defRPr/>
              </a:pPr>
              <a:t>‹#›</a:t>
            </a:fld>
            <a:endParaRPr lang="ru-RU"/>
          </a:p>
        </p:txBody>
      </p:sp>
    </p:spTree>
    <p:extLst>
      <p:ext uri="{BB962C8B-B14F-4D97-AF65-F5344CB8AC3E}">
        <p14:creationId xmlns:p14="http://schemas.microsoft.com/office/powerpoint/2010/main" val="33213269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CA82BB57-04FC-47FC-BC49-E6E1F12A130B}" type="slidenum">
              <a:rPr lang="ru-RU"/>
              <a:pPr>
                <a:defRPr/>
              </a:pPr>
              <a:t>‹#›</a:t>
            </a:fld>
            <a:endParaRPr lang="ru-RU"/>
          </a:p>
        </p:txBody>
      </p:sp>
    </p:spTree>
    <p:extLst>
      <p:ext uri="{BB962C8B-B14F-4D97-AF65-F5344CB8AC3E}">
        <p14:creationId xmlns:p14="http://schemas.microsoft.com/office/powerpoint/2010/main" val="445119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3F4A3AAB-F327-4635-BACF-4B9955E158A9}" type="slidenum">
              <a:rPr lang="ru-RU"/>
              <a:pPr>
                <a:defRPr/>
              </a:pPr>
              <a:t>‹#›</a:t>
            </a:fld>
            <a:endParaRPr lang="ru-RU"/>
          </a:p>
        </p:txBody>
      </p:sp>
    </p:spTree>
    <p:extLst>
      <p:ext uri="{BB962C8B-B14F-4D97-AF65-F5344CB8AC3E}">
        <p14:creationId xmlns:p14="http://schemas.microsoft.com/office/powerpoint/2010/main" val="748128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7813" y="247650"/>
            <a:ext cx="2055812" cy="58753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7650"/>
            <a:ext cx="6018213" cy="58753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32995325-3B58-4EFA-B9C7-4C9EB3ACDC80}" type="slidenum">
              <a:rPr lang="ru-RU"/>
              <a:pPr>
                <a:defRPr/>
              </a:pPr>
              <a:t>‹#›</a:t>
            </a:fld>
            <a:endParaRPr lang="ru-RU"/>
          </a:p>
        </p:txBody>
      </p:sp>
    </p:spTree>
    <p:extLst>
      <p:ext uri="{BB962C8B-B14F-4D97-AF65-F5344CB8AC3E}">
        <p14:creationId xmlns:p14="http://schemas.microsoft.com/office/powerpoint/2010/main" val="2568264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7650"/>
            <a:ext cx="8226425" cy="1433513"/>
          </a:xfrm>
        </p:spPr>
        <p:txBody>
          <a:bodyPr/>
          <a:lstStyle/>
          <a:p>
            <a:r>
              <a:rPr lang="ru-RU" smtClean="0"/>
              <a:t>Образец заголовка</a:t>
            </a:r>
            <a:endParaRPr lang="ru-RU"/>
          </a:p>
        </p:txBody>
      </p:sp>
      <p:sp>
        <p:nvSpPr>
          <p:cNvPr id="3" name="Rectangle 10"/>
          <p:cNvSpPr>
            <a:spLocks noGrp="1" noChangeArrowheads="1"/>
          </p:cNvSpPr>
          <p:nvPr>
            <p:ph type="dt" idx="10"/>
          </p:nvPr>
        </p:nvSpPr>
        <p:spPr>
          <a:ln/>
        </p:spPr>
        <p:txBody>
          <a:bodyPr/>
          <a:lstStyle>
            <a:lvl1pPr>
              <a:defRPr/>
            </a:lvl1pPr>
          </a:lstStyle>
          <a:p>
            <a:pPr>
              <a:defRPr/>
            </a:pPr>
            <a:endParaRPr lang="ru-RU"/>
          </a:p>
        </p:txBody>
      </p:sp>
      <p:sp>
        <p:nvSpPr>
          <p:cNvPr id="4" name="Rectangle 12"/>
          <p:cNvSpPr>
            <a:spLocks noGrp="1" noChangeArrowheads="1"/>
          </p:cNvSpPr>
          <p:nvPr>
            <p:ph type="sldNum" idx="11"/>
          </p:nvPr>
        </p:nvSpPr>
        <p:spPr>
          <a:ln/>
        </p:spPr>
        <p:txBody>
          <a:bodyPr/>
          <a:lstStyle>
            <a:lvl1pPr>
              <a:defRPr/>
            </a:lvl1pPr>
          </a:lstStyle>
          <a:p>
            <a:pPr>
              <a:defRPr/>
            </a:pPr>
            <a:fld id="{3AF50EF9-D1FE-472A-8A8F-20B45C587B6D}" type="slidenum">
              <a:rPr lang="ru-RU"/>
              <a:pPr>
                <a:defRPr/>
              </a:pPr>
              <a:t>‹#›</a:t>
            </a:fld>
            <a:endParaRPr lang="ru-RU"/>
          </a:p>
        </p:txBody>
      </p:sp>
    </p:spTree>
    <p:extLst>
      <p:ext uri="{BB962C8B-B14F-4D97-AF65-F5344CB8AC3E}">
        <p14:creationId xmlns:p14="http://schemas.microsoft.com/office/powerpoint/2010/main" val="182648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63D8461C-C5CC-4EAD-A2D9-44A4660635F3}" type="slidenum">
              <a:rPr lang="ru-RU"/>
              <a:pPr>
                <a:defRPr/>
              </a:pPr>
              <a:t>‹#›</a:t>
            </a:fld>
            <a:endParaRPr lang="ru-RU"/>
          </a:p>
        </p:txBody>
      </p:sp>
    </p:spTree>
    <p:extLst>
      <p:ext uri="{BB962C8B-B14F-4D97-AF65-F5344CB8AC3E}">
        <p14:creationId xmlns:p14="http://schemas.microsoft.com/office/powerpoint/2010/main" val="156300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71538" y="2674938"/>
            <a:ext cx="3625850" cy="344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9788" y="2674938"/>
            <a:ext cx="3627437" cy="344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5EA60333-0727-4D61-B174-29543B322CB0}" type="slidenum">
              <a:rPr lang="ru-RU"/>
              <a:pPr>
                <a:defRPr/>
              </a:pPr>
              <a:t>‹#›</a:t>
            </a:fld>
            <a:endParaRPr lang="ru-RU"/>
          </a:p>
        </p:txBody>
      </p:sp>
    </p:spTree>
    <p:extLst>
      <p:ext uri="{BB962C8B-B14F-4D97-AF65-F5344CB8AC3E}">
        <p14:creationId xmlns:p14="http://schemas.microsoft.com/office/powerpoint/2010/main" val="273222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dt" idx="10"/>
          </p:nvPr>
        </p:nvSpPr>
        <p:spPr>
          <a:ln/>
        </p:spPr>
        <p:txBody>
          <a:bodyPr/>
          <a:lstStyle>
            <a:lvl1pPr>
              <a:defRPr/>
            </a:lvl1pPr>
          </a:lstStyle>
          <a:p>
            <a:pPr>
              <a:defRPr/>
            </a:pPr>
            <a:endParaRPr lang="ru-RU"/>
          </a:p>
        </p:txBody>
      </p:sp>
      <p:sp>
        <p:nvSpPr>
          <p:cNvPr id="8" name="Rectangle 12"/>
          <p:cNvSpPr>
            <a:spLocks noGrp="1" noChangeArrowheads="1"/>
          </p:cNvSpPr>
          <p:nvPr>
            <p:ph type="sldNum" idx="11"/>
          </p:nvPr>
        </p:nvSpPr>
        <p:spPr>
          <a:ln/>
        </p:spPr>
        <p:txBody>
          <a:bodyPr/>
          <a:lstStyle>
            <a:lvl1pPr>
              <a:defRPr/>
            </a:lvl1pPr>
          </a:lstStyle>
          <a:p>
            <a:pPr>
              <a:defRPr/>
            </a:pPr>
            <a:fld id="{A320944B-D6A2-4C40-9B94-F6DC7BBCD658}" type="slidenum">
              <a:rPr lang="ru-RU"/>
              <a:pPr>
                <a:defRPr/>
              </a:pPr>
              <a:t>‹#›</a:t>
            </a:fld>
            <a:endParaRPr lang="ru-RU"/>
          </a:p>
        </p:txBody>
      </p:sp>
    </p:spTree>
    <p:extLst>
      <p:ext uri="{BB962C8B-B14F-4D97-AF65-F5344CB8AC3E}">
        <p14:creationId xmlns:p14="http://schemas.microsoft.com/office/powerpoint/2010/main" val="238395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dt" idx="10"/>
          </p:nvPr>
        </p:nvSpPr>
        <p:spPr>
          <a:ln/>
        </p:spPr>
        <p:txBody>
          <a:bodyPr/>
          <a:lstStyle>
            <a:lvl1pPr>
              <a:defRPr/>
            </a:lvl1pPr>
          </a:lstStyle>
          <a:p>
            <a:pPr>
              <a:defRPr/>
            </a:pPr>
            <a:endParaRPr lang="ru-RU"/>
          </a:p>
        </p:txBody>
      </p:sp>
      <p:sp>
        <p:nvSpPr>
          <p:cNvPr id="4" name="Rectangle 12"/>
          <p:cNvSpPr>
            <a:spLocks noGrp="1" noChangeArrowheads="1"/>
          </p:cNvSpPr>
          <p:nvPr>
            <p:ph type="sldNum" idx="11"/>
          </p:nvPr>
        </p:nvSpPr>
        <p:spPr>
          <a:ln/>
        </p:spPr>
        <p:txBody>
          <a:bodyPr/>
          <a:lstStyle>
            <a:lvl1pPr>
              <a:defRPr/>
            </a:lvl1pPr>
          </a:lstStyle>
          <a:p>
            <a:pPr>
              <a:defRPr/>
            </a:pPr>
            <a:fld id="{45C06A30-C0BE-4185-A5AB-784D1EED6864}" type="slidenum">
              <a:rPr lang="ru-RU"/>
              <a:pPr>
                <a:defRPr/>
              </a:pPr>
              <a:t>‹#›</a:t>
            </a:fld>
            <a:endParaRPr lang="ru-RU"/>
          </a:p>
        </p:txBody>
      </p:sp>
    </p:spTree>
    <p:extLst>
      <p:ext uri="{BB962C8B-B14F-4D97-AF65-F5344CB8AC3E}">
        <p14:creationId xmlns:p14="http://schemas.microsoft.com/office/powerpoint/2010/main" val="162111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dt" idx="10"/>
          </p:nvPr>
        </p:nvSpPr>
        <p:spPr>
          <a:ln/>
        </p:spPr>
        <p:txBody>
          <a:bodyPr/>
          <a:lstStyle>
            <a:lvl1pPr>
              <a:defRPr/>
            </a:lvl1pPr>
          </a:lstStyle>
          <a:p>
            <a:pPr>
              <a:defRPr/>
            </a:pPr>
            <a:endParaRPr lang="ru-RU"/>
          </a:p>
        </p:txBody>
      </p:sp>
      <p:sp>
        <p:nvSpPr>
          <p:cNvPr id="3" name="Rectangle 12"/>
          <p:cNvSpPr>
            <a:spLocks noGrp="1" noChangeArrowheads="1"/>
          </p:cNvSpPr>
          <p:nvPr>
            <p:ph type="sldNum" idx="11"/>
          </p:nvPr>
        </p:nvSpPr>
        <p:spPr>
          <a:ln/>
        </p:spPr>
        <p:txBody>
          <a:bodyPr/>
          <a:lstStyle>
            <a:lvl1pPr>
              <a:defRPr/>
            </a:lvl1pPr>
          </a:lstStyle>
          <a:p>
            <a:pPr>
              <a:defRPr/>
            </a:pPr>
            <a:fld id="{39615033-9B2B-4110-884C-59F6BC1B2194}" type="slidenum">
              <a:rPr lang="ru-RU"/>
              <a:pPr>
                <a:defRPr/>
              </a:pPr>
              <a:t>‹#›</a:t>
            </a:fld>
            <a:endParaRPr lang="ru-RU"/>
          </a:p>
        </p:txBody>
      </p:sp>
    </p:spTree>
    <p:extLst>
      <p:ext uri="{BB962C8B-B14F-4D97-AF65-F5344CB8AC3E}">
        <p14:creationId xmlns:p14="http://schemas.microsoft.com/office/powerpoint/2010/main" val="24374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29174818-0791-462B-9CBF-5DC2C1A5B174}" type="slidenum">
              <a:rPr lang="ru-RU"/>
              <a:pPr>
                <a:defRPr/>
              </a:pPr>
              <a:t>‹#›</a:t>
            </a:fld>
            <a:endParaRPr lang="ru-RU"/>
          </a:p>
        </p:txBody>
      </p:sp>
    </p:spTree>
    <p:extLst>
      <p:ext uri="{BB962C8B-B14F-4D97-AF65-F5344CB8AC3E}">
        <p14:creationId xmlns:p14="http://schemas.microsoft.com/office/powerpoint/2010/main" val="140696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8C0FEA8F-4B82-4464-90C3-DD410576D137}" type="slidenum">
              <a:rPr lang="ru-RU"/>
              <a:pPr>
                <a:defRPr/>
              </a:pPr>
              <a:t>‹#›</a:t>
            </a:fld>
            <a:endParaRPr lang="ru-RU"/>
          </a:p>
        </p:txBody>
      </p:sp>
    </p:spTree>
    <p:extLst>
      <p:ext uri="{BB962C8B-B14F-4D97-AF65-F5344CB8AC3E}">
        <p14:creationId xmlns:p14="http://schemas.microsoft.com/office/powerpoint/2010/main" val="16858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228600" y="228600"/>
            <a:ext cx="8696325" cy="6035675"/>
          </a:xfrm>
          <a:prstGeom prst="roundRect">
            <a:avLst>
              <a:gd name="adj" fmla="val 1273"/>
            </a:avLst>
          </a:prstGeom>
          <a:gradFill rotWithShape="0">
            <a:gsLst>
              <a:gs pos="0">
                <a:srgbClr val="D788A3"/>
              </a:gs>
              <a:gs pos="100000">
                <a:srgbClr val="8A2E4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nvGrpSpPr>
          <p:cNvPr id="2051" name="Group 2"/>
          <p:cNvGrpSpPr>
            <a:grpSpLocks/>
          </p:cNvGrpSpPr>
          <p:nvPr/>
        </p:nvGrpSpPr>
        <p:grpSpPr bwMode="auto">
          <a:xfrm>
            <a:off x="211138" y="5354638"/>
            <a:ext cx="8720137" cy="1327150"/>
            <a:chOff x="133" y="3373"/>
            <a:chExt cx="5493" cy="836"/>
          </a:xfrm>
        </p:grpSpPr>
        <p:sp>
          <p:nvSpPr>
            <p:cNvPr id="2057" name="Freeform 3"/>
            <p:cNvSpPr>
              <a:spLocks noChangeArrowheads="1"/>
            </p:cNvSpPr>
            <p:nvPr/>
          </p:nvSpPr>
          <p:spPr bwMode="auto">
            <a:xfrm>
              <a:off x="3814" y="3464"/>
              <a:ext cx="1812" cy="448"/>
            </a:xfrm>
            <a:custGeom>
              <a:avLst/>
              <a:gdLst>
                <a:gd name="T0" fmla="*/ 1808 w 2706"/>
                <a:gd name="T1" fmla="*/ 0 h 640"/>
                <a:gd name="T2" fmla="*/ 1808 w 2706"/>
                <a:gd name="T3" fmla="*/ 0 h 640"/>
                <a:gd name="T4" fmla="*/ 1732 w 2706"/>
                <a:gd name="T5" fmla="*/ 13 h 640"/>
                <a:gd name="T6" fmla="*/ 1654 w 2706"/>
                <a:gd name="T7" fmla="*/ 27 h 640"/>
                <a:gd name="T8" fmla="*/ 1575 w 2706"/>
                <a:gd name="T9" fmla="*/ 42 h 640"/>
                <a:gd name="T10" fmla="*/ 1493 w 2706"/>
                <a:gd name="T11" fmla="*/ 57 h 640"/>
                <a:gd name="T12" fmla="*/ 1410 w 2706"/>
                <a:gd name="T13" fmla="*/ 76 h 640"/>
                <a:gd name="T14" fmla="*/ 1325 w 2706"/>
                <a:gd name="T15" fmla="*/ 94 h 640"/>
                <a:gd name="T16" fmla="*/ 1237 w 2706"/>
                <a:gd name="T17" fmla="*/ 115 h 640"/>
                <a:gd name="T18" fmla="*/ 1148 w 2706"/>
                <a:gd name="T19" fmla="*/ 136 h 640"/>
                <a:gd name="T20" fmla="*/ 1148 w 2706"/>
                <a:gd name="T21" fmla="*/ 136 h 640"/>
                <a:gd name="T22" fmla="*/ 986 w 2706"/>
                <a:gd name="T23" fmla="*/ 176 h 640"/>
                <a:gd name="T24" fmla="*/ 828 w 2706"/>
                <a:gd name="T25" fmla="*/ 213 h 640"/>
                <a:gd name="T26" fmla="*/ 676 w 2706"/>
                <a:gd name="T27" fmla="*/ 246 h 640"/>
                <a:gd name="T28" fmla="*/ 530 w 2706"/>
                <a:gd name="T29" fmla="*/ 279 h 640"/>
                <a:gd name="T30" fmla="*/ 391 w 2706"/>
                <a:gd name="T31" fmla="*/ 307 h 640"/>
                <a:gd name="T32" fmla="*/ 256 w 2706"/>
                <a:gd name="T33" fmla="*/ 332 h 640"/>
                <a:gd name="T34" fmla="*/ 126 w 2706"/>
                <a:gd name="T35" fmla="*/ 356 h 640"/>
                <a:gd name="T36" fmla="*/ 0 w 2706"/>
                <a:gd name="T37" fmla="*/ 377 h 640"/>
                <a:gd name="T38" fmla="*/ 0 w 2706"/>
                <a:gd name="T39" fmla="*/ 377 h 640"/>
                <a:gd name="T40" fmla="*/ 87 w 2706"/>
                <a:gd name="T41" fmla="*/ 389 h 640"/>
                <a:gd name="T42" fmla="*/ 170 w 2706"/>
                <a:gd name="T43" fmla="*/ 400 h 640"/>
                <a:gd name="T44" fmla="*/ 250 w 2706"/>
                <a:gd name="T45" fmla="*/ 410 h 640"/>
                <a:gd name="T46" fmla="*/ 329 w 2706"/>
                <a:gd name="T47" fmla="*/ 419 h 640"/>
                <a:gd name="T48" fmla="*/ 406 w 2706"/>
                <a:gd name="T49" fmla="*/ 427 h 640"/>
                <a:gd name="T50" fmla="*/ 479 w 2706"/>
                <a:gd name="T51" fmla="*/ 433 h 640"/>
                <a:gd name="T52" fmla="*/ 550 w 2706"/>
                <a:gd name="T53" fmla="*/ 438 h 640"/>
                <a:gd name="T54" fmla="*/ 620 w 2706"/>
                <a:gd name="T55" fmla="*/ 442 h 640"/>
                <a:gd name="T56" fmla="*/ 688 w 2706"/>
                <a:gd name="T57" fmla="*/ 445 h 640"/>
                <a:gd name="T58" fmla="*/ 754 w 2706"/>
                <a:gd name="T59" fmla="*/ 447 h 640"/>
                <a:gd name="T60" fmla="*/ 817 w 2706"/>
                <a:gd name="T61" fmla="*/ 448 h 640"/>
                <a:gd name="T62" fmla="*/ 879 w 2706"/>
                <a:gd name="T63" fmla="*/ 448 h 640"/>
                <a:gd name="T64" fmla="*/ 939 w 2706"/>
                <a:gd name="T65" fmla="*/ 447 h 640"/>
                <a:gd name="T66" fmla="*/ 998 w 2706"/>
                <a:gd name="T67" fmla="*/ 445 h 640"/>
                <a:gd name="T68" fmla="*/ 1054 w 2706"/>
                <a:gd name="T69" fmla="*/ 442 h 640"/>
                <a:gd name="T70" fmla="*/ 1109 w 2706"/>
                <a:gd name="T71" fmla="*/ 438 h 640"/>
                <a:gd name="T72" fmla="*/ 1161 w 2706"/>
                <a:gd name="T73" fmla="*/ 434 h 640"/>
                <a:gd name="T74" fmla="*/ 1213 w 2706"/>
                <a:gd name="T75" fmla="*/ 428 h 640"/>
                <a:gd name="T76" fmla="*/ 1263 w 2706"/>
                <a:gd name="T77" fmla="*/ 421 h 640"/>
                <a:gd name="T78" fmla="*/ 1312 w 2706"/>
                <a:gd name="T79" fmla="*/ 414 h 640"/>
                <a:gd name="T80" fmla="*/ 1359 w 2706"/>
                <a:gd name="T81" fmla="*/ 406 h 640"/>
                <a:gd name="T82" fmla="*/ 1406 w 2706"/>
                <a:gd name="T83" fmla="*/ 398 h 640"/>
                <a:gd name="T84" fmla="*/ 1450 w 2706"/>
                <a:gd name="T85" fmla="*/ 388 h 640"/>
                <a:gd name="T86" fmla="*/ 1495 w 2706"/>
                <a:gd name="T87" fmla="*/ 378 h 640"/>
                <a:gd name="T88" fmla="*/ 1537 w 2706"/>
                <a:gd name="T89" fmla="*/ 367 h 640"/>
                <a:gd name="T90" fmla="*/ 1579 w 2706"/>
                <a:gd name="T91" fmla="*/ 356 h 640"/>
                <a:gd name="T92" fmla="*/ 1619 w 2706"/>
                <a:gd name="T93" fmla="*/ 343 h 640"/>
                <a:gd name="T94" fmla="*/ 1659 w 2706"/>
                <a:gd name="T95" fmla="*/ 330 h 640"/>
                <a:gd name="T96" fmla="*/ 1736 w 2706"/>
                <a:gd name="T97" fmla="*/ 302 h 640"/>
                <a:gd name="T98" fmla="*/ 1809 w 2706"/>
                <a:gd name="T99" fmla="*/ 273 h 640"/>
                <a:gd name="T100" fmla="*/ 1809 w 2706"/>
                <a:gd name="T101" fmla="*/ 273 h 640"/>
                <a:gd name="T102" fmla="*/ 1812 w 2706"/>
                <a:gd name="T103" fmla="*/ 272 h 640"/>
                <a:gd name="T104" fmla="*/ 1812 w 2706"/>
                <a:gd name="T105" fmla="*/ 272 h 640"/>
                <a:gd name="T106" fmla="*/ 1812 w 2706"/>
                <a:gd name="T107" fmla="*/ 0 h 640"/>
                <a:gd name="T108" fmla="*/ 1812 w 2706"/>
                <a:gd name="T109" fmla="*/ 0 h 640"/>
                <a:gd name="T110" fmla="*/ 1808 w 2706"/>
                <a:gd name="T111" fmla="*/ 0 h 640"/>
                <a:gd name="T112" fmla="*/ 1808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rgbClr val="F4E7ED">
                <a:alpha val="2901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 name="Freeform 4"/>
            <p:cNvSpPr>
              <a:spLocks noChangeArrowheads="1"/>
            </p:cNvSpPr>
            <p:nvPr/>
          </p:nvSpPr>
          <p:spPr bwMode="auto">
            <a:xfrm>
              <a:off x="1652" y="3384"/>
              <a:ext cx="3495" cy="533"/>
            </a:xfrm>
            <a:custGeom>
              <a:avLst/>
              <a:gdLst>
                <a:gd name="T0" fmla="*/ 3495 w 5216"/>
                <a:gd name="T1" fmla="*/ 499 h 762"/>
                <a:gd name="T2" fmla="*/ 3340 w 5216"/>
                <a:gd name="T3" fmla="*/ 480 h 762"/>
                <a:gd name="T4" fmla="*/ 3001 w 5216"/>
                <a:gd name="T5" fmla="*/ 427 h 762"/>
                <a:gd name="T6" fmla="*/ 2623 w 5216"/>
                <a:gd name="T7" fmla="*/ 355 h 762"/>
                <a:gd name="T8" fmla="*/ 2202 w 5216"/>
                <a:gd name="T9" fmla="*/ 262 h 762"/>
                <a:gd name="T10" fmla="*/ 1974 w 5216"/>
                <a:gd name="T11" fmla="*/ 207 h 762"/>
                <a:gd name="T12" fmla="*/ 1797 w 5216"/>
                <a:gd name="T13" fmla="*/ 165 h 762"/>
                <a:gd name="T14" fmla="*/ 1628 w 5216"/>
                <a:gd name="T15" fmla="*/ 129 h 762"/>
                <a:gd name="T16" fmla="*/ 1467 w 5216"/>
                <a:gd name="T17" fmla="*/ 98 h 762"/>
                <a:gd name="T18" fmla="*/ 1313 w 5216"/>
                <a:gd name="T19" fmla="*/ 71 h 762"/>
                <a:gd name="T20" fmla="*/ 1166 w 5216"/>
                <a:gd name="T21" fmla="*/ 50 h 762"/>
                <a:gd name="T22" fmla="*/ 894 w 5216"/>
                <a:gd name="T23" fmla="*/ 20 h 762"/>
                <a:gd name="T24" fmla="*/ 650 w 5216"/>
                <a:gd name="T25" fmla="*/ 3 h 762"/>
                <a:gd name="T26" fmla="*/ 432 w 5216"/>
                <a:gd name="T27" fmla="*/ 0 h 762"/>
                <a:gd name="T28" fmla="*/ 240 w 5216"/>
                <a:gd name="T29" fmla="*/ 7 h 762"/>
                <a:gd name="T30" fmla="*/ 74 w 5216"/>
                <a:gd name="T31" fmla="*/ 22 h 762"/>
                <a:gd name="T32" fmla="*/ 0 w 5216"/>
                <a:gd name="T33" fmla="*/ 34 h 762"/>
                <a:gd name="T34" fmla="*/ 210 w 5216"/>
                <a:gd name="T35" fmla="*/ 60 h 762"/>
                <a:gd name="T36" fmla="*/ 437 w 5216"/>
                <a:gd name="T37" fmla="*/ 98 h 762"/>
                <a:gd name="T38" fmla="*/ 679 w 5216"/>
                <a:gd name="T39" fmla="*/ 147 h 762"/>
                <a:gd name="T40" fmla="*/ 939 w 5216"/>
                <a:gd name="T41" fmla="*/ 207 h 762"/>
                <a:gd name="T42" fmla="*/ 1177 w 5216"/>
                <a:gd name="T43" fmla="*/ 264 h 762"/>
                <a:gd name="T44" fmla="*/ 1613 w 5216"/>
                <a:gd name="T45" fmla="*/ 361 h 762"/>
                <a:gd name="T46" fmla="*/ 1815 w 5216"/>
                <a:gd name="T47" fmla="*/ 400 h 762"/>
                <a:gd name="T48" fmla="*/ 2005 w 5216"/>
                <a:gd name="T49" fmla="*/ 434 h 762"/>
                <a:gd name="T50" fmla="*/ 2184 w 5216"/>
                <a:gd name="T51" fmla="*/ 463 h 762"/>
                <a:gd name="T52" fmla="*/ 2353 w 5216"/>
                <a:gd name="T53" fmla="*/ 485 h 762"/>
                <a:gd name="T54" fmla="*/ 2513 w 5216"/>
                <a:gd name="T55" fmla="*/ 505 h 762"/>
                <a:gd name="T56" fmla="*/ 2663 w 5216"/>
                <a:gd name="T57" fmla="*/ 518 h 762"/>
                <a:gd name="T58" fmla="*/ 2804 w 5216"/>
                <a:gd name="T59" fmla="*/ 527 h 762"/>
                <a:gd name="T60" fmla="*/ 2938 w 5216"/>
                <a:gd name="T61" fmla="*/ 533 h 762"/>
                <a:gd name="T62" fmla="*/ 3062 w 5216"/>
                <a:gd name="T63" fmla="*/ 533 h 762"/>
                <a:gd name="T64" fmla="*/ 3180 w 5216"/>
                <a:gd name="T65" fmla="*/ 530 h 762"/>
                <a:gd name="T66" fmla="*/ 3291 w 5216"/>
                <a:gd name="T67" fmla="*/ 523 h 762"/>
                <a:gd name="T68" fmla="*/ 3396 w 5216"/>
                <a:gd name="T69" fmla="*/ 512 h 762"/>
                <a:gd name="T70" fmla="*/ 3495 w 5216"/>
                <a:gd name="T71" fmla="*/ 499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rgbClr val="F4E7ED">
                <a:alpha val="39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9" name="Freeform 5"/>
            <p:cNvSpPr>
              <a:spLocks noChangeArrowheads="1"/>
            </p:cNvSpPr>
            <p:nvPr/>
          </p:nvSpPr>
          <p:spPr bwMode="auto">
            <a:xfrm>
              <a:off x="1784" y="3391"/>
              <a:ext cx="3446" cy="486"/>
            </a:xfrm>
            <a:custGeom>
              <a:avLst/>
              <a:gdLst>
                <a:gd name="T0" fmla="*/ 0 w 5144"/>
                <a:gd name="T1" fmla="*/ 49 h 694"/>
                <a:gd name="T2" fmla="*/ 0 w 5144"/>
                <a:gd name="T3" fmla="*/ 49 h 694"/>
                <a:gd name="T4" fmla="*/ 12 w 5144"/>
                <a:gd name="T5" fmla="*/ 46 h 694"/>
                <a:gd name="T6" fmla="*/ 48 w 5144"/>
                <a:gd name="T7" fmla="*/ 39 h 694"/>
                <a:gd name="T8" fmla="*/ 110 w 5144"/>
                <a:gd name="T9" fmla="*/ 29 h 694"/>
                <a:gd name="T10" fmla="*/ 150 w 5144"/>
                <a:gd name="T11" fmla="*/ 24 h 694"/>
                <a:gd name="T12" fmla="*/ 197 w 5144"/>
                <a:gd name="T13" fmla="*/ 18 h 694"/>
                <a:gd name="T14" fmla="*/ 249 w 5144"/>
                <a:gd name="T15" fmla="*/ 14 h 694"/>
                <a:gd name="T16" fmla="*/ 309 w 5144"/>
                <a:gd name="T17" fmla="*/ 10 h 694"/>
                <a:gd name="T18" fmla="*/ 375 w 5144"/>
                <a:gd name="T19" fmla="*/ 6 h 694"/>
                <a:gd name="T20" fmla="*/ 449 w 5144"/>
                <a:gd name="T21" fmla="*/ 3 h 694"/>
                <a:gd name="T22" fmla="*/ 529 w 5144"/>
                <a:gd name="T23" fmla="*/ 1 h 694"/>
                <a:gd name="T24" fmla="*/ 616 w 5144"/>
                <a:gd name="T25" fmla="*/ 0 h 694"/>
                <a:gd name="T26" fmla="*/ 710 w 5144"/>
                <a:gd name="T27" fmla="*/ 1 h 694"/>
                <a:gd name="T28" fmla="*/ 811 w 5144"/>
                <a:gd name="T29" fmla="*/ 4 h 694"/>
                <a:gd name="T30" fmla="*/ 919 w 5144"/>
                <a:gd name="T31" fmla="*/ 10 h 694"/>
                <a:gd name="T32" fmla="*/ 1034 w 5144"/>
                <a:gd name="T33" fmla="*/ 17 h 694"/>
                <a:gd name="T34" fmla="*/ 1156 w 5144"/>
                <a:gd name="T35" fmla="*/ 28 h 694"/>
                <a:gd name="T36" fmla="*/ 1286 w 5144"/>
                <a:gd name="T37" fmla="*/ 41 h 694"/>
                <a:gd name="T38" fmla="*/ 1424 w 5144"/>
                <a:gd name="T39" fmla="*/ 56 h 694"/>
                <a:gd name="T40" fmla="*/ 1569 w 5144"/>
                <a:gd name="T41" fmla="*/ 74 h 694"/>
                <a:gd name="T42" fmla="*/ 1722 w 5144"/>
                <a:gd name="T43" fmla="*/ 97 h 694"/>
                <a:gd name="T44" fmla="*/ 1881 w 5144"/>
                <a:gd name="T45" fmla="*/ 122 h 694"/>
                <a:gd name="T46" fmla="*/ 2049 w 5144"/>
                <a:gd name="T47" fmla="*/ 151 h 694"/>
                <a:gd name="T48" fmla="*/ 2224 w 5144"/>
                <a:gd name="T49" fmla="*/ 186 h 694"/>
                <a:gd name="T50" fmla="*/ 2408 w 5144"/>
                <a:gd name="T51" fmla="*/ 224 h 694"/>
                <a:gd name="T52" fmla="*/ 2599 w 5144"/>
                <a:gd name="T53" fmla="*/ 266 h 694"/>
                <a:gd name="T54" fmla="*/ 2799 w 5144"/>
                <a:gd name="T55" fmla="*/ 314 h 694"/>
                <a:gd name="T56" fmla="*/ 3007 w 5144"/>
                <a:gd name="T57" fmla="*/ 366 h 694"/>
                <a:gd name="T58" fmla="*/ 3222 w 5144"/>
                <a:gd name="T59" fmla="*/ 423 h 694"/>
                <a:gd name="T60" fmla="*/ 3446 w 5144"/>
                <a:gd name="T61" fmla="*/ 48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36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 name="Freeform 6"/>
            <p:cNvSpPr>
              <a:spLocks noChangeArrowheads="1"/>
            </p:cNvSpPr>
            <p:nvPr/>
          </p:nvSpPr>
          <p:spPr bwMode="auto">
            <a:xfrm>
              <a:off x="3538" y="3383"/>
              <a:ext cx="2084" cy="408"/>
            </a:xfrm>
            <a:custGeom>
              <a:avLst/>
              <a:gdLst>
                <a:gd name="T0" fmla="*/ 0 w 3112"/>
                <a:gd name="T1" fmla="*/ 408 h 584"/>
                <a:gd name="T2" fmla="*/ 0 w 3112"/>
                <a:gd name="T3" fmla="*/ 408 h 584"/>
                <a:gd name="T4" fmla="*/ 60 w 3112"/>
                <a:gd name="T5" fmla="*/ 391 h 584"/>
                <a:gd name="T6" fmla="*/ 225 w 3112"/>
                <a:gd name="T7" fmla="*/ 348 h 584"/>
                <a:gd name="T8" fmla="*/ 339 w 3112"/>
                <a:gd name="T9" fmla="*/ 319 h 584"/>
                <a:gd name="T10" fmla="*/ 470 w 3112"/>
                <a:gd name="T11" fmla="*/ 286 h 584"/>
                <a:gd name="T12" fmla="*/ 616 w 3112"/>
                <a:gd name="T13" fmla="*/ 252 h 584"/>
                <a:gd name="T14" fmla="*/ 773 w 3112"/>
                <a:gd name="T15" fmla="*/ 214 h 584"/>
                <a:gd name="T16" fmla="*/ 939 w 3112"/>
                <a:gd name="T17" fmla="*/ 177 h 584"/>
                <a:gd name="T18" fmla="*/ 1109 w 3112"/>
                <a:gd name="T19" fmla="*/ 141 h 584"/>
                <a:gd name="T20" fmla="*/ 1283 w 3112"/>
                <a:gd name="T21" fmla="*/ 108 h 584"/>
                <a:gd name="T22" fmla="*/ 1456 w 3112"/>
                <a:gd name="T23" fmla="*/ 75 h 584"/>
                <a:gd name="T24" fmla="*/ 1542 w 3112"/>
                <a:gd name="T25" fmla="*/ 61 h 584"/>
                <a:gd name="T26" fmla="*/ 1625 w 3112"/>
                <a:gd name="T27" fmla="*/ 48 h 584"/>
                <a:gd name="T28" fmla="*/ 1708 w 3112"/>
                <a:gd name="T29" fmla="*/ 36 h 584"/>
                <a:gd name="T30" fmla="*/ 1788 w 3112"/>
                <a:gd name="T31" fmla="*/ 25 h 584"/>
                <a:gd name="T32" fmla="*/ 1867 w 3112"/>
                <a:gd name="T33" fmla="*/ 17 h 584"/>
                <a:gd name="T34" fmla="*/ 1942 w 3112"/>
                <a:gd name="T35" fmla="*/ 10 h 584"/>
                <a:gd name="T36" fmla="*/ 2014 w 3112"/>
                <a:gd name="T37" fmla="*/ 4 h 584"/>
                <a:gd name="T38" fmla="*/ 2084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36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61" name="Freeform 7"/>
            <p:cNvSpPr>
              <a:spLocks noChangeArrowheads="1"/>
            </p:cNvSpPr>
            <p:nvPr/>
          </p:nvSpPr>
          <p:spPr bwMode="auto">
            <a:xfrm>
              <a:off x="133" y="3373"/>
              <a:ext cx="5493" cy="836"/>
            </a:xfrm>
            <a:custGeom>
              <a:avLst/>
              <a:gdLst>
                <a:gd name="T0" fmla="*/ 5490 w 8196"/>
                <a:gd name="T1" fmla="*/ 359 h 1192"/>
                <a:gd name="T2" fmla="*/ 5388 w 8196"/>
                <a:gd name="T3" fmla="*/ 400 h 1192"/>
                <a:gd name="T4" fmla="*/ 5280 w 8196"/>
                <a:gd name="T5" fmla="*/ 435 h 1192"/>
                <a:gd name="T6" fmla="*/ 5165 w 8196"/>
                <a:gd name="T7" fmla="*/ 467 h 1192"/>
                <a:gd name="T8" fmla="*/ 5041 w 8196"/>
                <a:gd name="T9" fmla="*/ 492 h 1192"/>
                <a:gd name="T10" fmla="*/ 4907 w 8196"/>
                <a:gd name="T11" fmla="*/ 512 h 1192"/>
                <a:gd name="T12" fmla="*/ 4762 w 8196"/>
                <a:gd name="T13" fmla="*/ 526 h 1192"/>
                <a:gd name="T14" fmla="*/ 4606 w 8196"/>
                <a:gd name="T15" fmla="*/ 534 h 1192"/>
                <a:gd name="T16" fmla="*/ 4435 w 8196"/>
                <a:gd name="T17" fmla="*/ 533 h 1192"/>
                <a:gd name="T18" fmla="*/ 4250 w 8196"/>
                <a:gd name="T19" fmla="*/ 526 h 1192"/>
                <a:gd name="T20" fmla="*/ 4049 w 8196"/>
                <a:gd name="T21" fmla="*/ 509 h 1192"/>
                <a:gd name="T22" fmla="*/ 3831 w 8196"/>
                <a:gd name="T23" fmla="*/ 484 h 1192"/>
                <a:gd name="T24" fmla="*/ 3595 w 8196"/>
                <a:gd name="T25" fmla="*/ 450 h 1192"/>
                <a:gd name="T26" fmla="*/ 3339 w 8196"/>
                <a:gd name="T27" fmla="*/ 405 h 1192"/>
                <a:gd name="T28" fmla="*/ 3061 w 8196"/>
                <a:gd name="T29" fmla="*/ 351 h 1192"/>
                <a:gd name="T30" fmla="*/ 2763 w 8196"/>
                <a:gd name="T31" fmla="*/ 285 h 1192"/>
                <a:gd name="T32" fmla="*/ 2440 w 8196"/>
                <a:gd name="T33" fmla="*/ 208 h 1192"/>
                <a:gd name="T34" fmla="*/ 2276 w 8196"/>
                <a:gd name="T35" fmla="*/ 168 h 1192"/>
                <a:gd name="T36" fmla="*/ 1966 w 8196"/>
                <a:gd name="T37" fmla="*/ 104 h 1192"/>
                <a:gd name="T38" fmla="*/ 1684 w 8196"/>
                <a:gd name="T39" fmla="*/ 58 h 1192"/>
                <a:gd name="T40" fmla="*/ 1425 w 8196"/>
                <a:gd name="T41" fmla="*/ 25 h 1192"/>
                <a:gd name="T42" fmla="*/ 1190 w 8196"/>
                <a:gd name="T43" fmla="*/ 7 h 1192"/>
                <a:gd name="T44" fmla="*/ 980 w 8196"/>
                <a:gd name="T45" fmla="*/ 0 h 1192"/>
                <a:gd name="T46" fmla="*/ 792 w 8196"/>
                <a:gd name="T47" fmla="*/ 3 h 1192"/>
                <a:gd name="T48" fmla="*/ 626 w 8196"/>
                <a:gd name="T49" fmla="*/ 14 h 1192"/>
                <a:gd name="T50" fmla="*/ 480 w 8196"/>
                <a:gd name="T51" fmla="*/ 31 h 1192"/>
                <a:gd name="T52" fmla="*/ 355 w 8196"/>
                <a:gd name="T53" fmla="*/ 52 h 1192"/>
                <a:gd name="T54" fmla="*/ 251 w 8196"/>
                <a:gd name="T55" fmla="*/ 76 h 1192"/>
                <a:gd name="T56" fmla="*/ 166 w 8196"/>
                <a:gd name="T57" fmla="*/ 101 h 1192"/>
                <a:gd name="T58" fmla="*/ 99 w 8196"/>
                <a:gd name="T59" fmla="*/ 123 h 1192"/>
                <a:gd name="T60" fmla="*/ 32 w 8196"/>
                <a:gd name="T61" fmla="*/ 151 h 1192"/>
                <a:gd name="T62" fmla="*/ 0 w 8196"/>
                <a:gd name="T63" fmla="*/ 168 h 1192"/>
                <a:gd name="T64" fmla="*/ 5490 w 8196"/>
                <a:gd name="T65" fmla="*/ 836 h 1192"/>
                <a:gd name="T66" fmla="*/ 5493 w 8196"/>
                <a:gd name="T67" fmla="*/ 832 h 1192"/>
                <a:gd name="T68" fmla="*/ 5493 w 8196"/>
                <a:gd name="T69" fmla="*/ 358 h 1192"/>
                <a:gd name="T70" fmla="*/ 5490 w 8196"/>
                <a:gd name="T71" fmla="*/ 359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2052" name="Rectangle 8"/>
          <p:cNvSpPr>
            <a:spLocks noGrp="1" noChangeArrowheads="1"/>
          </p:cNvSpPr>
          <p:nvPr>
            <p:ph type="title"/>
          </p:nvPr>
        </p:nvSpPr>
        <p:spPr bwMode="auto">
          <a:xfrm>
            <a:off x="457200" y="247650"/>
            <a:ext cx="8226425"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2053" name="Rectangle 9"/>
          <p:cNvSpPr>
            <a:spLocks noGrp="1" noChangeArrowheads="1"/>
          </p:cNvSpPr>
          <p:nvPr>
            <p:ph type="body" idx="1"/>
          </p:nvPr>
        </p:nvSpPr>
        <p:spPr bwMode="auto">
          <a:xfrm>
            <a:off x="871538" y="2674938"/>
            <a:ext cx="7405687" cy="344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Четвёртый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058" name="Rectangle 10"/>
          <p:cNvSpPr>
            <a:spLocks noGrp="1" noChangeArrowheads="1"/>
          </p:cNvSpPr>
          <p:nvPr>
            <p:ph type="dt"/>
          </p:nvPr>
        </p:nvSpPr>
        <p:spPr bwMode="auto">
          <a:xfrm>
            <a:off x="5164138" y="6249988"/>
            <a:ext cx="378301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 pos="2171700" algn="l"/>
                <a:tab pos="2895600" algn="l"/>
                <a:tab pos="3619500" algn="l"/>
              </a:tabLst>
              <a:defRPr sz="1000" smtClean="0">
                <a:solidFill>
                  <a:srgbClr val="B13F9A"/>
                </a:solidFill>
                <a:latin typeface="+mn-lt"/>
                <a:cs typeface="Arial Unicode MS" charset="0"/>
              </a:defRPr>
            </a:lvl1pPr>
          </a:lstStyle>
          <a:p>
            <a:pPr>
              <a:defRPr/>
            </a:pPr>
            <a:endParaRPr lang="ru-RU"/>
          </a:p>
        </p:txBody>
      </p:sp>
      <p:sp>
        <p:nvSpPr>
          <p:cNvPr id="2055" name="Text Box 11"/>
          <p:cNvSpPr txBox="1">
            <a:spLocks noChangeArrowheads="1"/>
          </p:cNvSpPr>
          <p:nvPr/>
        </p:nvSpPr>
        <p:spPr bwMode="auto">
          <a:xfrm>
            <a:off x="193675" y="6249988"/>
            <a:ext cx="378618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60" name="Rectangle 12"/>
          <p:cNvSpPr>
            <a:spLocks noGrp="1" noChangeArrowheads="1"/>
          </p:cNvSpPr>
          <p:nvPr>
            <p:ph type="sldNum"/>
          </p:nvPr>
        </p:nvSpPr>
        <p:spPr bwMode="auto">
          <a:xfrm>
            <a:off x="3990975" y="6249988"/>
            <a:ext cx="115887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723900" algn="l"/>
              </a:tabLst>
              <a:defRPr sz="1000" smtClean="0">
                <a:solidFill>
                  <a:srgbClr val="B13F9A"/>
                </a:solidFill>
                <a:latin typeface="+mn-lt"/>
                <a:cs typeface="Arial Unicode MS" charset="0"/>
              </a:defRPr>
            </a:lvl1pPr>
          </a:lstStyle>
          <a:p>
            <a:pPr>
              <a:defRPr/>
            </a:pPr>
            <a:fld id="{B7AD6657-EF27-4C18-95C3-CD0938F6DF8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B13F9A"/>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6" charset="0"/>
        <a:defRPr sz="2200">
          <a:solidFill>
            <a:srgbClr val="B13F9A"/>
          </a:solidFill>
          <a:latin typeface="+mn-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B13F9A"/>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B13F9A"/>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228600" y="228600"/>
            <a:ext cx="8696325" cy="1427163"/>
          </a:xfrm>
          <a:prstGeom prst="roundRect">
            <a:avLst>
              <a:gd name="adj" fmla="val 7134"/>
            </a:avLst>
          </a:prstGeom>
          <a:gradFill rotWithShape="0">
            <a:gsLst>
              <a:gs pos="0">
                <a:srgbClr val="D788A3"/>
              </a:gs>
              <a:gs pos="100000">
                <a:srgbClr val="8A2E4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nvGrpSpPr>
          <p:cNvPr id="3075" name="Group 2"/>
          <p:cNvGrpSpPr>
            <a:grpSpLocks/>
          </p:cNvGrpSpPr>
          <p:nvPr/>
        </p:nvGrpSpPr>
        <p:grpSpPr bwMode="auto">
          <a:xfrm>
            <a:off x="211138" y="714375"/>
            <a:ext cx="8720137" cy="1328738"/>
            <a:chOff x="133" y="450"/>
            <a:chExt cx="5493" cy="837"/>
          </a:xfrm>
        </p:grpSpPr>
        <p:sp>
          <p:nvSpPr>
            <p:cNvPr id="3081" name="Freeform 3"/>
            <p:cNvSpPr>
              <a:spLocks noChangeArrowheads="1"/>
            </p:cNvSpPr>
            <p:nvPr/>
          </p:nvSpPr>
          <p:spPr bwMode="auto">
            <a:xfrm>
              <a:off x="3814" y="542"/>
              <a:ext cx="1812" cy="448"/>
            </a:xfrm>
            <a:custGeom>
              <a:avLst/>
              <a:gdLst>
                <a:gd name="T0" fmla="*/ 1808 w 2706"/>
                <a:gd name="T1" fmla="*/ 0 h 640"/>
                <a:gd name="T2" fmla="*/ 1808 w 2706"/>
                <a:gd name="T3" fmla="*/ 0 h 640"/>
                <a:gd name="T4" fmla="*/ 1732 w 2706"/>
                <a:gd name="T5" fmla="*/ 13 h 640"/>
                <a:gd name="T6" fmla="*/ 1654 w 2706"/>
                <a:gd name="T7" fmla="*/ 27 h 640"/>
                <a:gd name="T8" fmla="*/ 1575 w 2706"/>
                <a:gd name="T9" fmla="*/ 42 h 640"/>
                <a:gd name="T10" fmla="*/ 1493 w 2706"/>
                <a:gd name="T11" fmla="*/ 57 h 640"/>
                <a:gd name="T12" fmla="*/ 1410 w 2706"/>
                <a:gd name="T13" fmla="*/ 76 h 640"/>
                <a:gd name="T14" fmla="*/ 1325 w 2706"/>
                <a:gd name="T15" fmla="*/ 94 h 640"/>
                <a:gd name="T16" fmla="*/ 1237 w 2706"/>
                <a:gd name="T17" fmla="*/ 115 h 640"/>
                <a:gd name="T18" fmla="*/ 1148 w 2706"/>
                <a:gd name="T19" fmla="*/ 136 h 640"/>
                <a:gd name="T20" fmla="*/ 1148 w 2706"/>
                <a:gd name="T21" fmla="*/ 136 h 640"/>
                <a:gd name="T22" fmla="*/ 986 w 2706"/>
                <a:gd name="T23" fmla="*/ 176 h 640"/>
                <a:gd name="T24" fmla="*/ 828 w 2706"/>
                <a:gd name="T25" fmla="*/ 213 h 640"/>
                <a:gd name="T26" fmla="*/ 676 w 2706"/>
                <a:gd name="T27" fmla="*/ 246 h 640"/>
                <a:gd name="T28" fmla="*/ 530 w 2706"/>
                <a:gd name="T29" fmla="*/ 279 h 640"/>
                <a:gd name="T30" fmla="*/ 391 w 2706"/>
                <a:gd name="T31" fmla="*/ 307 h 640"/>
                <a:gd name="T32" fmla="*/ 256 w 2706"/>
                <a:gd name="T33" fmla="*/ 332 h 640"/>
                <a:gd name="T34" fmla="*/ 126 w 2706"/>
                <a:gd name="T35" fmla="*/ 356 h 640"/>
                <a:gd name="T36" fmla="*/ 0 w 2706"/>
                <a:gd name="T37" fmla="*/ 377 h 640"/>
                <a:gd name="T38" fmla="*/ 0 w 2706"/>
                <a:gd name="T39" fmla="*/ 377 h 640"/>
                <a:gd name="T40" fmla="*/ 87 w 2706"/>
                <a:gd name="T41" fmla="*/ 389 h 640"/>
                <a:gd name="T42" fmla="*/ 170 w 2706"/>
                <a:gd name="T43" fmla="*/ 400 h 640"/>
                <a:gd name="T44" fmla="*/ 250 w 2706"/>
                <a:gd name="T45" fmla="*/ 410 h 640"/>
                <a:gd name="T46" fmla="*/ 329 w 2706"/>
                <a:gd name="T47" fmla="*/ 419 h 640"/>
                <a:gd name="T48" fmla="*/ 406 w 2706"/>
                <a:gd name="T49" fmla="*/ 427 h 640"/>
                <a:gd name="T50" fmla="*/ 479 w 2706"/>
                <a:gd name="T51" fmla="*/ 433 h 640"/>
                <a:gd name="T52" fmla="*/ 550 w 2706"/>
                <a:gd name="T53" fmla="*/ 438 h 640"/>
                <a:gd name="T54" fmla="*/ 620 w 2706"/>
                <a:gd name="T55" fmla="*/ 442 h 640"/>
                <a:gd name="T56" fmla="*/ 688 w 2706"/>
                <a:gd name="T57" fmla="*/ 445 h 640"/>
                <a:gd name="T58" fmla="*/ 754 w 2706"/>
                <a:gd name="T59" fmla="*/ 447 h 640"/>
                <a:gd name="T60" fmla="*/ 817 w 2706"/>
                <a:gd name="T61" fmla="*/ 448 h 640"/>
                <a:gd name="T62" fmla="*/ 879 w 2706"/>
                <a:gd name="T63" fmla="*/ 448 h 640"/>
                <a:gd name="T64" fmla="*/ 939 w 2706"/>
                <a:gd name="T65" fmla="*/ 447 h 640"/>
                <a:gd name="T66" fmla="*/ 998 w 2706"/>
                <a:gd name="T67" fmla="*/ 445 h 640"/>
                <a:gd name="T68" fmla="*/ 1054 w 2706"/>
                <a:gd name="T69" fmla="*/ 442 h 640"/>
                <a:gd name="T70" fmla="*/ 1109 w 2706"/>
                <a:gd name="T71" fmla="*/ 438 h 640"/>
                <a:gd name="T72" fmla="*/ 1161 w 2706"/>
                <a:gd name="T73" fmla="*/ 434 h 640"/>
                <a:gd name="T74" fmla="*/ 1213 w 2706"/>
                <a:gd name="T75" fmla="*/ 428 h 640"/>
                <a:gd name="T76" fmla="*/ 1263 w 2706"/>
                <a:gd name="T77" fmla="*/ 421 h 640"/>
                <a:gd name="T78" fmla="*/ 1312 w 2706"/>
                <a:gd name="T79" fmla="*/ 414 h 640"/>
                <a:gd name="T80" fmla="*/ 1359 w 2706"/>
                <a:gd name="T81" fmla="*/ 406 h 640"/>
                <a:gd name="T82" fmla="*/ 1406 w 2706"/>
                <a:gd name="T83" fmla="*/ 398 h 640"/>
                <a:gd name="T84" fmla="*/ 1450 w 2706"/>
                <a:gd name="T85" fmla="*/ 388 h 640"/>
                <a:gd name="T86" fmla="*/ 1495 w 2706"/>
                <a:gd name="T87" fmla="*/ 378 h 640"/>
                <a:gd name="T88" fmla="*/ 1537 w 2706"/>
                <a:gd name="T89" fmla="*/ 367 h 640"/>
                <a:gd name="T90" fmla="*/ 1579 w 2706"/>
                <a:gd name="T91" fmla="*/ 356 h 640"/>
                <a:gd name="T92" fmla="*/ 1619 w 2706"/>
                <a:gd name="T93" fmla="*/ 343 h 640"/>
                <a:gd name="T94" fmla="*/ 1659 w 2706"/>
                <a:gd name="T95" fmla="*/ 330 h 640"/>
                <a:gd name="T96" fmla="*/ 1736 w 2706"/>
                <a:gd name="T97" fmla="*/ 302 h 640"/>
                <a:gd name="T98" fmla="*/ 1809 w 2706"/>
                <a:gd name="T99" fmla="*/ 273 h 640"/>
                <a:gd name="T100" fmla="*/ 1809 w 2706"/>
                <a:gd name="T101" fmla="*/ 273 h 640"/>
                <a:gd name="T102" fmla="*/ 1812 w 2706"/>
                <a:gd name="T103" fmla="*/ 272 h 640"/>
                <a:gd name="T104" fmla="*/ 1812 w 2706"/>
                <a:gd name="T105" fmla="*/ 272 h 640"/>
                <a:gd name="T106" fmla="*/ 1812 w 2706"/>
                <a:gd name="T107" fmla="*/ 0 h 640"/>
                <a:gd name="T108" fmla="*/ 1812 w 2706"/>
                <a:gd name="T109" fmla="*/ 0 h 640"/>
                <a:gd name="T110" fmla="*/ 1808 w 2706"/>
                <a:gd name="T111" fmla="*/ 0 h 640"/>
                <a:gd name="T112" fmla="*/ 1808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rgbClr val="F4E7ED">
                <a:alpha val="2901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082" name="Freeform 4"/>
            <p:cNvSpPr>
              <a:spLocks noChangeArrowheads="1"/>
            </p:cNvSpPr>
            <p:nvPr/>
          </p:nvSpPr>
          <p:spPr bwMode="auto">
            <a:xfrm>
              <a:off x="1652" y="461"/>
              <a:ext cx="3495" cy="534"/>
            </a:xfrm>
            <a:custGeom>
              <a:avLst/>
              <a:gdLst>
                <a:gd name="T0" fmla="*/ 3495 w 5216"/>
                <a:gd name="T1" fmla="*/ 500 h 762"/>
                <a:gd name="T2" fmla="*/ 3340 w 5216"/>
                <a:gd name="T3" fmla="*/ 481 h 762"/>
                <a:gd name="T4" fmla="*/ 3001 w 5216"/>
                <a:gd name="T5" fmla="*/ 427 h 762"/>
                <a:gd name="T6" fmla="*/ 2623 w 5216"/>
                <a:gd name="T7" fmla="*/ 356 h 762"/>
                <a:gd name="T8" fmla="*/ 2202 w 5216"/>
                <a:gd name="T9" fmla="*/ 262 h 762"/>
                <a:gd name="T10" fmla="*/ 1974 w 5216"/>
                <a:gd name="T11" fmla="*/ 207 h 762"/>
                <a:gd name="T12" fmla="*/ 1797 w 5216"/>
                <a:gd name="T13" fmla="*/ 165 h 762"/>
                <a:gd name="T14" fmla="*/ 1628 w 5216"/>
                <a:gd name="T15" fmla="*/ 129 h 762"/>
                <a:gd name="T16" fmla="*/ 1467 w 5216"/>
                <a:gd name="T17" fmla="*/ 98 h 762"/>
                <a:gd name="T18" fmla="*/ 1313 w 5216"/>
                <a:gd name="T19" fmla="*/ 71 h 762"/>
                <a:gd name="T20" fmla="*/ 1166 w 5216"/>
                <a:gd name="T21" fmla="*/ 50 h 762"/>
                <a:gd name="T22" fmla="*/ 894 w 5216"/>
                <a:gd name="T23" fmla="*/ 20 h 762"/>
                <a:gd name="T24" fmla="*/ 650 w 5216"/>
                <a:gd name="T25" fmla="*/ 3 h 762"/>
                <a:gd name="T26" fmla="*/ 432 w 5216"/>
                <a:gd name="T27" fmla="*/ 0 h 762"/>
                <a:gd name="T28" fmla="*/ 240 w 5216"/>
                <a:gd name="T29" fmla="*/ 7 h 762"/>
                <a:gd name="T30" fmla="*/ 74 w 5216"/>
                <a:gd name="T31" fmla="*/ 22 h 762"/>
                <a:gd name="T32" fmla="*/ 0 w 5216"/>
                <a:gd name="T33" fmla="*/ 34 h 762"/>
                <a:gd name="T34" fmla="*/ 210 w 5216"/>
                <a:gd name="T35" fmla="*/ 60 h 762"/>
                <a:gd name="T36" fmla="*/ 437 w 5216"/>
                <a:gd name="T37" fmla="*/ 98 h 762"/>
                <a:gd name="T38" fmla="*/ 679 w 5216"/>
                <a:gd name="T39" fmla="*/ 147 h 762"/>
                <a:gd name="T40" fmla="*/ 939 w 5216"/>
                <a:gd name="T41" fmla="*/ 207 h 762"/>
                <a:gd name="T42" fmla="*/ 1177 w 5216"/>
                <a:gd name="T43" fmla="*/ 265 h 762"/>
                <a:gd name="T44" fmla="*/ 1613 w 5216"/>
                <a:gd name="T45" fmla="*/ 362 h 762"/>
                <a:gd name="T46" fmla="*/ 1815 w 5216"/>
                <a:gd name="T47" fmla="*/ 401 h 762"/>
                <a:gd name="T48" fmla="*/ 2005 w 5216"/>
                <a:gd name="T49" fmla="*/ 434 h 762"/>
                <a:gd name="T50" fmla="*/ 2184 w 5216"/>
                <a:gd name="T51" fmla="*/ 464 h 762"/>
                <a:gd name="T52" fmla="*/ 2353 w 5216"/>
                <a:gd name="T53" fmla="*/ 486 h 762"/>
                <a:gd name="T54" fmla="*/ 2513 w 5216"/>
                <a:gd name="T55" fmla="*/ 506 h 762"/>
                <a:gd name="T56" fmla="*/ 2663 w 5216"/>
                <a:gd name="T57" fmla="*/ 519 h 762"/>
                <a:gd name="T58" fmla="*/ 2804 w 5216"/>
                <a:gd name="T59" fmla="*/ 528 h 762"/>
                <a:gd name="T60" fmla="*/ 2938 w 5216"/>
                <a:gd name="T61" fmla="*/ 534 h 762"/>
                <a:gd name="T62" fmla="*/ 3062 w 5216"/>
                <a:gd name="T63" fmla="*/ 534 h 762"/>
                <a:gd name="T64" fmla="*/ 3180 w 5216"/>
                <a:gd name="T65" fmla="*/ 531 h 762"/>
                <a:gd name="T66" fmla="*/ 3291 w 5216"/>
                <a:gd name="T67" fmla="*/ 524 h 762"/>
                <a:gd name="T68" fmla="*/ 3396 w 5216"/>
                <a:gd name="T69" fmla="*/ 513 h 762"/>
                <a:gd name="T70" fmla="*/ 3495 w 5216"/>
                <a:gd name="T71" fmla="*/ 5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rgbClr val="F4E7ED">
                <a:alpha val="39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083" name="Freeform 5"/>
            <p:cNvSpPr>
              <a:spLocks noChangeArrowheads="1"/>
            </p:cNvSpPr>
            <p:nvPr/>
          </p:nvSpPr>
          <p:spPr bwMode="auto">
            <a:xfrm>
              <a:off x="1784" y="468"/>
              <a:ext cx="3446" cy="487"/>
            </a:xfrm>
            <a:custGeom>
              <a:avLst/>
              <a:gdLst>
                <a:gd name="T0" fmla="*/ 0 w 5144"/>
                <a:gd name="T1" fmla="*/ 49 h 694"/>
                <a:gd name="T2" fmla="*/ 0 w 5144"/>
                <a:gd name="T3" fmla="*/ 49 h 694"/>
                <a:gd name="T4" fmla="*/ 12 w 5144"/>
                <a:gd name="T5" fmla="*/ 46 h 694"/>
                <a:gd name="T6" fmla="*/ 48 w 5144"/>
                <a:gd name="T7" fmla="*/ 39 h 694"/>
                <a:gd name="T8" fmla="*/ 110 w 5144"/>
                <a:gd name="T9" fmla="*/ 29 h 694"/>
                <a:gd name="T10" fmla="*/ 150 w 5144"/>
                <a:gd name="T11" fmla="*/ 24 h 694"/>
                <a:gd name="T12" fmla="*/ 197 w 5144"/>
                <a:gd name="T13" fmla="*/ 18 h 694"/>
                <a:gd name="T14" fmla="*/ 249 w 5144"/>
                <a:gd name="T15" fmla="*/ 14 h 694"/>
                <a:gd name="T16" fmla="*/ 309 w 5144"/>
                <a:gd name="T17" fmla="*/ 10 h 694"/>
                <a:gd name="T18" fmla="*/ 375 w 5144"/>
                <a:gd name="T19" fmla="*/ 6 h 694"/>
                <a:gd name="T20" fmla="*/ 449 w 5144"/>
                <a:gd name="T21" fmla="*/ 3 h 694"/>
                <a:gd name="T22" fmla="*/ 529 w 5144"/>
                <a:gd name="T23" fmla="*/ 1 h 694"/>
                <a:gd name="T24" fmla="*/ 616 w 5144"/>
                <a:gd name="T25" fmla="*/ 0 h 694"/>
                <a:gd name="T26" fmla="*/ 710 w 5144"/>
                <a:gd name="T27" fmla="*/ 1 h 694"/>
                <a:gd name="T28" fmla="*/ 811 w 5144"/>
                <a:gd name="T29" fmla="*/ 4 h 694"/>
                <a:gd name="T30" fmla="*/ 919 w 5144"/>
                <a:gd name="T31" fmla="*/ 10 h 694"/>
                <a:gd name="T32" fmla="*/ 1034 w 5144"/>
                <a:gd name="T33" fmla="*/ 17 h 694"/>
                <a:gd name="T34" fmla="*/ 1156 w 5144"/>
                <a:gd name="T35" fmla="*/ 28 h 694"/>
                <a:gd name="T36" fmla="*/ 1286 w 5144"/>
                <a:gd name="T37" fmla="*/ 41 h 694"/>
                <a:gd name="T38" fmla="*/ 1424 w 5144"/>
                <a:gd name="T39" fmla="*/ 56 h 694"/>
                <a:gd name="T40" fmla="*/ 1569 w 5144"/>
                <a:gd name="T41" fmla="*/ 74 h 694"/>
                <a:gd name="T42" fmla="*/ 1722 w 5144"/>
                <a:gd name="T43" fmla="*/ 97 h 694"/>
                <a:gd name="T44" fmla="*/ 1881 w 5144"/>
                <a:gd name="T45" fmla="*/ 122 h 694"/>
                <a:gd name="T46" fmla="*/ 2049 w 5144"/>
                <a:gd name="T47" fmla="*/ 152 h 694"/>
                <a:gd name="T48" fmla="*/ 2224 w 5144"/>
                <a:gd name="T49" fmla="*/ 187 h 694"/>
                <a:gd name="T50" fmla="*/ 2408 w 5144"/>
                <a:gd name="T51" fmla="*/ 225 h 694"/>
                <a:gd name="T52" fmla="*/ 2599 w 5144"/>
                <a:gd name="T53" fmla="*/ 267 h 694"/>
                <a:gd name="T54" fmla="*/ 2799 w 5144"/>
                <a:gd name="T55" fmla="*/ 314 h 694"/>
                <a:gd name="T56" fmla="*/ 3007 w 5144"/>
                <a:gd name="T57" fmla="*/ 366 h 694"/>
                <a:gd name="T58" fmla="*/ 3222 w 5144"/>
                <a:gd name="T59" fmla="*/ 424 h 694"/>
                <a:gd name="T60" fmla="*/ 3446 w 5144"/>
                <a:gd name="T61" fmla="*/ 48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36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084" name="Freeform 6"/>
            <p:cNvSpPr>
              <a:spLocks noChangeArrowheads="1"/>
            </p:cNvSpPr>
            <p:nvPr/>
          </p:nvSpPr>
          <p:spPr bwMode="auto">
            <a:xfrm>
              <a:off x="3538" y="460"/>
              <a:ext cx="2084" cy="409"/>
            </a:xfrm>
            <a:custGeom>
              <a:avLst/>
              <a:gdLst>
                <a:gd name="T0" fmla="*/ 0 w 3112"/>
                <a:gd name="T1" fmla="*/ 409 h 584"/>
                <a:gd name="T2" fmla="*/ 0 w 3112"/>
                <a:gd name="T3" fmla="*/ 409 h 584"/>
                <a:gd name="T4" fmla="*/ 60 w 3112"/>
                <a:gd name="T5" fmla="*/ 392 h 584"/>
                <a:gd name="T6" fmla="*/ 225 w 3112"/>
                <a:gd name="T7" fmla="*/ 349 h 584"/>
                <a:gd name="T8" fmla="*/ 339 w 3112"/>
                <a:gd name="T9" fmla="*/ 319 h 584"/>
                <a:gd name="T10" fmla="*/ 470 w 3112"/>
                <a:gd name="T11" fmla="*/ 287 h 584"/>
                <a:gd name="T12" fmla="*/ 616 w 3112"/>
                <a:gd name="T13" fmla="*/ 252 h 584"/>
                <a:gd name="T14" fmla="*/ 773 w 3112"/>
                <a:gd name="T15" fmla="*/ 214 h 584"/>
                <a:gd name="T16" fmla="*/ 939 w 3112"/>
                <a:gd name="T17" fmla="*/ 178 h 584"/>
                <a:gd name="T18" fmla="*/ 1109 w 3112"/>
                <a:gd name="T19" fmla="*/ 141 h 584"/>
                <a:gd name="T20" fmla="*/ 1283 w 3112"/>
                <a:gd name="T21" fmla="*/ 108 h 584"/>
                <a:gd name="T22" fmla="*/ 1456 w 3112"/>
                <a:gd name="T23" fmla="*/ 76 h 584"/>
                <a:gd name="T24" fmla="*/ 1542 w 3112"/>
                <a:gd name="T25" fmla="*/ 62 h 584"/>
                <a:gd name="T26" fmla="*/ 1625 w 3112"/>
                <a:gd name="T27" fmla="*/ 48 h 584"/>
                <a:gd name="T28" fmla="*/ 1708 w 3112"/>
                <a:gd name="T29" fmla="*/ 36 h 584"/>
                <a:gd name="T30" fmla="*/ 1788 w 3112"/>
                <a:gd name="T31" fmla="*/ 25 h 584"/>
                <a:gd name="T32" fmla="*/ 1867 w 3112"/>
                <a:gd name="T33" fmla="*/ 17 h 584"/>
                <a:gd name="T34" fmla="*/ 1942 w 3112"/>
                <a:gd name="T35" fmla="*/ 10 h 584"/>
                <a:gd name="T36" fmla="*/ 2014 w 3112"/>
                <a:gd name="T37" fmla="*/ 4 h 584"/>
                <a:gd name="T38" fmla="*/ 2084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36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085" name="Freeform 7"/>
            <p:cNvSpPr>
              <a:spLocks noChangeArrowheads="1"/>
            </p:cNvSpPr>
            <p:nvPr/>
          </p:nvSpPr>
          <p:spPr bwMode="auto">
            <a:xfrm>
              <a:off x="133" y="450"/>
              <a:ext cx="5493" cy="837"/>
            </a:xfrm>
            <a:custGeom>
              <a:avLst/>
              <a:gdLst>
                <a:gd name="T0" fmla="*/ 5490 w 8196"/>
                <a:gd name="T1" fmla="*/ 360 h 1192"/>
                <a:gd name="T2" fmla="*/ 5388 w 8196"/>
                <a:gd name="T3" fmla="*/ 400 h 1192"/>
                <a:gd name="T4" fmla="*/ 5280 w 8196"/>
                <a:gd name="T5" fmla="*/ 435 h 1192"/>
                <a:gd name="T6" fmla="*/ 5165 w 8196"/>
                <a:gd name="T7" fmla="*/ 468 h 1192"/>
                <a:gd name="T8" fmla="*/ 5041 w 8196"/>
                <a:gd name="T9" fmla="*/ 493 h 1192"/>
                <a:gd name="T10" fmla="*/ 4907 w 8196"/>
                <a:gd name="T11" fmla="*/ 513 h 1192"/>
                <a:gd name="T12" fmla="*/ 4762 w 8196"/>
                <a:gd name="T13" fmla="*/ 527 h 1192"/>
                <a:gd name="T14" fmla="*/ 4606 w 8196"/>
                <a:gd name="T15" fmla="*/ 535 h 1192"/>
                <a:gd name="T16" fmla="*/ 4435 w 8196"/>
                <a:gd name="T17" fmla="*/ 534 h 1192"/>
                <a:gd name="T18" fmla="*/ 4250 w 8196"/>
                <a:gd name="T19" fmla="*/ 527 h 1192"/>
                <a:gd name="T20" fmla="*/ 4049 w 8196"/>
                <a:gd name="T21" fmla="*/ 510 h 1192"/>
                <a:gd name="T22" fmla="*/ 3831 w 8196"/>
                <a:gd name="T23" fmla="*/ 485 h 1192"/>
                <a:gd name="T24" fmla="*/ 3595 w 8196"/>
                <a:gd name="T25" fmla="*/ 451 h 1192"/>
                <a:gd name="T26" fmla="*/ 3339 w 8196"/>
                <a:gd name="T27" fmla="*/ 406 h 1192"/>
                <a:gd name="T28" fmla="*/ 3061 w 8196"/>
                <a:gd name="T29" fmla="*/ 351 h 1192"/>
                <a:gd name="T30" fmla="*/ 2763 w 8196"/>
                <a:gd name="T31" fmla="*/ 285 h 1192"/>
                <a:gd name="T32" fmla="*/ 2440 w 8196"/>
                <a:gd name="T33" fmla="*/ 208 h 1192"/>
                <a:gd name="T34" fmla="*/ 2276 w 8196"/>
                <a:gd name="T35" fmla="*/ 169 h 1192"/>
                <a:gd name="T36" fmla="*/ 1966 w 8196"/>
                <a:gd name="T37" fmla="*/ 104 h 1192"/>
                <a:gd name="T38" fmla="*/ 1684 w 8196"/>
                <a:gd name="T39" fmla="*/ 58 h 1192"/>
                <a:gd name="T40" fmla="*/ 1425 w 8196"/>
                <a:gd name="T41" fmla="*/ 25 h 1192"/>
                <a:gd name="T42" fmla="*/ 1190 w 8196"/>
                <a:gd name="T43" fmla="*/ 7 h 1192"/>
                <a:gd name="T44" fmla="*/ 980 w 8196"/>
                <a:gd name="T45" fmla="*/ 0 h 1192"/>
                <a:gd name="T46" fmla="*/ 792 w 8196"/>
                <a:gd name="T47" fmla="*/ 3 h 1192"/>
                <a:gd name="T48" fmla="*/ 626 w 8196"/>
                <a:gd name="T49" fmla="*/ 14 h 1192"/>
                <a:gd name="T50" fmla="*/ 480 w 8196"/>
                <a:gd name="T51" fmla="*/ 31 h 1192"/>
                <a:gd name="T52" fmla="*/ 355 w 8196"/>
                <a:gd name="T53" fmla="*/ 52 h 1192"/>
                <a:gd name="T54" fmla="*/ 251 w 8196"/>
                <a:gd name="T55" fmla="*/ 76 h 1192"/>
                <a:gd name="T56" fmla="*/ 166 w 8196"/>
                <a:gd name="T57" fmla="*/ 101 h 1192"/>
                <a:gd name="T58" fmla="*/ 99 w 8196"/>
                <a:gd name="T59" fmla="*/ 124 h 1192"/>
                <a:gd name="T60" fmla="*/ 32 w 8196"/>
                <a:gd name="T61" fmla="*/ 152 h 1192"/>
                <a:gd name="T62" fmla="*/ 0 w 8196"/>
                <a:gd name="T63" fmla="*/ 169 h 1192"/>
                <a:gd name="T64" fmla="*/ 5490 w 8196"/>
                <a:gd name="T65" fmla="*/ 837 h 1192"/>
                <a:gd name="T66" fmla="*/ 5493 w 8196"/>
                <a:gd name="T67" fmla="*/ 833 h 1192"/>
                <a:gd name="T68" fmla="*/ 5493 w 8196"/>
                <a:gd name="T69" fmla="*/ 358 h 1192"/>
                <a:gd name="T70" fmla="*/ 5490 w 8196"/>
                <a:gd name="T71" fmla="*/ 36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3076" name="Rectangle 8"/>
          <p:cNvSpPr>
            <a:spLocks noGrp="1" noChangeArrowheads="1"/>
          </p:cNvSpPr>
          <p:nvPr>
            <p:ph type="title"/>
          </p:nvPr>
        </p:nvSpPr>
        <p:spPr bwMode="auto">
          <a:xfrm>
            <a:off x="457200" y="247650"/>
            <a:ext cx="8226425"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3077" name="Rectangle 9"/>
          <p:cNvSpPr>
            <a:spLocks noGrp="1" noChangeArrowheads="1"/>
          </p:cNvSpPr>
          <p:nvPr>
            <p:ph type="body" idx="1"/>
          </p:nvPr>
        </p:nvSpPr>
        <p:spPr bwMode="auto">
          <a:xfrm>
            <a:off x="871538" y="2674938"/>
            <a:ext cx="7405687" cy="344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Четвёртый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5130" name="Rectangle 10"/>
          <p:cNvSpPr>
            <a:spLocks noGrp="1" noChangeArrowheads="1"/>
          </p:cNvSpPr>
          <p:nvPr>
            <p:ph type="dt"/>
          </p:nvPr>
        </p:nvSpPr>
        <p:spPr bwMode="auto">
          <a:xfrm>
            <a:off x="5164138" y="6249988"/>
            <a:ext cx="378301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 pos="2171700" algn="l"/>
                <a:tab pos="2895600" algn="l"/>
                <a:tab pos="3619500" algn="l"/>
              </a:tabLst>
              <a:defRPr sz="1000" smtClean="0">
                <a:solidFill>
                  <a:srgbClr val="B13F9A"/>
                </a:solidFill>
                <a:latin typeface="+mn-lt"/>
                <a:cs typeface="Arial Unicode MS" charset="0"/>
              </a:defRPr>
            </a:lvl1pPr>
          </a:lstStyle>
          <a:p>
            <a:pPr>
              <a:defRPr/>
            </a:pPr>
            <a:endParaRPr lang="ru-RU"/>
          </a:p>
        </p:txBody>
      </p:sp>
      <p:sp>
        <p:nvSpPr>
          <p:cNvPr id="3079" name="Text Box 11"/>
          <p:cNvSpPr txBox="1">
            <a:spLocks noChangeArrowheads="1"/>
          </p:cNvSpPr>
          <p:nvPr/>
        </p:nvSpPr>
        <p:spPr bwMode="auto">
          <a:xfrm>
            <a:off x="193675" y="6249988"/>
            <a:ext cx="378618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5132" name="Rectangle 12"/>
          <p:cNvSpPr>
            <a:spLocks noGrp="1" noChangeArrowheads="1"/>
          </p:cNvSpPr>
          <p:nvPr>
            <p:ph type="sldNum"/>
          </p:nvPr>
        </p:nvSpPr>
        <p:spPr bwMode="auto">
          <a:xfrm>
            <a:off x="3990975" y="6249988"/>
            <a:ext cx="115887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723900" algn="l"/>
              </a:tabLst>
              <a:defRPr sz="1000" smtClean="0">
                <a:solidFill>
                  <a:srgbClr val="B13F9A"/>
                </a:solidFill>
                <a:latin typeface="+mn-lt"/>
                <a:cs typeface="Arial Unicode MS" charset="0"/>
              </a:defRPr>
            </a:lvl1pPr>
          </a:lstStyle>
          <a:p>
            <a:pPr>
              <a:defRPr/>
            </a:pPr>
            <a:fld id="{D3E83FFD-A358-4EB2-AD4F-25B01DA7D97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B13F9A"/>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6" charset="0"/>
        <a:defRPr sz="2200">
          <a:solidFill>
            <a:srgbClr val="B13F9A"/>
          </a:solidFill>
          <a:latin typeface="+mn-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B13F9A"/>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B13F9A"/>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685800" y="1600200"/>
            <a:ext cx="7772400" cy="177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hangingPunct="1">
              <a:buClrTx/>
              <a:buFontTx/>
              <a:buNone/>
            </a:pPr>
            <a:r>
              <a:rPr lang="ru-RU" sz="4400" b="1" dirty="0">
                <a:solidFill>
                  <a:srgbClr val="FFFFFF"/>
                </a:solidFill>
                <a:latin typeface="Candara" pitchFamily="32" charset="0"/>
              </a:rPr>
              <a:t>Тема:  </a:t>
            </a:r>
            <a:r>
              <a:rPr lang="ru-RU" sz="4400" b="1" dirty="0" smtClean="0">
                <a:solidFill>
                  <a:srgbClr val="FFFFFF"/>
                </a:solidFill>
                <a:latin typeface="Candara" pitchFamily="32" charset="0"/>
              </a:rPr>
              <a:t>Психология общения</a:t>
            </a:r>
            <a:endParaRPr lang="ru-RU" sz="4400" b="1" dirty="0">
              <a:solidFill>
                <a:srgbClr val="FFFFFF"/>
              </a:solidFill>
              <a:latin typeface="Candar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Функции  общения</a:t>
            </a:r>
          </a:p>
        </p:txBody>
      </p:sp>
      <p:sp>
        <p:nvSpPr>
          <p:cNvPr id="6147" name="Rectangle 2"/>
          <p:cNvSpPr>
            <a:spLocks noGrp="1" noChangeArrowheads="1"/>
          </p:cNvSpPr>
          <p:nvPr>
            <p:ph type="body" idx="4294967295"/>
          </p:nvPr>
        </p:nvSpPr>
        <p:spPr>
          <a:xfrm>
            <a:off x="107504" y="1700808"/>
            <a:ext cx="8928992" cy="4896544"/>
          </a:xfrm>
        </p:spPr>
        <p:txBody>
          <a:bodyPr/>
          <a:lstStyle/>
          <a:p>
            <a:pPr marL="0" indent="0" algn="just"/>
            <a:r>
              <a:rPr lang="ru-RU" dirty="0">
                <a:solidFill>
                  <a:schemeClr val="tx1"/>
                </a:solidFill>
              </a:rPr>
              <a:t>Согласно классификации В.Н. Панферова существует 6 функций человека как субъекта общения:</a:t>
            </a:r>
          </a:p>
          <a:p>
            <a:pPr marL="0" indent="0" algn="just"/>
            <a:r>
              <a:rPr lang="ru-RU" b="1" dirty="0">
                <a:solidFill>
                  <a:schemeClr val="tx1"/>
                </a:solidFill>
              </a:rPr>
              <a:t>1.	Коммуникативные  функции </a:t>
            </a:r>
            <a:r>
              <a:rPr lang="ru-RU" dirty="0">
                <a:solidFill>
                  <a:schemeClr val="tx1"/>
                </a:solidFill>
              </a:rPr>
              <a:t>– осуществляют взаимосвязь людей на уровне индивидуального группового общественного взаимодействия. Информация передается через систему знаков образующих язык общения. Эффективность зависит от успешности решения проблемы «канал- знак».</a:t>
            </a:r>
          </a:p>
          <a:p>
            <a:pPr marL="0" indent="0" algn="just"/>
            <a:r>
              <a:rPr lang="ru-RU" b="1" dirty="0">
                <a:solidFill>
                  <a:schemeClr val="tx1"/>
                </a:solidFill>
              </a:rPr>
              <a:t>2.	Информационная функции  </a:t>
            </a:r>
            <a:r>
              <a:rPr lang="ru-RU" dirty="0">
                <a:solidFill>
                  <a:schemeClr val="tx1"/>
                </a:solidFill>
              </a:rPr>
              <a:t>- обеспечивают прием и хранение информации, передача индивидуального и общественного опыта. Информация передается в виде знаков и их комплексов, за которыми закреплены определенные значения. Эффективность зависит от успешности решения проблемы «знак- значение».</a:t>
            </a:r>
          </a:p>
          <a:p>
            <a:pPr marL="0" indent="0" algn="just"/>
            <a:endParaRPr lang="ru-RU" dirty="0">
              <a:solidFill>
                <a:schemeClr val="tx1"/>
              </a:solidFill>
            </a:endParaRPr>
          </a:p>
        </p:txBody>
      </p:sp>
    </p:spTree>
    <p:extLst>
      <p:ext uri="{BB962C8B-B14F-4D97-AF65-F5344CB8AC3E}">
        <p14:creationId xmlns:p14="http://schemas.microsoft.com/office/powerpoint/2010/main" val="2713318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Функции  общения</a:t>
            </a:r>
          </a:p>
        </p:txBody>
      </p:sp>
      <p:sp>
        <p:nvSpPr>
          <p:cNvPr id="6147" name="Rectangle 2"/>
          <p:cNvSpPr>
            <a:spLocks noGrp="1" noChangeArrowheads="1"/>
          </p:cNvSpPr>
          <p:nvPr>
            <p:ph type="body" idx="4294967295"/>
          </p:nvPr>
        </p:nvSpPr>
        <p:spPr>
          <a:xfrm>
            <a:off x="395536" y="1628800"/>
            <a:ext cx="8424936" cy="4968552"/>
          </a:xfrm>
        </p:spPr>
        <p:txBody>
          <a:bodyPr/>
          <a:lstStyle/>
          <a:p>
            <a:pPr marL="0" indent="0" algn="just"/>
            <a:r>
              <a:rPr lang="ru-RU" b="1" dirty="0" smtClean="0">
                <a:solidFill>
                  <a:schemeClr val="tx1"/>
                </a:solidFill>
              </a:rPr>
              <a:t>3</a:t>
            </a:r>
            <a:r>
              <a:rPr lang="ru-RU" b="1" dirty="0">
                <a:solidFill>
                  <a:schemeClr val="tx1"/>
                </a:solidFill>
              </a:rPr>
              <a:t>.	Когнитивные функции. </a:t>
            </a:r>
            <a:r>
              <a:rPr lang="ru-RU" dirty="0">
                <a:solidFill>
                  <a:schemeClr val="tx1"/>
                </a:solidFill>
              </a:rPr>
              <a:t>Направлены на интерпретацию отношения  «знак – значение», в целях определения смысла и обогащения опыта самопознания </a:t>
            </a:r>
            <a:r>
              <a:rPr lang="ru-RU" dirty="0" err="1">
                <a:solidFill>
                  <a:schemeClr val="tx1"/>
                </a:solidFill>
              </a:rPr>
              <a:t>взаимопознания</a:t>
            </a:r>
            <a:r>
              <a:rPr lang="ru-RU" dirty="0">
                <a:solidFill>
                  <a:schemeClr val="tx1"/>
                </a:solidFill>
              </a:rPr>
              <a:t> партнеров. Эффективность зависит от «значение – смысл»</a:t>
            </a:r>
          </a:p>
          <a:p>
            <a:pPr marL="0" indent="0" algn="just"/>
            <a:r>
              <a:rPr lang="ru-RU" b="1" dirty="0">
                <a:solidFill>
                  <a:schemeClr val="tx1"/>
                </a:solidFill>
              </a:rPr>
              <a:t>4.	Эмотивные функции </a:t>
            </a:r>
            <a:r>
              <a:rPr lang="ru-RU" dirty="0">
                <a:solidFill>
                  <a:schemeClr val="tx1"/>
                </a:solidFill>
              </a:rPr>
              <a:t>проявляются в переживании человеком своих отношений с людьми, а также эмоциональной связи с действительностью. Взаимоотношения связаны с их представлениями друг о друге. Эффективность зависит от успешности решения проблемы «смысл – отношение».</a:t>
            </a:r>
          </a:p>
          <a:p>
            <a:pPr marL="0" indent="0" algn="just"/>
            <a:endParaRPr lang="ru-RU" dirty="0">
              <a:solidFill>
                <a:schemeClr val="tx1"/>
              </a:solidFill>
            </a:endParaRPr>
          </a:p>
        </p:txBody>
      </p:sp>
    </p:spTree>
    <p:extLst>
      <p:ext uri="{BB962C8B-B14F-4D97-AF65-F5344CB8AC3E}">
        <p14:creationId xmlns:p14="http://schemas.microsoft.com/office/powerpoint/2010/main" val="3601738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Функции  общения</a:t>
            </a:r>
          </a:p>
        </p:txBody>
      </p:sp>
      <p:sp>
        <p:nvSpPr>
          <p:cNvPr id="6147" name="Rectangle 2"/>
          <p:cNvSpPr>
            <a:spLocks noGrp="1" noChangeArrowheads="1"/>
          </p:cNvSpPr>
          <p:nvPr>
            <p:ph type="body" idx="4294967295"/>
          </p:nvPr>
        </p:nvSpPr>
        <p:spPr>
          <a:xfrm>
            <a:off x="395536" y="1628800"/>
            <a:ext cx="8424936" cy="4968552"/>
          </a:xfrm>
        </p:spPr>
        <p:txBody>
          <a:bodyPr/>
          <a:lstStyle/>
          <a:p>
            <a:pPr marL="0" indent="0" algn="just"/>
            <a:r>
              <a:rPr lang="ru-RU" b="1" dirty="0" smtClean="0">
                <a:solidFill>
                  <a:schemeClr val="tx1"/>
                </a:solidFill>
              </a:rPr>
              <a:t>5</a:t>
            </a:r>
            <a:r>
              <a:rPr lang="ru-RU" b="1" dirty="0">
                <a:solidFill>
                  <a:schemeClr val="tx1"/>
                </a:solidFill>
              </a:rPr>
              <a:t>.	Конативные функции </a:t>
            </a:r>
            <a:r>
              <a:rPr lang="ru-RU" dirty="0">
                <a:solidFill>
                  <a:schemeClr val="tx1"/>
                </a:solidFill>
              </a:rPr>
              <a:t>обеспечивают управляющее воздействие  на личность во всех процессах жизнедеятельности связанные со стремлением человека к тем или иным ценностям,  побудительными силами человека регулируя поведение  партнеров в совместной деятельности через процесс общения. Эффективность зависит от решения  проблемы  «отношение – поведение».</a:t>
            </a:r>
          </a:p>
          <a:p>
            <a:pPr marL="0" indent="0" algn="just"/>
            <a:r>
              <a:rPr lang="ru-RU" b="1" dirty="0">
                <a:solidFill>
                  <a:schemeClr val="tx1"/>
                </a:solidFill>
              </a:rPr>
              <a:t>6.	Креативные функции </a:t>
            </a:r>
            <a:r>
              <a:rPr lang="ru-RU" dirty="0">
                <a:solidFill>
                  <a:schemeClr val="tx1"/>
                </a:solidFill>
              </a:rPr>
              <a:t>- направлены на преобразование  людей в процессе общения изменение и воспитание личности эти функции в процессах общения проявляются в решении проблем возникающих в системе соотношений «поведение- личность».</a:t>
            </a:r>
          </a:p>
          <a:p>
            <a:pPr marL="0" indent="0" algn="just"/>
            <a:endParaRPr lang="ru-RU" dirty="0">
              <a:solidFill>
                <a:schemeClr val="tx1"/>
              </a:solidFill>
            </a:endParaRPr>
          </a:p>
        </p:txBody>
      </p:sp>
    </p:spTree>
    <p:extLst>
      <p:ext uri="{BB962C8B-B14F-4D97-AF65-F5344CB8AC3E}">
        <p14:creationId xmlns:p14="http://schemas.microsoft.com/office/powerpoint/2010/main" val="3708313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dirty="0" smtClean="0"/>
              <a:t>Структура общения. Т</a:t>
            </a:r>
            <a:r>
              <a:rPr lang="ru-RU" sz="2400" b="1" dirty="0" smtClean="0">
                <a:solidFill>
                  <a:schemeClr val="bg1"/>
                </a:solidFill>
              </a:rPr>
              <a:t>ри </a:t>
            </a:r>
            <a:r>
              <a:rPr lang="ru-RU" sz="2400" b="1" dirty="0">
                <a:solidFill>
                  <a:schemeClr val="bg1"/>
                </a:solidFill>
              </a:rPr>
              <a:t>взаимосвязанных стороны общения (Г. М. Андреева).</a:t>
            </a:r>
            <a:r>
              <a:rPr lang="ru-RU" sz="2800" dirty="0">
                <a:solidFill>
                  <a:schemeClr val="bg1"/>
                </a:solidFill>
              </a:rPr>
              <a:t/>
            </a:r>
            <a:br>
              <a:rPr lang="ru-RU" sz="2800" dirty="0">
                <a:solidFill>
                  <a:schemeClr val="bg1"/>
                </a:solidFill>
              </a:rPr>
            </a:br>
            <a:endParaRPr lang="ru-RU" dirty="0" smtClean="0">
              <a:solidFill>
                <a:schemeClr val="bg1"/>
              </a:solidFill>
            </a:endParaRPr>
          </a:p>
        </p:txBody>
      </p:sp>
      <p:sp>
        <p:nvSpPr>
          <p:cNvPr id="6147" name="Rectangle 2"/>
          <p:cNvSpPr>
            <a:spLocks noGrp="1" noChangeArrowheads="1"/>
          </p:cNvSpPr>
          <p:nvPr>
            <p:ph type="body" idx="4294967295"/>
          </p:nvPr>
        </p:nvSpPr>
        <p:spPr>
          <a:xfrm>
            <a:off x="107504" y="1628800"/>
            <a:ext cx="8856984" cy="5229200"/>
          </a:xfrm>
        </p:spPr>
        <p:txBody>
          <a:bodyPr/>
          <a:lstStyle/>
          <a:p>
            <a:pPr marL="0" indent="0" algn="just"/>
            <a:r>
              <a:rPr lang="ru-RU" b="1" dirty="0" smtClean="0">
                <a:solidFill>
                  <a:schemeClr val="tx1"/>
                </a:solidFill>
              </a:rPr>
              <a:t>– </a:t>
            </a:r>
            <a:r>
              <a:rPr lang="ru-RU" b="1" dirty="0">
                <a:solidFill>
                  <a:schemeClr val="tx1"/>
                </a:solidFill>
              </a:rPr>
              <a:t>коммуникативная сторона общения </a:t>
            </a:r>
            <a:r>
              <a:rPr lang="ru-RU" dirty="0">
                <a:solidFill>
                  <a:schemeClr val="tx1"/>
                </a:solidFill>
              </a:rPr>
              <a:t>(обмен информацией между субъектами), под информацией в узком смысле могут подразумеваться идеи представления чувства установки и пр. </a:t>
            </a:r>
          </a:p>
          <a:p>
            <a:pPr marL="0" indent="0" algn="just"/>
            <a:r>
              <a:rPr lang="ru-RU" b="1" dirty="0">
                <a:solidFill>
                  <a:schemeClr val="tx1"/>
                </a:solidFill>
              </a:rPr>
              <a:t>- интерактивная сторона общения </a:t>
            </a:r>
            <a:r>
              <a:rPr lang="ru-RU" dirty="0">
                <a:solidFill>
                  <a:schemeClr val="tx1"/>
                </a:solidFill>
              </a:rPr>
              <a:t>(оказание воздействия на поведение, установки, мнение собеседников в ходе общения, построение общей стратегии взаимодействия), в совместной деятельности взаимодействие людей может иметь форму конфликта, сотрудничества или конкуренции. </a:t>
            </a:r>
          </a:p>
          <a:p>
            <a:pPr marL="0" indent="0" algn="just"/>
            <a:r>
              <a:rPr lang="ru-RU" b="1" dirty="0">
                <a:solidFill>
                  <a:schemeClr val="tx1"/>
                </a:solidFill>
              </a:rPr>
              <a:t>- перцептивная сторона общения </a:t>
            </a:r>
            <a:r>
              <a:rPr lang="ru-RU" dirty="0">
                <a:solidFill>
                  <a:schemeClr val="tx1"/>
                </a:solidFill>
              </a:rPr>
              <a:t>(восприятие, изучение, установление взаимопонимания, оценка партнерами по общению друг друга) перцептивные навыки проявляется в умении понимать настроение партнера, чувствовать </a:t>
            </a:r>
            <a:r>
              <a:rPr lang="ru-RU" dirty="0" smtClean="0">
                <a:solidFill>
                  <a:schemeClr val="tx1"/>
                </a:solidFill>
              </a:rPr>
              <a:t>ситуацию </a:t>
            </a:r>
            <a:r>
              <a:rPr lang="ru-RU" dirty="0">
                <a:solidFill>
                  <a:schemeClr val="tx1"/>
                </a:solidFill>
              </a:rPr>
              <a:t>коммуникации в целом. </a:t>
            </a:r>
          </a:p>
          <a:p>
            <a:pPr marL="0" indent="0" algn="just"/>
            <a:endParaRPr lang="ru-RU" dirty="0">
              <a:solidFill>
                <a:schemeClr val="tx1"/>
              </a:solidFill>
            </a:endParaRPr>
          </a:p>
        </p:txBody>
      </p:sp>
    </p:spTree>
    <p:extLst>
      <p:ext uri="{BB962C8B-B14F-4D97-AF65-F5344CB8AC3E}">
        <p14:creationId xmlns:p14="http://schemas.microsoft.com/office/powerpoint/2010/main" val="20670848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t>1. Общение </a:t>
            </a:r>
            <a:r>
              <a:rPr lang="ru-RU" sz="3600" dirty="0" smtClean="0"/>
              <a:t>как обмен информацией – коммуникация </a:t>
            </a:r>
          </a:p>
        </p:txBody>
      </p:sp>
      <p:sp>
        <p:nvSpPr>
          <p:cNvPr id="6147" name="Rectangle 2"/>
          <p:cNvSpPr>
            <a:spLocks noGrp="1" noChangeArrowheads="1"/>
          </p:cNvSpPr>
          <p:nvPr>
            <p:ph type="body" idx="4294967295"/>
          </p:nvPr>
        </p:nvSpPr>
        <p:spPr>
          <a:xfrm>
            <a:off x="179512" y="1700808"/>
            <a:ext cx="8640960" cy="4824536"/>
          </a:xfrm>
        </p:spPr>
        <p:txBody>
          <a:bodyPr/>
          <a:lstStyle/>
          <a:p>
            <a:pPr algn="just"/>
            <a:r>
              <a:rPr lang="ru-RU" sz="2600" dirty="0" smtClean="0">
                <a:solidFill>
                  <a:schemeClr val="tx1"/>
                </a:solidFill>
              </a:rPr>
              <a:t>          </a:t>
            </a:r>
            <a:r>
              <a:rPr lang="ru-RU" sz="2600" b="1" dirty="0" smtClean="0">
                <a:solidFill>
                  <a:schemeClr val="tx1"/>
                </a:solidFill>
              </a:rPr>
              <a:t>Речь</a:t>
            </a:r>
            <a:r>
              <a:rPr lang="ru-RU" sz="2600" dirty="0">
                <a:solidFill>
                  <a:schemeClr val="tx1"/>
                </a:solidFill>
              </a:rPr>
              <a:t> </a:t>
            </a:r>
            <a:r>
              <a:rPr lang="ru-RU" sz="2600" dirty="0" smtClean="0">
                <a:solidFill>
                  <a:schemeClr val="tx1"/>
                </a:solidFill>
              </a:rPr>
              <a:t>– практическое применение языка в целях общения. </a:t>
            </a:r>
          </a:p>
          <a:p>
            <a:pPr algn="just"/>
            <a:r>
              <a:rPr lang="ru-RU" sz="2600" dirty="0" smtClean="0">
                <a:solidFill>
                  <a:schemeClr val="tx1"/>
                </a:solidFill>
              </a:rPr>
              <a:t>      Речь является самым универсальным средством коммуникации, поскольку при передаче информации при помощи речи менее всего теряется смысл сообщения</a:t>
            </a:r>
            <a:r>
              <a:rPr lang="ru-RU" sz="2600" dirty="0">
                <a:solidFill>
                  <a:schemeClr val="tx1"/>
                </a:solidFill>
              </a:rPr>
              <a:t>. Различают речь </a:t>
            </a:r>
            <a:r>
              <a:rPr lang="ru-RU" sz="2600" b="1" dirty="0">
                <a:solidFill>
                  <a:schemeClr val="tx1"/>
                </a:solidFill>
              </a:rPr>
              <a:t>внешнюю, </a:t>
            </a:r>
            <a:r>
              <a:rPr lang="ru-RU" sz="2600" dirty="0">
                <a:solidFill>
                  <a:schemeClr val="tx1"/>
                </a:solidFill>
              </a:rPr>
              <a:t>предназначенную для других людей, которая, собственно, и выполняет функцию общения, и </a:t>
            </a:r>
            <a:r>
              <a:rPr lang="ru-RU" sz="2600" b="1" dirty="0">
                <a:solidFill>
                  <a:schemeClr val="tx1"/>
                </a:solidFill>
              </a:rPr>
              <a:t>внутреннюю</a:t>
            </a:r>
            <a:r>
              <a:rPr lang="ru-RU" sz="2600" dirty="0">
                <a:solidFill>
                  <a:schemeClr val="tx1"/>
                </a:solidFill>
              </a:rPr>
              <a:t>, являющуюся орудием интеллектуальной активности человека. Внешняя речь бывает устной и письменной. Первая в свою очередь подразделяется на диалогическую и монологическую. </a:t>
            </a:r>
          </a:p>
          <a:p>
            <a:pPr algn="just"/>
            <a:endParaRPr lang="ru-RU" sz="2600" dirty="0">
              <a:solidFill>
                <a:schemeClr val="tx1"/>
              </a:solidFill>
            </a:endParaRPr>
          </a:p>
        </p:txBody>
      </p:sp>
    </p:spTree>
    <p:extLst>
      <p:ext uri="{BB962C8B-B14F-4D97-AF65-F5344CB8AC3E}">
        <p14:creationId xmlns:p14="http://schemas.microsoft.com/office/powerpoint/2010/main" val="568669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476672"/>
            <a:ext cx="8228013" cy="648072"/>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smtClean="0"/>
          </a:p>
        </p:txBody>
      </p:sp>
      <p:sp>
        <p:nvSpPr>
          <p:cNvPr id="6147" name="Rectangle 2"/>
          <p:cNvSpPr>
            <a:spLocks noGrp="1" noChangeArrowheads="1"/>
          </p:cNvSpPr>
          <p:nvPr>
            <p:ph type="body" idx="4294967295"/>
          </p:nvPr>
        </p:nvSpPr>
        <p:spPr>
          <a:xfrm>
            <a:off x="395536" y="1556792"/>
            <a:ext cx="8496944" cy="4896544"/>
          </a:xfrm>
        </p:spPr>
        <p:txBody>
          <a:bodyPr/>
          <a:lstStyle/>
          <a:p>
            <a:pPr algn="just"/>
            <a:r>
              <a:rPr lang="ru-RU" dirty="0" smtClean="0">
                <a:solidFill>
                  <a:schemeClr val="tx1"/>
                </a:solidFill>
              </a:rPr>
              <a:t>            Наряду </a:t>
            </a:r>
            <a:r>
              <a:rPr lang="ru-RU" dirty="0">
                <a:solidFill>
                  <a:schemeClr val="tx1"/>
                </a:solidFill>
              </a:rPr>
              <a:t>с этим в качестве средства общения выступают телодвижения и жесты, паузы и интонации, позы и дистанции, мимика, изменение цвета лиц, смех, слезы и др. Это средства </a:t>
            </a:r>
            <a:r>
              <a:rPr lang="ru-RU" b="1" dirty="0">
                <a:solidFill>
                  <a:schemeClr val="tx1"/>
                </a:solidFill>
              </a:rPr>
              <a:t>невербальной коммуникации</a:t>
            </a:r>
            <a:r>
              <a:rPr lang="ru-RU" dirty="0">
                <a:solidFill>
                  <a:schemeClr val="tx1"/>
                </a:solidFill>
              </a:rPr>
              <a:t>, которые тоже составляют своеобразный язык, понятный всем в пределах данной культуры. </a:t>
            </a:r>
            <a:endParaRPr lang="ru-RU" dirty="0" smtClean="0">
              <a:solidFill>
                <a:schemeClr val="tx1"/>
              </a:solidFill>
            </a:endParaRPr>
          </a:p>
          <a:p>
            <a:pPr algn="just"/>
            <a:r>
              <a:rPr lang="ru-RU" b="1" dirty="0" err="1" smtClean="0">
                <a:solidFill>
                  <a:schemeClr val="tx1"/>
                </a:solidFill>
              </a:rPr>
              <a:t>Кинесика</a:t>
            </a:r>
            <a:r>
              <a:rPr lang="ru-RU" b="1" dirty="0" smtClean="0">
                <a:solidFill>
                  <a:schemeClr val="tx1"/>
                </a:solidFill>
              </a:rPr>
              <a:t>  </a:t>
            </a:r>
            <a:r>
              <a:rPr lang="ru-RU" dirty="0" smtClean="0">
                <a:solidFill>
                  <a:schemeClr val="tx1"/>
                </a:solidFill>
              </a:rPr>
              <a:t>-  экспрессия (позы, жесты, походка, мимика) и визуальный контакт.</a:t>
            </a:r>
          </a:p>
          <a:p>
            <a:pPr algn="just"/>
            <a:r>
              <a:rPr lang="ru-RU" b="1" dirty="0" smtClean="0">
                <a:solidFill>
                  <a:schemeClr val="tx1"/>
                </a:solidFill>
              </a:rPr>
              <a:t>Паралингвистика</a:t>
            </a:r>
            <a:r>
              <a:rPr lang="ru-RU" dirty="0" smtClean="0">
                <a:solidFill>
                  <a:schemeClr val="tx1"/>
                </a:solidFill>
              </a:rPr>
              <a:t> – высота голоса, тембр, дикция, темп речи, интонация, паузы.</a:t>
            </a:r>
          </a:p>
          <a:p>
            <a:pPr algn="just"/>
            <a:r>
              <a:rPr lang="ru-RU" b="1" dirty="0" err="1" smtClean="0">
                <a:solidFill>
                  <a:schemeClr val="tx1"/>
                </a:solidFill>
              </a:rPr>
              <a:t>Такесика</a:t>
            </a:r>
            <a:r>
              <a:rPr lang="ru-RU" dirty="0" smtClean="0">
                <a:solidFill>
                  <a:schemeClr val="tx1"/>
                </a:solidFill>
              </a:rPr>
              <a:t> – рукопожатия, объятия, прикосновения, поцелуи</a:t>
            </a:r>
          </a:p>
          <a:p>
            <a:pPr algn="just"/>
            <a:r>
              <a:rPr lang="ru-RU" b="1" dirty="0" err="1" smtClean="0">
                <a:solidFill>
                  <a:schemeClr val="tx1"/>
                </a:solidFill>
              </a:rPr>
              <a:t>Проксемика</a:t>
            </a:r>
            <a:r>
              <a:rPr lang="ru-RU" dirty="0" smtClean="0">
                <a:solidFill>
                  <a:schemeClr val="tx1"/>
                </a:solidFill>
              </a:rPr>
              <a:t> – расстояние, расположение </a:t>
            </a:r>
          </a:p>
        </p:txBody>
      </p:sp>
    </p:spTree>
    <p:extLst>
      <p:ext uri="{BB962C8B-B14F-4D97-AF65-F5344CB8AC3E}">
        <p14:creationId xmlns:p14="http://schemas.microsoft.com/office/powerpoint/2010/main" val="18320934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476672"/>
            <a:ext cx="8228013" cy="648072"/>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3600" dirty="0" smtClean="0"/>
          </a:p>
        </p:txBody>
      </p:sp>
      <p:sp>
        <p:nvSpPr>
          <p:cNvPr id="6147" name="Rectangle 2"/>
          <p:cNvSpPr>
            <a:spLocks noGrp="1" noChangeArrowheads="1"/>
          </p:cNvSpPr>
          <p:nvPr>
            <p:ph type="body" idx="4294967295"/>
          </p:nvPr>
        </p:nvSpPr>
        <p:spPr>
          <a:xfrm>
            <a:off x="395536" y="1700808"/>
            <a:ext cx="8496944" cy="4752528"/>
          </a:xfrm>
        </p:spPr>
        <p:txBody>
          <a:bodyPr/>
          <a:lstStyle/>
          <a:p>
            <a:pPr algn="just"/>
            <a:r>
              <a:rPr lang="ru-RU" dirty="0">
                <a:solidFill>
                  <a:schemeClr val="tx1"/>
                </a:solidFill>
              </a:rPr>
              <a:t>Согласно исследованиям (</a:t>
            </a:r>
            <a:r>
              <a:rPr lang="ru-RU" dirty="0" err="1">
                <a:solidFill>
                  <a:schemeClr val="tx1"/>
                </a:solidFill>
              </a:rPr>
              <a:t>Меграбян</a:t>
            </a:r>
            <a:r>
              <a:rPr lang="ru-RU" dirty="0">
                <a:solidFill>
                  <a:schemeClr val="tx1"/>
                </a:solidFill>
              </a:rPr>
              <a:t>), значительная часть речевой информации при обмене воспринимается через язык поз и жестов и звучание голоса. 55% сообщений воспринимается через выражение лица, позы и жесты, а 38% — через интонации и модуляции голоса. Отсюда следует, что всего 7% остается словам, воспринимаемым получателем, когда мы говорим. </a:t>
            </a:r>
            <a:endParaRPr lang="ru-RU" dirty="0" smtClean="0">
              <a:solidFill>
                <a:schemeClr val="tx1"/>
              </a:solidFill>
            </a:endParaRPr>
          </a:p>
        </p:txBody>
      </p:sp>
    </p:spTree>
    <p:extLst>
      <p:ext uri="{BB962C8B-B14F-4D97-AF65-F5344CB8AC3E}">
        <p14:creationId xmlns:p14="http://schemas.microsoft.com/office/powerpoint/2010/main" val="19920226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476672"/>
            <a:ext cx="8228013" cy="648072"/>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t>Коммуникативный процесс</a:t>
            </a:r>
          </a:p>
        </p:txBody>
      </p:sp>
      <p:sp>
        <p:nvSpPr>
          <p:cNvPr id="6147" name="Rectangle 2"/>
          <p:cNvSpPr>
            <a:spLocks noGrp="1" noChangeArrowheads="1"/>
          </p:cNvSpPr>
          <p:nvPr>
            <p:ph type="body" idx="4294967295"/>
          </p:nvPr>
        </p:nvSpPr>
        <p:spPr>
          <a:xfrm>
            <a:off x="395536" y="1988840"/>
            <a:ext cx="8496944" cy="4464496"/>
          </a:xfrm>
        </p:spPr>
        <p:txBody>
          <a:bodyPr/>
          <a:lstStyle/>
          <a:p>
            <a:pPr algn="just"/>
            <a:r>
              <a:rPr lang="ru-RU" dirty="0" smtClean="0">
                <a:solidFill>
                  <a:schemeClr val="tx1"/>
                </a:solidFill>
              </a:rPr>
              <a:t>Коммуникатор (кто передает?) – </a:t>
            </a:r>
            <a:r>
              <a:rPr lang="ru-RU" dirty="0" err="1" smtClean="0">
                <a:solidFill>
                  <a:schemeClr val="tx1"/>
                </a:solidFill>
              </a:rPr>
              <a:t>партнер,группа</a:t>
            </a:r>
            <a:r>
              <a:rPr lang="ru-RU" dirty="0" smtClean="0">
                <a:solidFill>
                  <a:schemeClr val="tx1"/>
                </a:solidFill>
              </a:rPr>
              <a:t> (кому передается?) – сообщение (что?) – эффективность (насколько переданное соответствует принятому) –канал (как передается?)</a:t>
            </a:r>
          </a:p>
        </p:txBody>
      </p:sp>
    </p:spTree>
    <p:extLst>
      <p:ext uri="{BB962C8B-B14F-4D97-AF65-F5344CB8AC3E}">
        <p14:creationId xmlns:p14="http://schemas.microsoft.com/office/powerpoint/2010/main" val="29178236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720725" y="2149475"/>
            <a:ext cx="7408863" cy="345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7171" name="Text Box 2"/>
          <p:cNvSpPr txBox="1">
            <a:spLocks noChangeArrowheads="1"/>
          </p:cNvSpPr>
          <p:nvPr/>
        </p:nvSpPr>
        <p:spPr bwMode="auto">
          <a:xfrm>
            <a:off x="457200" y="338138"/>
            <a:ext cx="8229600" cy="1252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7172" name="Rectangle 3"/>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dirty="0" smtClean="0"/>
              <a:t>2. Общение </a:t>
            </a:r>
            <a:r>
              <a:rPr lang="ru-RU" sz="3200" dirty="0"/>
              <a:t>как межличностное </a:t>
            </a:r>
            <a:r>
              <a:rPr lang="ru-RU" sz="3200" dirty="0" smtClean="0"/>
              <a:t>взаимодействие -  интеракция </a:t>
            </a:r>
          </a:p>
        </p:txBody>
      </p:sp>
      <p:sp>
        <p:nvSpPr>
          <p:cNvPr id="7173" name="Rectangle 4"/>
          <p:cNvSpPr>
            <a:spLocks noGrp="1" noChangeArrowheads="1"/>
          </p:cNvSpPr>
          <p:nvPr>
            <p:ph type="subTitle" idx="4294967295"/>
          </p:nvPr>
        </p:nvSpPr>
        <p:spPr>
          <a:xfrm>
            <a:off x="512763" y="1590675"/>
            <a:ext cx="8379717" cy="4574629"/>
          </a:xfrm>
        </p:spPr>
        <p:txBody>
          <a:bodyPr lIns="0" tIns="0" rIns="0" bIns="0" anchor="ctr"/>
          <a:lstStyle/>
          <a:p>
            <a:pPr marL="0" indent="0"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200" dirty="0" smtClean="0">
                <a:solidFill>
                  <a:srgbClr val="000000"/>
                </a:solidFill>
              </a:rPr>
              <a:t>			Сущность </a:t>
            </a:r>
            <a:r>
              <a:rPr lang="ru-RU" sz="2200" dirty="0">
                <a:solidFill>
                  <a:srgbClr val="000000"/>
                </a:solidFill>
              </a:rPr>
              <a:t>взаимодействия  заключается в том, что в процессе совместной деятельности и общения между людьми возникает </a:t>
            </a:r>
            <a:r>
              <a:rPr lang="ru-RU" sz="2200" b="1" dirty="0">
                <a:solidFill>
                  <a:srgbClr val="000000"/>
                </a:solidFill>
              </a:rPr>
              <a:t>контакт, </a:t>
            </a:r>
            <a:r>
              <a:rPr lang="ru-RU" sz="2200" dirty="0">
                <a:solidFill>
                  <a:srgbClr val="000000"/>
                </a:solidFill>
              </a:rPr>
              <a:t>обусловленный индивидуальными особенностями субъектов, социальной ситуацией, доминирующими стратегиями поведения, целями участников взаимодействия и возможными противоречиями.</a:t>
            </a:r>
          </a:p>
          <a:p>
            <a:pPr marL="0" indent="0"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200" dirty="0" smtClean="0">
                <a:solidFill>
                  <a:srgbClr val="000000"/>
                </a:solidFill>
              </a:rPr>
              <a:t>			Совместная </a:t>
            </a:r>
            <a:r>
              <a:rPr lang="ru-RU" sz="2200" dirty="0">
                <a:solidFill>
                  <a:srgbClr val="000000"/>
                </a:solidFill>
              </a:rPr>
              <a:t>деятельность и общение протекают в условиях социального контроля на основе </a:t>
            </a:r>
            <a:r>
              <a:rPr lang="ru-RU" sz="2200" b="1" dirty="0">
                <a:solidFill>
                  <a:srgbClr val="000000"/>
                </a:solidFill>
              </a:rPr>
              <a:t>норм </a:t>
            </a:r>
            <a:r>
              <a:rPr lang="ru-RU" sz="2200" dirty="0">
                <a:solidFill>
                  <a:srgbClr val="000000"/>
                </a:solidFill>
              </a:rPr>
              <a:t>– принятых в обществе образцов поведения, регламентирующих взаимодействие и взаимоотношения людей, образующих специфическую систему. Диапазон социальных норм чрезвычайно широк: от образцов поведения, отвечающего требованиям трудовой дисциплины до правил вежливости.</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3200" dirty="0"/>
          </a:p>
        </p:txBody>
      </p:sp>
      <p:sp>
        <p:nvSpPr>
          <p:cNvPr id="6147" name="Rectangle 2"/>
          <p:cNvSpPr>
            <a:spLocks noGrp="1" noChangeArrowheads="1"/>
          </p:cNvSpPr>
          <p:nvPr>
            <p:ph type="body" idx="4294967295"/>
          </p:nvPr>
        </p:nvSpPr>
        <p:spPr>
          <a:xfrm>
            <a:off x="251520" y="1628775"/>
            <a:ext cx="8462268" cy="4968875"/>
          </a:xfrm>
        </p:spPr>
        <p:txBody>
          <a:bodyPr/>
          <a:lstStyle/>
          <a:p>
            <a:pPr algn="just"/>
            <a:r>
              <a:rPr lang="ru-RU" sz="2200" dirty="0" smtClean="0">
                <a:solidFill>
                  <a:schemeClr val="tx1"/>
                </a:solidFill>
              </a:rPr>
              <a:t>            Указанные нормы воплощаются в </a:t>
            </a:r>
            <a:r>
              <a:rPr lang="ru-RU" sz="2200" b="1" dirty="0" smtClean="0">
                <a:solidFill>
                  <a:schemeClr val="tx1"/>
                </a:solidFill>
              </a:rPr>
              <a:t>социальных ролях</a:t>
            </a:r>
            <a:r>
              <a:rPr lang="ru-RU" sz="2200" dirty="0" smtClean="0">
                <a:solidFill>
                  <a:schemeClr val="tx1"/>
                </a:solidFill>
              </a:rPr>
              <a:t>. Социальная роль может быть понята как представление о предписанном обществом способе или шаблоне поведения.</a:t>
            </a:r>
          </a:p>
          <a:p>
            <a:pPr algn="just"/>
            <a:r>
              <a:rPr lang="ru-RU" sz="2200" dirty="0" smtClean="0">
                <a:solidFill>
                  <a:schemeClr val="tx1"/>
                </a:solidFill>
              </a:rPr>
              <a:t>            Соответствие </a:t>
            </a:r>
            <a:r>
              <a:rPr lang="ru-RU" sz="2200" dirty="0">
                <a:solidFill>
                  <a:schemeClr val="tx1"/>
                </a:solidFill>
              </a:rPr>
              <a:t>поведения людей взаимным ролевым ожиданиям – условие успешности общения. Если есть несоответствие, то могут последовать коррекция, разногласие, или ролевой конфликт</a:t>
            </a:r>
            <a:endParaRPr lang="ru-RU" sz="2200" dirty="0" smtClean="0">
              <a:solidFill>
                <a:schemeClr val="tx1"/>
              </a:solidFill>
            </a:endParaRPr>
          </a:p>
        </p:txBody>
      </p:sp>
    </p:spTree>
    <p:extLst>
      <p:ext uri="{BB962C8B-B14F-4D97-AF65-F5344CB8AC3E}">
        <p14:creationId xmlns:p14="http://schemas.microsoft.com/office/powerpoint/2010/main" val="234754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Определение </a:t>
            </a:r>
          </a:p>
        </p:txBody>
      </p:sp>
      <p:sp>
        <p:nvSpPr>
          <p:cNvPr id="6147" name="Rectangle 2"/>
          <p:cNvSpPr>
            <a:spLocks noGrp="1" noChangeArrowheads="1"/>
          </p:cNvSpPr>
          <p:nvPr>
            <p:ph type="body" idx="4294967295"/>
          </p:nvPr>
        </p:nvSpPr>
        <p:spPr>
          <a:xfrm>
            <a:off x="395536" y="1988840"/>
            <a:ext cx="8424936" cy="4464496"/>
          </a:xfrm>
        </p:spPr>
        <p:txBody>
          <a:bodyPr/>
          <a:lstStyle/>
          <a:p>
            <a:pPr algn="just"/>
            <a:r>
              <a:rPr lang="ru-RU" sz="2800" b="1" dirty="0" smtClean="0">
                <a:solidFill>
                  <a:schemeClr val="tx1"/>
                </a:solidFill>
              </a:rPr>
              <a:t>    </a:t>
            </a:r>
            <a:r>
              <a:rPr lang="ru-RU" sz="2800" b="1" dirty="0">
                <a:solidFill>
                  <a:schemeClr val="tx1"/>
                </a:solidFill>
              </a:rPr>
              <a:t>О</a:t>
            </a:r>
            <a:r>
              <a:rPr lang="ru-RU" sz="2800" b="1" dirty="0" smtClean="0">
                <a:solidFill>
                  <a:schemeClr val="tx1"/>
                </a:solidFill>
              </a:rPr>
              <a:t>бщение – </a:t>
            </a:r>
            <a:r>
              <a:rPr lang="ru-RU" sz="2800" dirty="0" smtClean="0">
                <a:solidFill>
                  <a:schemeClr val="tx1"/>
                </a:solidFill>
              </a:rPr>
              <a:t>это процесс установления и развития контактов между людьми, порождаемый потребностями совместной активности и включающий в себя обмен информацией, взаимодействие и восприятие. </a:t>
            </a:r>
            <a:endParaRPr lang="ru-RU" sz="2800" dirty="0" smtClean="0">
              <a:solidFill>
                <a:schemeClr val="tx1"/>
              </a:solidFill>
            </a:endParaRPr>
          </a:p>
          <a:p>
            <a:pPr algn="just"/>
            <a:r>
              <a:rPr lang="ru-RU" sz="2800" dirty="0">
                <a:solidFill>
                  <a:schemeClr val="tx1"/>
                </a:solidFill>
              </a:rPr>
              <a:t> </a:t>
            </a:r>
            <a:r>
              <a:rPr lang="ru-RU" sz="2800" dirty="0" smtClean="0">
                <a:solidFill>
                  <a:schemeClr val="tx1"/>
                </a:solidFill>
              </a:rPr>
              <a:t> Общение </a:t>
            </a:r>
            <a:r>
              <a:rPr lang="ru-RU" sz="2800" dirty="0">
                <a:solidFill>
                  <a:schemeClr val="tx1"/>
                </a:solidFill>
              </a:rPr>
              <a:t>- процесс установления и поддержания целенаправленного, прямого или опосредованного контакта между людьми, связанных друг с другом в психологическом отношении. </a:t>
            </a:r>
          </a:p>
          <a:p>
            <a:pPr algn="just"/>
            <a:endParaRPr lang="ru-RU" sz="2800" dirty="0" smtClean="0">
              <a:solidFill>
                <a:schemeClr val="tx1"/>
              </a:solidFill>
            </a:endParaRPr>
          </a:p>
          <a:p>
            <a:pPr algn="just"/>
            <a:r>
              <a:rPr lang="ru-RU" sz="2800" dirty="0">
                <a:solidFill>
                  <a:schemeClr val="tx1"/>
                </a:solidFill>
              </a:rPr>
              <a:t> </a:t>
            </a:r>
            <a:r>
              <a:rPr lang="ru-RU" sz="2800" dirty="0" smtClean="0">
                <a:solidFill>
                  <a:schemeClr val="tx1"/>
                </a:solidFill>
              </a:rPr>
              <a:t>    </a:t>
            </a:r>
          </a:p>
        </p:txBody>
      </p:sp>
    </p:spTree>
    <p:extLst>
      <p:ext uri="{BB962C8B-B14F-4D97-AF65-F5344CB8AC3E}">
        <p14:creationId xmlns:p14="http://schemas.microsoft.com/office/powerpoint/2010/main" val="4057346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611560" y="476672"/>
            <a:ext cx="7772400" cy="792088"/>
          </a:xfrm>
        </p:spPr>
        <p:txBody>
          <a:bodyPr/>
          <a:lstStyle/>
          <a:p>
            <a:pPr algn="ctr"/>
            <a:r>
              <a:rPr lang="ru-RU" sz="2400" dirty="0" smtClean="0">
                <a:solidFill>
                  <a:schemeClr val="bg1"/>
                </a:solidFill>
              </a:rPr>
              <a:t>3. Общение </a:t>
            </a:r>
            <a:r>
              <a:rPr lang="ru-RU" sz="2400" dirty="0">
                <a:solidFill>
                  <a:schemeClr val="bg1"/>
                </a:solidFill>
              </a:rPr>
              <a:t>как понимание людьми друг </a:t>
            </a:r>
            <a:r>
              <a:rPr lang="ru-RU" sz="2400" dirty="0" smtClean="0">
                <a:solidFill>
                  <a:schemeClr val="bg1"/>
                </a:solidFill>
              </a:rPr>
              <a:t>друга</a:t>
            </a:r>
            <a:br>
              <a:rPr lang="ru-RU" sz="2400" dirty="0" smtClean="0">
                <a:solidFill>
                  <a:schemeClr val="bg1"/>
                </a:solidFill>
              </a:rPr>
            </a:br>
            <a:r>
              <a:rPr lang="ru-RU" sz="2400" dirty="0" smtClean="0">
                <a:solidFill>
                  <a:schemeClr val="bg1"/>
                </a:solidFill>
              </a:rPr>
              <a:t>перцептивная составляющая общения</a:t>
            </a:r>
            <a:endParaRPr lang="ru-RU" dirty="0" smtClean="0">
              <a:solidFill>
                <a:schemeClr val="bg1"/>
              </a:solidFill>
            </a:endParaRPr>
          </a:p>
        </p:txBody>
      </p:sp>
      <p:sp>
        <p:nvSpPr>
          <p:cNvPr id="2" name="Текст 1"/>
          <p:cNvSpPr>
            <a:spLocks noGrp="1"/>
          </p:cNvSpPr>
          <p:nvPr>
            <p:ph type="body" idx="1"/>
          </p:nvPr>
        </p:nvSpPr>
        <p:spPr>
          <a:xfrm>
            <a:off x="395536" y="1916832"/>
            <a:ext cx="8280920" cy="4752528"/>
          </a:xfrm>
        </p:spPr>
        <p:txBody>
          <a:bodyPr/>
          <a:lstStyle/>
          <a:p>
            <a:pPr algn="just"/>
            <a:r>
              <a:rPr lang="ru-RU" sz="2400" b="1" dirty="0">
                <a:solidFill>
                  <a:schemeClr val="tx1"/>
                </a:solidFill>
                <a:latin typeface="Candara" pitchFamily="34" charset="0"/>
                <a:cs typeface="Times New Roman" pitchFamily="18" charset="0"/>
              </a:rPr>
              <a:t>Идентификация</a:t>
            </a:r>
            <a:r>
              <a:rPr lang="ru-RU" sz="2400" dirty="0">
                <a:solidFill>
                  <a:schemeClr val="tx1"/>
                </a:solidFill>
                <a:latin typeface="Candara" pitchFamily="34" charset="0"/>
                <a:cs typeface="Times New Roman" pitchFamily="18" charset="0"/>
              </a:rPr>
              <a:t> – механизм понимания другого человека путем постановки себя на его место через принятие его роли, личностных особенностей, мышления, чувств. Это уподобление себя другому. </a:t>
            </a:r>
            <a:endParaRPr lang="ru-RU" sz="2400" dirty="0" smtClean="0">
              <a:solidFill>
                <a:schemeClr val="tx1"/>
              </a:solidFill>
              <a:latin typeface="Candara" pitchFamily="34" charset="0"/>
              <a:cs typeface="Times New Roman" pitchFamily="18" charset="0"/>
            </a:endParaRPr>
          </a:p>
          <a:p>
            <a:pPr algn="just"/>
            <a:r>
              <a:rPr lang="ru-RU" sz="2400" dirty="0" smtClean="0">
                <a:solidFill>
                  <a:schemeClr val="tx1"/>
                </a:solidFill>
                <a:latin typeface="Candara" pitchFamily="34" charset="0"/>
                <a:cs typeface="Times New Roman" pitchFamily="18" charset="0"/>
              </a:rPr>
              <a:t>Интеллектуальное </a:t>
            </a:r>
            <a:r>
              <a:rPr lang="ru-RU" sz="2400" dirty="0">
                <a:solidFill>
                  <a:schemeClr val="tx1"/>
                </a:solidFill>
                <a:latin typeface="Candara" pitchFamily="34" charset="0"/>
                <a:cs typeface="Times New Roman" pitchFamily="18" charset="0"/>
              </a:rPr>
              <a:t>понимание другого человека, понимание его средствами мышления, логики, </a:t>
            </a:r>
            <a:r>
              <a:rPr lang="ru-RU" sz="2400" dirty="0" smtClean="0">
                <a:solidFill>
                  <a:schemeClr val="tx1"/>
                </a:solidFill>
                <a:latin typeface="Candara" pitchFamily="34" charset="0"/>
                <a:cs typeface="Times New Roman" pitchFamily="18" charset="0"/>
              </a:rPr>
              <a:t>рассуждений называется  </a:t>
            </a:r>
            <a:r>
              <a:rPr lang="ru-RU" sz="2400" b="1" dirty="0" smtClean="0">
                <a:solidFill>
                  <a:schemeClr val="tx1"/>
                </a:solidFill>
                <a:latin typeface="Candara" pitchFamily="34" charset="0"/>
                <a:cs typeface="Times New Roman" pitchFamily="18" charset="0"/>
              </a:rPr>
              <a:t>рефлексия.</a:t>
            </a:r>
            <a:r>
              <a:rPr lang="ru-RU" sz="2400" dirty="0" smtClean="0">
                <a:solidFill>
                  <a:schemeClr val="tx1"/>
                </a:solidFill>
                <a:latin typeface="Candara" pitchFamily="34" charset="0"/>
                <a:cs typeface="Times New Roman" pitchFamily="18" charset="0"/>
              </a:rPr>
              <a:t> Главный </a:t>
            </a:r>
            <a:r>
              <a:rPr lang="ru-RU" sz="2400" dirty="0">
                <a:solidFill>
                  <a:schemeClr val="tx1"/>
                </a:solidFill>
                <a:latin typeface="Candara" pitchFamily="34" charset="0"/>
                <a:cs typeface="Times New Roman" pitchFamily="18" charset="0"/>
              </a:rPr>
              <a:t>вектор познания направлен не на себя, а на другого. </a:t>
            </a:r>
            <a:endParaRPr lang="ru-RU" sz="2400" dirty="0" smtClean="0">
              <a:solidFill>
                <a:schemeClr val="tx1"/>
              </a:solidFill>
              <a:latin typeface="Candara" pitchFamily="34" charset="0"/>
              <a:cs typeface="Times New Roman" pitchFamily="18" charset="0"/>
            </a:endParaRPr>
          </a:p>
          <a:p>
            <a:pPr algn="just"/>
            <a:r>
              <a:rPr lang="ru-RU" sz="2400" dirty="0" smtClean="0">
                <a:solidFill>
                  <a:schemeClr val="tx1"/>
                </a:solidFill>
                <a:latin typeface="Candara" pitchFamily="34" charset="0"/>
                <a:cs typeface="Times New Roman" pitchFamily="18" charset="0"/>
              </a:rPr>
              <a:t>Тут </a:t>
            </a:r>
            <a:r>
              <a:rPr lang="ru-RU" sz="2400" dirty="0">
                <a:solidFill>
                  <a:schemeClr val="tx1"/>
                </a:solidFill>
                <a:latin typeface="Candara" pitchFamily="34" charset="0"/>
                <a:cs typeface="Times New Roman" pitchFamily="18" charset="0"/>
              </a:rPr>
              <a:t>рассуждения могут обобщаться такой формулой: «Я думаю, что ты думаешь, что…». А вот рефлексия поглубже: «Я думаю, что ты думаешь, будто я думаю, что…». Рассматриваемый вид рефлексии – это рассуждение за другого человека.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3200" dirty="0" smtClean="0"/>
          </a:p>
        </p:txBody>
      </p:sp>
      <p:sp>
        <p:nvSpPr>
          <p:cNvPr id="11267" name="Rectangle 2"/>
          <p:cNvSpPr>
            <a:spLocks noGrp="1" noChangeArrowheads="1"/>
          </p:cNvSpPr>
          <p:nvPr>
            <p:ph type="body" idx="4294967295"/>
          </p:nvPr>
        </p:nvSpPr>
        <p:spPr>
          <a:xfrm>
            <a:off x="539750" y="1700213"/>
            <a:ext cx="8135938" cy="4897437"/>
          </a:xfrm>
        </p:spPr>
        <p:txBody>
          <a:bodyPr/>
          <a:lstStyle/>
          <a:p>
            <a:pPr marL="0" indent="0" algn="just"/>
            <a:r>
              <a:rPr lang="ru-RU" b="1" dirty="0" smtClean="0">
                <a:solidFill>
                  <a:schemeClr val="tx1"/>
                </a:solidFill>
              </a:rPr>
              <a:t>Термин </a:t>
            </a:r>
            <a:r>
              <a:rPr lang="ru-RU" b="1" dirty="0" err="1">
                <a:solidFill>
                  <a:schemeClr val="tx1"/>
                </a:solidFill>
              </a:rPr>
              <a:t>эмпатия</a:t>
            </a:r>
            <a:r>
              <a:rPr lang="ru-RU" b="1" dirty="0">
                <a:solidFill>
                  <a:schemeClr val="tx1"/>
                </a:solidFill>
              </a:rPr>
              <a:t> - </a:t>
            </a:r>
            <a:r>
              <a:rPr lang="ru-RU" dirty="0">
                <a:solidFill>
                  <a:schemeClr val="tx1"/>
                </a:solidFill>
              </a:rPr>
              <a:t>постижение эмоционального состояния другого человека, понимание его эмоций, чувств и переживаний, сопереживание, сочувствие ему. </a:t>
            </a:r>
            <a:endParaRPr lang="ru-RU" dirty="0" smtClean="0">
              <a:solidFill>
                <a:schemeClr val="tx1"/>
              </a:solidFill>
            </a:endParaRPr>
          </a:p>
          <a:p>
            <a:pPr marL="0" indent="0" algn="just"/>
            <a:r>
              <a:rPr lang="ru-RU" dirty="0">
                <a:solidFill>
                  <a:schemeClr val="tx1"/>
                </a:solidFill>
              </a:rPr>
              <a:t> </a:t>
            </a:r>
            <a:r>
              <a:rPr lang="ru-RU" dirty="0" smtClean="0">
                <a:solidFill>
                  <a:schemeClr val="tx1"/>
                </a:solidFill>
              </a:rPr>
              <a:t>В </a:t>
            </a:r>
            <a:r>
              <a:rPr lang="ru-RU" dirty="0">
                <a:solidFill>
                  <a:schemeClr val="tx1"/>
                </a:solidFill>
              </a:rPr>
              <a:t>различных контекстах </a:t>
            </a:r>
            <a:r>
              <a:rPr lang="ru-RU" dirty="0" err="1">
                <a:solidFill>
                  <a:schemeClr val="tx1"/>
                </a:solidFill>
              </a:rPr>
              <a:t>эмпатия</a:t>
            </a:r>
            <a:r>
              <a:rPr lang="ru-RU" dirty="0">
                <a:solidFill>
                  <a:schemeClr val="tx1"/>
                </a:solidFill>
              </a:rPr>
              <a:t> рассматривается и как установка, и как компонент интеллекта межличностных отношений, и как свойство личности</a:t>
            </a:r>
            <a:r>
              <a:rPr lang="ru-RU" dirty="0" smtClean="0">
                <a:solidFill>
                  <a:schemeClr val="tx1"/>
                </a:solidFill>
              </a:rPr>
              <a:t>.</a:t>
            </a:r>
          </a:p>
          <a:p>
            <a:pPr marL="0" indent="0" algn="just"/>
            <a:r>
              <a:rPr lang="ru-RU" b="1" dirty="0" smtClean="0">
                <a:solidFill>
                  <a:schemeClr val="tx1"/>
                </a:solidFill>
              </a:rPr>
              <a:t>Аттракция</a:t>
            </a:r>
            <a:r>
              <a:rPr lang="ru-RU" dirty="0" smtClean="0">
                <a:solidFill>
                  <a:schemeClr val="tx1"/>
                </a:solidFill>
              </a:rPr>
              <a:t> – тяга к другому человеку, основанная на положительных эмоциях.</a:t>
            </a:r>
          </a:p>
          <a:p>
            <a:pPr marL="0" indent="0" algn="just"/>
            <a:r>
              <a:rPr lang="ru-RU" b="1" dirty="0" smtClean="0">
                <a:solidFill>
                  <a:schemeClr val="tx1"/>
                </a:solidFill>
              </a:rPr>
              <a:t>Каузальная атрибуция </a:t>
            </a:r>
            <a:r>
              <a:rPr lang="ru-RU" dirty="0" smtClean="0">
                <a:solidFill>
                  <a:schemeClr val="tx1"/>
                </a:solidFill>
              </a:rPr>
              <a:t>– объяснение, приписывание причины поведения партнера по общению.</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dirty="0" smtClean="0"/>
              <a:t>Общение как процесс (</a:t>
            </a:r>
            <a:r>
              <a:rPr lang="ru-RU" sz="3200" dirty="0" smtClean="0">
                <a:solidFill>
                  <a:schemeClr val="bg1"/>
                </a:solidFill>
              </a:rPr>
              <a:t>Куницына </a:t>
            </a:r>
            <a:r>
              <a:rPr lang="ru-RU" sz="3200" dirty="0">
                <a:solidFill>
                  <a:schemeClr val="bg1"/>
                </a:solidFill>
              </a:rPr>
              <a:t>В.Н. </a:t>
            </a:r>
            <a:r>
              <a:rPr lang="ru-RU" sz="3200" dirty="0" smtClean="0">
                <a:solidFill>
                  <a:schemeClr val="bg1"/>
                </a:solidFill>
              </a:rPr>
              <a:t>)</a:t>
            </a:r>
            <a:endParaRPr lang="ru-RU" sz="3200" dirty="0" smtClean="0">
              <a:solidFill>
                <a:schemeClr val="bg1"/>
              </a:solidFill>
            </a:endParaRPr>
          </a:p>
        </p:txBody>
      </p:sp>
      <p:sp>
        <p:nvSpPr>
          <p:cNvPr id="11267" name="Rectangle 2"/>
          <p:cNvSpPr>
            <a:spLocks noGrp="1" noChangeArrowheads="1"/>
          </p:cNvSpPr>
          <p:nvPr>
            <p:ph type="body" idx="4294967295"/>
          </p:nvPr>
        </p:nvSpPr>
        <p:spPr>
          <a:xfrm>
            <a:off x="323528" y="1700213"/>
            <a:ext cx="8568952" cy="4897437"/>
          </a:xfrm>
        </p:spPr>
        <p:txBody>
          <a:bodyPr/>
          <a:lstStyle/>
          <a:p>
            <a:pPr marL="0" indent="0" algn="just"/>
            <a:r>
              <a:rPr lang="ru-RU" dirty="0" smtClean="0">
                <a:solidFill>
                  <a:schemeClr val="tx1"/>
                </a:solidFill>
              </a:rPr>
              <a:t>1</a:t>
            </a:r>
            <a:r>
              <a:rPr lang="ru-RU" dirty="0">
                <a:solidFill>
                  <a:schemeClr val="tx1"/>
                </a:solidFill>
              </a:rPr>
              <a:t>.	Возникновение потребности в общении (необходимо сообщить или узнать информацию повлиять на собеседника и т.п.) и прояснение целей общения</a:t>
            </a:r>
          </a:p>
          <a:p>
            <a:pPr marL="0" indent="0" algn="just"/>
            <a:r>
              <a:rPr lang="ru-RU" dirty="0">
                <a:solidFill>
                  <a:schemeClr val="tx1"/>
                </a:solidFill>
              </a:rPr>
              <a:t>2.	Вход субъекта в коммуникативную ситуацию</a:t>
            </a:r>
          </a:p>
          <a:p>
            <a:pPr marL="0" indent="0" algn="just"/>
            <a:r>
              <a:rPr lang="ru-RU" dirty="0">
                <a:solidFill>
                  <a:schemeClr val="tx1"/>
                </a:solidFill>
              </a:rPr>
              <a:t>3.	Ориентировка в ситуации общения и личности собеседника</a:t>
            </a:r>
          </a:p>
          <a:p>
            <a:pPr marL="0" indent="0" algn="just"/>
            <a:r>
              <a:rPr lang="ru-RU" dirty="0">
                <a:solidFill>
                  <a:schemeClr val="tx1"/>
                </a:solidFill>
              </a:rPr>
              <a:t>4.	Планирование содержания и средств общения ( что будет сказано, каким образом, как строить свое поведение и т.д.</a:t>
            </a:r>
          </a:p>
          <a:p>
            <a:pPr marL="0" indent="0" algn="just"/>
            <a:r>
              <a:rPr lang="ru-RU" dirty="0">
                <a:solidFill>
                  <a:schemeClr val="tx1"/>
                </a:solidFill>
              </a:rPr>
              <a:t>5.	Пристройка к субъекту – партнёру по взаимодействию ( занятие переделённой позиции по отношению к партнеру по общению</a:t>
            </a:r>
            <a:r>
              <a:rPr lang="ru-RU"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2275549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dirty="0" smtClean="0"/>
              <a:t>Общение как процесс (</a:t>
            </a:r>
            <a:r>
              <a:rPr lang="ru-RU" sz="3200" dirty="0" smtClean="0">
                <a:solidFill>
                  <a:schemeClr val="bg1"/>
                </a:solidFill>
              </a:rPr>
              <a:t>Куницына </a:t>
            </a:r>
            <a:r>
              <a:rPr lang="ru-RU" sz="3200" dirty="0">
                <a:solidFill>
                  <a:schemeClr val="bg1"/>
                </a:solidFill>
              </a:rPr>
              <a:t>В.Н. </a:t>
            </a:r>
            <a:r>
              <a:rPr lang="ru-RU" sz="3200" dirty="0" smtClean="0">
                <a:solidFill>
                  <a:schemeClr val="bg1"/>
                </a:solidFill>
              </a:rPr>
              <a:t>)</a:t>
            </a:r>
            <a:endParaRPr lang="ru-RU" sz="3200" dirty="0" smtClean="0">
              <a:solidFill>
                <a:schemeClr val="bg1"/>
              </a:solidFill>
            </a:endParaRPr>
          </a:p>
        </p:txBody>
      </p:sp>
      <p:sp>
        <p:nvSpPr>
          <p:cNvPr id="11267" name="Rectangle 2"/>
          <p:cNvSpPr>
            <a:spLocks noGrp="1" noChangeArrowheads="1"/>
          </p:cNvSpPr>
          <p:nvPr>
            <p:ph type="body" idx="4294967295"/>
          </p:nvPr>
        </p:nvSpPr>
        <p:spPr>
          <a:xfrm>
            <a:off x="323528" y="1700213"/>
            <a:ext cx="8568952" cy="4897437"/>
          </a:xfrm>
        </p:spPr>
        <p:txBody>
          <a:bodyPr/>
          <a:lstStyle/>
          <a:p>
            <a:pPr marL="0" indent="0" algn="just"/>
            <a:r>
              <a:rPr lang="ru-RU" dirty="0" smtClean="0">
                <a:solidFill>
                  <a:schemeClr val="tx1"/>
                </a:solidFill>
              </a:rPr>
              <a:t>6</a:t>
            </a:r>
            <a:r>
              <a:rPr lang="ru-RU" dirty="0">
                <a:solidFill>
                  <a:schemeClr val="tx1"/>
                </a:solidFill>
              </a:rPr>
              <a:t>.	Фаза </a:t>
            </a:r>
            <a:r>
              <a:rPr lang="ru-RU" dirty="0" err="1">
                <a:solidFill>
                  <a:schemeClr val="tx1"/>
                </a:solidFill>
              </a:rPr>
              <a:t>взаимоинформирования</a:t>
            </a:r>
            <a:r>
              <a:rPr lang="ru-RU" dirty="0">
                <a:solidFill>
                  <a:schemeClr val="tx1"/>
                </a:solidFill>
              </a:rPr>
              <a:t>, взаимодействия, обмена контактными действиями. </a:t>
            </a:r>
          </a:p>
          <a:p>
            <a:pPr marL="0" indent="0" algn="just"/>
            <a:r>
              <a:rPr lang="ru-RU" dirty="0">
                <a:solidFill>
                  <a:schemeClr val="tx1"/>
                </a:solidFill>
              </a:rPr>
              <a:t>7.	Восприятие  и оценка ответных реакций  собеседника, контроль эффективности общения на основе обратной связи</a:t>
            </a:r>
          </a:p>
          <a:p>
            <a:pPr marL="0" indent="0" algn="just"/>
            <a:r>
              <a:rPr lang="ru-RU" dirty="0">
                <a:solidFill>
                  <a:schemeClr val="tx1"/>
                </a:solidFill>
              </a:rPr>
              <a:t>8.	Корректировка направления, стиля и методов общения</a:t>
            </a:r>
          </a:p>
          <a:p>
            <a:pPr marL="0" indent="0" algn="just"/>
            <a:r>
              <a:rPr lang="ru-RU" dirty="0">
                <a:solidFill>
                  <a:schemeClr val="tx1"/>
                </a:solidFill>
              </a:rPr>
              <a:t>9.	Фаза выхода из контакта.</a:t>
            </a:r>
          </a:p>
        </p:txBody>
      </p:sp>
    </p:spTree>
    <p:extLst>
      <p:ext uri="{BB962C8B-B14F-4D97-AF65-F5344CB8AC3E}">
        <p14:creationId xmlns:p14="http://schemas.microsoft.com/office/powerpoint/2010/main" val="30158194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Уровни общения</a:t>
            </a:r>
          </a:p>
        </p:txBody>
      </p:sp>
      <p:sp>
        <p:nvSpPr>
          <p:cNvPr id="6147" name="Rectangle 2"/>
          <p:cNvSpPr>
            <a:spLocks noGrp="1" noChangeArrowheads="1"/>
          </p:cNvSpPr>
          <p:nvPr>
            <p:ph type="body" idx="4294967295"/>
          </p:nvPr>
        </p:nvSpPr>
        <p:spPr>
          <a:xfrm>
            <a:off x="107504" y="1484784"/>
            <a:ext cx="8856984" cy="5184576"/>
          </a:xfrm>
        </p:spPr>
        <p:txBody>
          <a:bodyPr/>
          <a:lstStyle/>
          <a:p>
            <a:pPr algn="just"/>
            <a:r>
              <a:rPr lang="ru-RU" dirty="0" smtClean="0">
                <a:solidFill>
                  <a:schemeClr val="tx1"/>
                </a:solidFill>
              </a:rPr>
              <a:t>В </a:t>
            </a:r>
            <a:r>
              <a:rPr lang="ru-RU" dirty="0">
                <a:solidFill>
                  <a:schemeClr val="tx1"/>
                </a:solidFill>
              </a:rPr>
              <a:t>общении выделяют также макроуровень, </a:t>
            </a:r>
            <a:r>
              <a:rPr lang="ru-RU" dirty="0" err="1">
                <a:solidFill>
                  <a:schemeClr val="tx1"/>
                </a:solidFill>
              </a:rPr>
              <a:t>мезауровень</a:t>
            </a:r>
            <a:r>
              <a:rPr lang="ru-RU" dirty="0">
                <a:solidFill>
                  <a:schemeClr val="tx1"/>
                </a:solidFill>
              </a:rPr>
              <a:t>, микроуровень (Ломов БФ):</a:t>
            </a:r>
          </a:p>
          <a:p>
            <a:pPr algn="just"/>
            <a:r>
              <a:rPr lang="ru-RU" b="1" dirty="0">
                <a:solidFill>
                  <a:schemeClr val="tx1"/>
                </a:solidFill>
              </a:rPr>
              <a:t>1. На макроуровне </a:t>
            </a:r>
            <a:r>
              <a:rPr lang="ru-RU" dirty="0">
                <a:solidFill>
                  <a:schemeClr val="tx1"/>
                </a:solidFill>
              </a:rPr>
              <a:t>общение распространяется на незнакомых или малознакомых людей в масштабах страны и мирового сообщества, объединенных общими проблемами, идеями </a:t>
            </a:r>
            <a:r>
              <a:rPr lang="ru-RU" dirty="0" smtClean="0">
                <a:solidFill>
                  <a:schemeClr val="tx1"/>
                </a:solidFill>
              </a:rPr>
              <a:t>( </a:t>
            </a:r>
            <a:r>
              <a:rPr lang="ru-RU" dirty="0">
                <a:solidFill>
                  <a:schemeClr val="tx1"/>
                </a:solidFill>
              </a:rPr>
              <a:t>публикации в прессе, выступления на масштабных акциях, конференциях и т.д.).</a:t>
            </a:r>
          </a:p>
          <a:p>
            <a:pPr algn="just"/>
            <a:r>
              <a:rPr lang="ru-RU" dirty="0">
                <a:solidFill>
                  <a:schemeClr val="tx1"/>
                </a:solidFill>
              </a:rPr>
              <a:t>2</a:t>
            </a:r>
            <a:r>
              <a:rPr lang="ru-RU" b="1" dirty="0">
                <a:solidFill>
                  <a:schemeClr val="tx1"/>
                </a:solidFill>
              </a:rPr>
              <a:t>. На </a:t>
            </a:r>
            <a:r>
              <a:rPr lang="ru-RU" b="1" dirty="0" err="1">
                <a:solidFill>
                  <a:schemeClr val="tx1"/>
                </a:solidFill>
              </a:rPr>
              <a:t>мезауровне</a:t>
            </a:r>
            <a:r>
              <a:rPr lang="ru-RU" b="1" dirty="0">
                <a:solidFill>
                  <a:schemeClr val="tx1"/>
                </a:solidFill>
              </a:rPr>
              <a:t> </a:t>
            </a:r>
            <a:r>
              <a:rPr lang="ru-RU" dirty="0">
                <a:solidFill>
                  <a:schemeClr val="tx1"/>
                </a:solidFill>
              </a:rPr>
              <a:t>общение с малознакомыми и знакомыми людьми в </a:t>
            </a:r>
            <a:r>
              <a:rPr lang="ru-RU" dirty="0" smtClean="0">
                <a:solidFill>
                  <a:schemeClr val="tx1"/>
                </a:solidFill>
              </a:rPr>
              <a:t>пределах </a:t>
            </a:r>
            <a:r>
              <a:rPr lang="ru-RU" dirty="0">
                <a:solidFill>
                  <a:schemeClr val="tx1"/>
                </a:solidFill>
              </a:rPr>
              <a:t>страны, региона, </a:t>
            </a:r>
            <a:r>
              <a:rPr lang="ru-RU" dirty="0" smtClean="0">
                <a:solidFill>
                  <a:schemeClr val="tx1"/>
                </a:solidFill>
              </a:rPr>
              <a:t>города, </a:t>
            </a:r>
            <a:r>
              <a:rPr lang="ru-RU" dirty="0">
                <a:solidFill>
                  <a:schemeClr val="tx1"/>
                </a:solidFill>
              </a:rPr>
              <a:t>сохраняя значительную дистанцию, субординацию.</a:t>
            </a:r>
          </a:p>
          <a:p>
            <a:pPr algn="just"/>
            <a:r>
              <a:rPr lang="ru-RU" dirty="0">
                <a:solidFill>
                  <a:schemeClr val="tx1"/>
                </a:solidFill>
              </a:rPr>
              <a:t>3</a:t>
            </a:r>
            <a:r>
              <a:rPr lang="ru-RU" b="1" dirty="0">
                <a:solidFill>
                  <a:schemeClr val="tx1"/>
                </a:solidFill>
              </a:rPr>
              <a:t>. На микроуровне </a:t>
            </a:r>
            <a:r>
              <a:rPr lang="ru-RU" dirty="0">
                <a:solidFill>
                  <a:schemeClr val="tx1"/>
                </a:solidFill>
              </a:rPr>
              <a:t>общение с родными, близкими, друзьями, иногда с коллегами, единомышленниками (в том числе, доверительное общение на короткой дистанции).</a:t>
            </a:r>
          </a:p>
        </p:txBody>
      </p:sp>
    </p:spTree>
    <p:extLst>
      <p:ext uri="{BB962C8B-B14F-4D97-AF65-F5344CB8AC3E}">
        <p14:creationId xmlns:p14="http://schemas.microsoft.com/office/powerpoint/2010/main" val="7559624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Уровни общения</a:t>
            </a:r>
          </a:p>
        </p:txBody>
      </p:sp>
      <p:sp>
        <p:nvSpPr>
          <p:cNvPr id="6147" name="Rectangle 2"/>
          <p:cNvSpPr>
            <a:spLocks noGrp="1" noChangeArrowheads="1"/>
          </p:cNvSpPr>
          <p:nvPr>
            <p:ph type="body" idx="4294967295"/>
          </p:nvPr>
        </p:nvSpPr>
        <p:spPr>
          <a:xfrm>
            <a:off x="107504" y="1700808"/>
            <a:ext cx="8856984" cy="4968552"/>
          </a:xfrm>
        </p:spPr>
        <p:txBody>
          <a:bodyPr/>
          <a:lstStyle/>
          <a:p>
            <a:pPr algn="just"/>
            <a:r>
              <a:rPr lang="ru-RU" b="1" dirty="0" smtClean="0">
                <a:solidFill>
                  <a:schemeClr val="tx1"/>
                </a:solidFill>
              </a:rPr>
              <a:t>•   </a:t>
            </a:r>
            <a:r>
              <a:rPr lang="ru-RU" b="1" dirty="0">
                <a:solidFill>
                  <a:schemeClr val="tx1"/>
                </a:solidFill>
              </a:rPr>
              <a:t>ритуальный, или социально-ролевой уровень; </a:t>
            </a:r>
            <a:r>
              <a:rPr lang="ru-RU" dirty="0">
                <a:solidFill>
                  <a:schemeClr val="tx1"/>
                </a:solidFill>
              </a:rPr>
              <a:t>целью общения на этом уровне является выполнение ожидаемой от человека роли, демонстрация знания норм социальной среды. Общение при этом носит, как правило, анонимный характер, независимо от того, происходит оно между незнакомыми, </a:t>
            </a:r>
            <a:r>
              <a:rPr lang="ru-RU" dirty="0" smtClean="0">
                <a:solidFill>
                  <a:schemeClr val="tx1"/>
                </a:solidFill>
              </a:rPr>
              <a:t>знакомыми </a:t>
            </a:r>
            <a:r>
              <a:rPr lang="ru-RU" dirty="0">
                <a:solidFill>
                  <a:schemeClr val="tx1"/>
                </a:solidFill>
              </a:rPr>
              <a:t>или близкими людьми;</a:t>
            </a:r>
          </a:p>
          <a:p>
            <a:pPr algn="just"/>
            <a:r>
              <a:rPr lang="ru-RU" b="1" dirty="0">
                <a:solidFill>
                  <a:schemeClr val="tx1"/>
                </a:solidFill>
              </a:rPr>
              <a:t>•   деловой, или </a:t>
            </a:r>
            <a:r>
              <a:rPr lang="ru-RU" b="1" dirty="0" err="1" smtClean="0">
                <a:solidFill>
                  <a:schemeClr val="tx1"/>
                </a:solidFill>
              </a:rPr>
              <a:t>манипулятивный</a:t>
            </a:r>
            <a:r>
              <a:rPr lang="ru-RU" b="1" dirty="0">
                <a:solidFill>
                  <a:schemeClr val="tx1"/>
                </a:solidFill>
              </a:rPr>
              <a:t>, уровень; </a:t>
            </a:r>
            <a:r>
              <a:rPr lang="ru-RU" dirty="0">
                <a:solidFill>
                  <a:schemeClr val="tx1"/>
                </a:solidFill>
              </a:rPr>
              <a:t>целью такого общения является организация совместной деятельности, поиск средств повышения эффективности сотрудничества. Партнеры при этом оцениваются не как уникальные, неповторимые личности, а с точки зрения того, насколько хорошо они могут выполнить поставленные перед ними задачи, то есть оцениваются их функциональные качества. </a:t>
            </a:r>
          </a:p>
        </p:txBody>
      </p:sp>
    </p:spTree>
    <p:extLst>
      <p:ext uri="{BB962C8B-B14F-4D97-AF65-F5344CB8AC3E}">
        <p14:creationId xmlns:p14="http://schemas.microsoft.com/office/powerpoint/2010/main" val="13294970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Уровни общения</a:t>
            </a:r>
          </a:p>
        </p:txBody>
      </p:sp>
      <p:sp>
        <p:nvSpPr>
          <p:cNvPr id="6147" name="Rectangle 2"/>
          <p:cNvSpPr>
            <a:spLocks noGrp="1" noChangeArrowheads="1"/>
          </p:cNvSpPr>
          <p:nvPr>
            <p:ph type="body" idx="4294967295"/>
          </p:nvPr>
        </p:nvSpPr>
        <p:spPr>
          <a:xfrm>
            <a:off x="107504" y="1700808"/>
            <a:ext cx="8856984" cy="4968552"/>
          </a:xfrm>
        </p:spPr>
        <p:txBody>
          <a:bodyPr/>
          <a:lstStyle/>
          <a:p>
            <a:pPr algn="just"/>
            <a:r>
              <a:rPr lang="ru-RU" b="1" dirty="0" smtClean="0">
                <a:solidFill>
                  <a:schemeClr val="tx1"/>
                </a:solidFill>
              </a:rPr>
              <a:t>•   </a:t>
            </a:r>
            <a:r>
              <a:rPr lang="ru-RU" b="1" dirty="0">
                <a:solidFill>
                  <a:schemeClr val="tx1"/>
                </a:solidFill>
              </a:rPr>
              <a:t>интимно-личностный уровень; </a:t>
            </a:r>
            <a:r>
              <a:rPr lang="ru-RU" dirty="0">
                <a:solidFill>
                  <a:schemeClr val="tx1"/>
                </a:solidFill>
              </a:rPr>
              <a:t>цель — удовлетворение потребности в понимании, сочувствии, сопереживании. Для общения на этом уровне характерны психологическая близость, </a:t>
            </a:r>
            <a:r>
              <a:rPr lang="ru-RU" dirty="0" err="1">
                <a:solidFill>
                  <a:schemeClr val="tx1"/>
                </a:solidFill>
              </a:rPr>
              <a:t>эмпатия</a:t>
            </a:r>
            <a:r>
              <a:rPr lang="ru-RU" dirty="0">
                <a:solidFill>
                  <a:schemeClr val="tx1"/>
                </a:solidFill>
              </a:rPr>
              <a:t>, доверительность — доминирует Я-Ты контакт (</a:t>
            </a:r>
            <a:r>
              <a:rPr lang="ru-RU" dirty="0" err="1">
                <a:solidFill>
                  <a:schemeClr val="tx1"/>
                </a:solidFill>
              </a:rPr>
              <a:t>Головаха</a:t>
            </a:r>
            <a:r>
              <a:rPr lang="ru-RU" dirty="0">
                <a:solidFill>
                  <a:schemeClr val="tx1"/>
                </a:solidFill>
              </a:rPr>
              <a:t>, Панина, 1989; Петровская, 1989).</a:t>
            </a:r>
          </a:p>
          <a:p>
            <a:pPr algn="just"/>
            <a:endParaRPr lang="ru-RU" dirty="0">
              <a:solidFill>
                <a:schemeClr val="tx1"/>
              </a:solidFill>
            </a:endParaRPr>
          </a:p>
        </p:txBody>
      </p:sp>
    </p:spTree>
    <p:extLst>
      <p:ext uri="{BB962C8B-B14F-4D97-AF65-F5344CB8AC3E}">
        <p14:creationId xmlns:p14="http://schemas.microsoft.com/office/powerpoint/2010/main" val="23908349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dirty="0" smtClean="0"/>
              <a:t>Виды общения </a:t>
            </a:r>
            <a:endParaRPr lang="ru-RU" sz="3200" dirty="0" smtClean="0">
              <a:solidFill>
                <a:schemeClr val="bg1"/>
              </a:solidFill>
            </a:endParaRPr>
          </a:p>
        </p:txBody>
      </p:sp>
      <p:sp>
        <p:nvSpPr>
          <p:cNvPr id="11267" name="Rectangle 2"/>
          <p:cNvSpPr>
            <a:spLocks noGrp="1" noChangeArrowheads="1"/>
          </p:cNvSpPr>
          <p:nvPr>
            <p:ph type="body" idx="4294967295"/>
          </p:nvPr>
        </p:nvSpPr>
        <p:spPr>
          <a:xfrm>
            <a:off x="323528" y="1700213"/>
            <a:ext cx="8568952" cy="4897437"/>
          </a:xfrm>
        </p:spPr>
        <p:txBody>
          <a:bodyPr/>
          <a:lstStyle/>
          <a:p>
            <a:pPr marL="0" indent="0" algn="just"/>
            <a:r>
              <a:rPr lang="ru-RU" dirty="0" smtClean="0">
                <a:solidFill>
                  <a:schemeClr val="tx1"/>
                </a:solidFill>
              </a:rPr>
              <a:t>А.А</a:t>
            </a:r>
            <a:r>
              <a:rPr lang="ru-RU" dirty="0">
                <a:solidFill>
                  <a:schemeClr val="tx1"/>
                </a:solidFill>
              </a:rPr>
              <a:t>. Леонтьев  выделял три вида общения:</a:t>
            </a:r>
          </a:p>
          <a:p>
            <a:pPr marL="0" indent="0" algn="just"/>
            <a:r>
              <a:rPr lang="ru-RU" dirty="0">
                <a:solidFill>
                  <a:schemeClr val="tx1"/>
                </a:solidFill>
              </a:rPr>
              <a:t>•	Социально-ориентированное – направленное на изменение психологических характеристик группы людей, общение межу социальными группами публичное выступление.</a:t>
            </a:r>
          </a:p>
          <a:p>
            <a:pPr marL="0" indent="0" algn="just"/>
            <a:r>
              <a:rPr lang="ru-RU" dirty="0">
                <a:solidFill>
                  <a:schemeClr val="tx1"/>
                </a:solidFill>
              </a:rPr>
              <a:t>•	Предметно- ориентированное – направленное на регулирование совместной деятельности людей.</a:t>
            </a:r>
          </a:p>
          <a:p>
            <a:pPr marL="0" indent="0" algn="just"/>
            <a:r>
              <a:rPr lang="ru-RU" dirty="0">
                <a:solidFill>
                  <a:schemeClr val="tx1"/>
                </a:solidFill>
              </a:rPr>
              <a:t>•	Личностно-ориентированное – направленное на изменение отдельной личности.</a:t>
            </a:r>
          </a:p>
          <a:p>
            <a:pPr marL="0" indent="0" algn="just"/>
            <a:endParaRPr lang="ru-RU" dirty="0">
              <a:solidFill>
                <a:schemeClr val="tx1"/>
              </a:solidFill>
            </a:endParaRPr>
          </a:p>
        </p:txBody>
      </p:sp>
    </p:spTree>
    <p:extLst>
      <p:ext uri="{BB962C8B-B14F-4D97-AF65-F5344CB8AC3E}">
        <p14:creationId xmlns:p14="http://schemas.microsoft.com/office/powerpoint/2010/main" val="14933716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dirty="0" smtClean="0"/>
              <a:t>Виды общения </a:t>
            </a:r>
            <a:endParaRPr lang="ru-RU" sz="3200" dirty="0" smtClean="0">
              <a:solidFill>
                <a:schemeClr val="bg1"/>
              </a:solidFill>
            </a:endParaRPr>
          </a:p>
        </p:txBody>
      </p:sp>
      <p:sp>
        <p:nvSpPr>
          <p:cNvPr id="11267" name="Rectangle 2"/>
          <p:cNvSpPr>
            <a:spLocks noGrp="1" noChangeArrowheads="1"/>
          </p:cNvSpPr>
          <p:nvPr>
            <p:ph type="body" idx="4294967295"/>
          </p:nvPr>
        </p:nvSpPr>
        <p:spPr>
          <a:xfrm>
            <a:off x="323528" y="1700213"/>
            <a:ext cx="8568952" cy="4897437"/>
          </a:xfrm>
        </p:spPr>
        <p:txBody>
          <a:bodyPr/>
          <a:lstStyle/>
          <a:p>
            <a:pPr marL="0" indent="0" algn="just"/>
            <a:r>
              <a:rPr lang="ru-RU" dirty="0" smtClean="0">
                <a:solidFill>
                  <a:schemeClr val="tx1"/>
                </a:solidFill>
              </a:rPr>
              <a:t>Основные </a:t>
            </a:r>
            <a:r>
              <a:rPr lang="ru-RU" dirty="0">
                <a:solidFill>
                  <a:schemeClr val="tx1"/>
                </a:solidFill>
              </a:rPr>
              <a:t>виды общения:</a:t>
            </a:r>
          </a:p>
          <a:p>
            <a:pPr marL="0" indent="0" algn="just"/>
            <a:r>
              <a:rPr lang="ru-RU" b="1" dirty="0">
                <a:solidFill>
                  <a:schemeClr val="tx1"/>
                </a:solidFill>
              </a:rPr>
              <a:t>- деловое общение </a:t>
            </a:r>
            <a:r>
              <a:rPr lang="ru-RU" dirty="0">
                <a:solidFill>
                  <a:schemeClr val="tx1"/>
                </a:solidFill>
              </a:rPr>
              <a:t>обычно включено как частный момент в какую-либо совместную продуктивную деятельность людей и служит средством повышения качества этой деятельности. Его содержанием является то, чем заняты люди, а не те проблемы, которые затрагивают их внутренний мир;</a:t>
            </a:r>
          </a:p>
          <a:p>
            <a:pPr marL="0" indent="0" algn="just"/>
            <a:r>
              <a:rPr lang="ru-RU" b="1" dirty="0">
                <a:solidFill>
                  <a:schemeClr val="tx1"/>
                </a:solidFill>
              </a:rPr>
              <a:t>- личностное общение, </a:t>
            </a:r>
            <a:r>
              <a:rPr lang="ru-RU" dirty="0">
                <a:solidFill>
                  <a:schemeClr val="tx1"/>
                </a:solidFill>
              </a:rPr>
              <a:t>напротив, сосредоточено в основном вокруг психологических проблем внутреннего характера, тех интересов и потребностей, которые глубоко и интимно затрагивают личность человека; поиск смысла жизни, определение своего отношения к значимому человеку, к тому, что происходит вокруг, разрешение какого-либо внутреннего конфликта</a:t>
            </a:r>
            <a:r>
              <a:rPr lang="ru-RU"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15111133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dirty="0" smtClean="0"/>
              <a:t>Виды общения </a:t>
            </a:r>
            <a:endParaRPr lang="ru-RU" sz="3200" dirty="0" smtClean="0">
              <a:solidFill>
                <a:schemeClr val="bg1"/>
              </a:solidFill>
            </a:endParaRPr>
          </a:p>
        </p:txBody>
      </p:sp>
      <p:sp>
        <p:nvSpPr>
          <p:cNvPr id="11267" name="Rectangle 2"/>
          <p:cNvSpPr>
            <a:spLocks noGrp="1" noChangeArrowheads="1"/>
          </p:cNvSpPr>
          <p:nvPr>
            <p:ph type="body" idx="4294967295"/>
          </p:nvPr>
        </p:nvSpPr>
        <p:spPr>
          <a:xfrm>
            <a:off x="323528" y="1700213"/>
            <a:ext cx="8568952" cy="4897437"/>
          </a:xfrm>
        </p:spPr>
        <p:txBody>
          <a:bodyPr/>
          <a:lstStyle/>
          <a:p>
            <a:pPr marL="0" indent="0" algn="just"/>
            <a:r>
              <a:rPr lang="ru-RU" b="1" dirty="0" smtClean="0">
                <a:solidFill>
                  <a:schemeClr val="tx1"/>
                </a:solidFill>
              </a:rPr>
              <a:t>- </a:t>
            </a:r>
            <a:r>
              <a:rPr lang="ru-RU" b="1" dirty="0">
                <a:solidFill>
                  <a:schemeClr val="tx1"/>
                </a:solidFill>
              </a:rPr>
              <a:t>инструментальное </a:t>
            </a:r>
            <a:r>
              <a:rPr lang="ru-RU" dirty="0">
                <a:solidFill>
                  <a:schemeClr val="tx1"/>
                </a:solidFill>
              </a:rPr>
              <a:t>– общение, которое не является самоцелью, не стимулируется самостоятельной потребностью, но преследует какую-то иную цель, кроме получения удовлетворения от самого акта общения;</a:t>
            </a:r>
          </a:p>
          <a:p>
            <a:pPr marL="0" indent="0" algn="just"/>
            <a:r>
              <a:rPr lang="ru-RU" b="1" dirty="0">
                <a:solidFill>
                  <a:schemeClr val="tx1"/>
                </a:solidFill>
              </a:rPr>
              <a:t>- целевое </a:t>
            </a:r>
            <a:r>
              <a:rPr lang="ru-RU" dirty="0">
                <a:solidFill>
                  <a:schemeClr val="tx1"/>
                </a:solidFill>
              </a:rPr>
              <a:t>– это общение, которое само по себе служит средством удовлетворения специфической потребности, в данном случае – потребности в общении.</a:t>
            </a:r>
          </a:p>
          <a:p>
            <a:pPr marL="0" indent="0" algn="just"/>
            <a:endParaRPr lang="ru-RU" dirty="0">
              <a:solidFill>
                <a:schemeClr val="tx1"/>
              </a:solidFill>
            </a:endParaRPr>
          </a:p>
        </p:txBody>
      </p:sp>
    </p:spTree>
    <p:extLst>
      <p:ext uri="{BB962C8B-B14F-4D97-AF65-F5344CB8AC3E}">
        <p14:creationId xmlns:p14="http://schemas.microsoft.com/office/powerpoint/2010/main" val="1358543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dirty="0">
                <a:solidFill>
                  <a:schemeClr val="bg1"/>
                </a:solidFill>
              </a:rPr>
              <a:t>Основные теоретические направления психологии ХХ века </a:t>
            </a:r>
            <a:r>
              <a:rPr lang="ru-RU" sz="2800" dirty="0" smtClean="0">
                <a:solidFill>
                  <a:schemeClr val="bg1"/>
                </a:solidFill>
              </a:rPr>
              <a:t>в изучении </a:t>
            </a:r>
            <a:r>
              <a:rPr lang="ru-RU" sz="2800" dirty="0">
                <a:solidFill>
                  <a:schemeClr val="bg1"/>
                </a:solidFill>
              </a:rPr>
              <a:t>психологии общения. </a:t>
            </a:r>
            <a:endParaRPr lang="ru-RU" dirty="0" smtClean="0">
              <a:solidFill>
                <a:schemeClr val="bg1"/>
              </a:solidFill>
            </a:endParaRPr>
          </a:p>
        </p:txBody>
      </p:sp>
      <p:sp>
        <p:nvSpPr>
          <p:cNvPr id="6147" name="Rectangle 2"/>
          <p:cNvSpPr>
            <a:spLocks noGrp="1" noChangeArrowheads="1"/>
          </p:cNvSpPr>
          <p:nvPr>
            <p:ph type="body" idx="4294967295"/>
          </p:nvPr>
        </p:nvSpPr>
        <p:spPr>
          <a:xfrm>
            <a:off x="395536" y="1988840"/>
            <a:ext cx="8424936" cy="4135735"/>
          </a:xfrm>
        </p:spPr>
        <p:txBody>
          <a:bodyPr/>
          <a:lstStyle/>
          <a:p>
            <a:pPr algn="just"/>
            <a:r>
              <a:rPr lang="ru-RU" sz="2800" dirty="0" smtClean="0">
                <a:solidFill>
                  <a:schemeClr val="tx1"/>
                </a:solidFill>
              </a:rPr>
              <a:t>     </a:t>
            </a:r>
            <a:endParaRPr lang="ru-RU" sz="2800" dirty="0" smtClean="0">
              <a:solidFill>
                <a:schemeClr val="tx1"/>
              </a:solidFill>
            </a:endParaRPr>
          </a:p>
        </p:txBody>
      </p:sp>
      <p:sp>
        <p:nvSpPr>
          <p:cNvPr id="2" name="Прямоугольник 1"/>
          <p:cNvSpPr/>
          <p:nvPr/>
        </p:nvSpPr>
        <p:spPr>
          <a:xfrm>
            <a:off x="179512" y="1628800"/>
            <a:ext cx="8856983" cy="5324535"/>
          </a:xfrm>
          <a:prstGeom prst="rect">
            <a:avLst/>
          </a:prstGeom>
        </p:spPr>
        <p:txBody>
          <a:bodyPr wrap="square">
            <a:spAutoFit/>
          </a:bodyPr>
          <a:lstStyle/>
          <a:p>
            <a:pPr algn="just"/>
            <a:r>
              <a:rPr lang="ru-RU" sz="2000" dirty="0" smtClean="0">
                <a:solidFill>
                  <a:schemeClr val="tx1"/>
                </a:solidFill>
                <a:latin typeface="+mj-lt"/>
              </a:rPr>
              <a:t>Так</a:t>
            </a:r>
            <a:r>
              <a:rPr lang="ru-RU" sz="2000" dirty="0">
                <a:solidFill>
                  <a:schemeClr val="tx1"/>
                </a:solidFill>
                <a:latin typeface="+mj-lt"/>
              </a:rPr>
              <a:t>, в рамках </a:t>
            </a:r>
            <a:r>
              <a:rPr lang="ru-RU" sz="2000" b="1" dirty="0" err="1">
                <a:solidFill>
                  <a:schemeClr val="tx1"/>
                </a:solidFill>
                <a:latin typeface="+mj-lt"/>
              </a:rPr>
              <a:t>бихевиористкого</a:t>
            </a:r>
            <a:r>
              <a:rPr lang="ru-RU" sz="2000" dirty="0">
                <a:solidFill>
                  <a:schemeClr val="tx1"/>
                </a:solidFill>
                <a:latin typeface="+mj-lt"/>
              </a:rPr>
              <a:t> направления изучались закономерности межличностного взаимодействия в зависимости от состояний  как агрессия и фрустрация (Теория агрессии Миллера и </a:t>
            </a:r>
            <a:r>
              <a:rPr lang="ru-RU" sz="2000" dirty="0" err="1">
                <a:solidFill>
                  <a:schemeClr val="tx1"/>
                </a:solidFill>
                <a:latin typeface="+mj-lt"/>
              </a:rPr>
              <a:t>Долларда</a:t>
            </a:r>
            <a:r>
              <a:rPr lang="ru-RU" sz="2000" dirty="0">
                <a:solidFill>
                  <a:schemeClr val="tx1"/>
                </a:solidFill>
                <a:latin typeface="+mj-lt"/>
              </a:rPr>
              <a:t> Д.). </a:t>
            </a:r>
            <a:r>
              <a:rPr lang="ru-RU" sz="2000" dirty="0" smtClean="0">
                <a:solidFill>
                  <a:schemeClr val="tx1"/>
                </a:solidFill>
                <a:latin typeface="+mj-lt"/>
              </a:rPr>
              <a:t> В </a:t>
            </a:r>
            <a:r>
              <a:rPr lang="ru-RU" sz="2000" dirty="0">
                <a:solidFill>
                  <a:schemeClr val="tx1"/>
                </a:solidFill>
                <a:latin typeface="+mj-lt"/>
              </a:rPr>
              <a:t>теории межличностного взаимодействия как обмена (Дж. </a:t>
            </a:r>
            <a:r>
              <a:rPr lang="ru-RU" sz="2000" dirty="0" err="1">
                <a:solidFill>
                  <a:schemeClr val="tx1"/>
                </a:solidFill>
                <a:latin typeface="+mj-lt"/>
              </a:rPr>
              <a:t>Тибо</a:t>
            </a:r>
            <a:r>
              <a:rPr lang="ru-RU" sz="2000" dirty="0">
                <a:solidFill>
                  <a:schemeClr val="tx1"/>
                </a:solidFill>
                <a:latin typeface="+mj-lt"/>
              </a:rPr>
              <a:t>, Г. Келли, Дж. </a:t>
            </a:r>
            <a:r>
              <a:rPr lang="ru-RU" sz="2000" dirty="0" err="1">
                <a:solidFill>
                  <a:schemeClr val="tx1"/>
                </a:solidFill>
                <a:latin typeface="+mj-lt"/>
              </a:rPr>
              <a:t>Хоманс</a:t>
            </a:r>
            <a:r>
              <a:rPr lang="ru-RU" sz="2000" dirty="0">
                <a:solidFill>
                  <a:schemeClr val="tx1"/>
                </a:solidFill>
                <a:latin typeface="+mj-lt"/>
              </a:rPr>
              <a:t>) рассматривали роль поощрения и состояния индивида, изучали механизм обмена знаками, установками и чувствами. </a:t>
            </a:r>
            <a:endParaRPr lang="ru-RU" sz="2000" dirty="0" smtClean="0">
              <a:solidFill>
                <a:schemeClr val="tx1"/>
              </a:solidFill>
              <a:latin typeface="+mj-lt"/>
            </a:endParaRPr>
          </a:p>
          <a:p>
            <a:pPr algn="just"/>
            <a:r>
              <a:rPr lang="ru-RU" sz="2000" b="1" dirty="0" smtClean="0">
                <a:solidFill>
                  <a:schemeClr val="tx1"/>
                </a:solidFill>
                <a:latin typeface="+mj-lt"/>
              </a:rPr>
              <a:t>Психоанализ</a:t>
            </a:r>
            <a:r>
              <a:rPr lang="ru-RU" sz="2000" dirty="0" smtClean="0">
                <a:solidFill>
                  <a:schemeClr val="tx1"/>
                </a:solidFill>
                <a:latin typeface="+mj-lt"/>
              </a:rPr>
              <a:t>  </a:t>
            </a:r>
            <a:r>
              <a:rPr lang="ru-RU" sz="2000" dirty="0">
                <a:solidFill>
                  <a:schemeClr val="tx1"/>
                </a:solidFill>
                <a:latin typeface="+mj-lt"/>
              </a:rPr>
              <a:t>рассматривал связь общения и взаимоотношения людей  в связи с их мотивационно- потребностной сферой и опытом отношений в семье со значимыми </a:t>
            </a:r>
            <a:r>
              <a:rPr lang="ru-RU" sz="2000" dirty="0" smtClean="0">
                <a:solidFill>
                  <a:schemeClr val="tx1"/>
                </a:solidFill>
                <a:latin typeface="+mj-lt"/>
              </a:rPr>
              <a:t>взрослыми; подчеркивал </a:t>
            </a:r>
            <a:r>
              <a:rPr lang="ru-RU" sz="2000" dirty="0">
                <a:solidFill>
                  <a:schemeClr val="tx1"/>
                </a:solidFill>
                <a:latin typeface="+mj-lt"/>
              </a:rPr>
              <a:t>роль неосознаваемых  психологических процессов, механизмов </a:t>
            </a:r>
            <a:r>
              <a:rPr lang="ru-RU" sz="2000" dirty="0" smtClean="0">
                <a:solidFill>
                  <a:schemeClr val="tx1"/>
                </a:solidFill>
                <a:latin typeface="+mj-lt"/>
              </a:rPr>
              <a:t>идентификации</a:t>
            </a:r>
            <a:r>
              <a:rPr lang="ru-RU" sz="2000" dirty="0">
                <a:solidFill>
                  <a:schemeClr val="tx1"/>
                </a:solidFill>
                <a:latin typeface="+mj-lt"/>
              </a:rPr>
              <a:t> </a:t>
            </a:r>
            <a:r>
              <a:rPr lang="ru-RU" sz="2000" dirty="0" smtClean="0">
                <a:solidFill>
                  <a:schemeClr val="tx1"/>
                </a:solidFill>
                <a:latin typeface="+mj-lt"/>
              </a:rPr>
              <a:t>(</a:t>
            </a:r>
            <a:r>
              <a:rPr lang="ru-RU" sz="2000" dirty="0" err="1" smtClean="0">
                <a:solidFill>
                  <a:schemeClr val="tx1"/>
                </a:solidFill>
                <a:latin typeface="+mj-lt"/>
              </a:rPr>
              <a:t>В.Шутц</a:t>
            </a:r>
            <a:r>
              <a:rPr lang="ru-RU" sz="2000" dirty="0">
                <a:solidFill>
                  <a:schemeClr val="tx1"/>
                </a:solidFill>
                <a:latin typeface="+mj-lt"/>
              </a:rPr>
              <a:t>, Э. Берн).  </a:t>
            </a:r>
            <a:endParaRPr lang="ru-RU" sz="2000" dirty="0" smtClean="0">
              <a:solidFill>
                <a:schemeClr val="tx1"/>
              </a:solidFill>
              <a:latin typeface="+mj-lt"/>
            </a:endParaRPr>
          </a:p>
          <a:p>
            <a:pPr algn="just"/>
            <a:r>
              <a:rPr lang="ru-RU" sz="2000" b="1" dirty="0" smtClean="0">
                <a:solidFill>
                  <a:schemeClr val="tx1"/>
                </a:solidFill>
                <a:latin typeface="+mj-lt"/>
              </a:rPr>
              <a:t>Когнитивная </a:t>
            </a:r>
            <a:r>
              <a:rPr lang="ru-RU" sz="2000" b="1" dirty="0">
                <a:solidFill>
                  <a:schemeClr val="tx1"/>
                </a:solidFill>
                <a:latin typeface="+mj-lt"/>
              </a:rPr>
              <a:t>психология  </a:t>
            </a:r>
            <a:r>
              <a:rPr lang="ru-RU" sz="2000" dirty="0">
                <a:solidFill>
                  <a:schemeClr val="tx1"/>
                </a:solidFill>
                <a:latin typeface="+mj-lt"/>
              </a:rPr>
              <a:t>обратило свое внимание на изучение социальной перцепции, специфику массовой и межличностной коммуникации. </a:t>
            </a:r>
            <a:r>
              <a:rPr lang="ru-RU" sz="2000" b="1" dirty="0" err="1" smtClean="0">
                <a:solidFill>
                  <a:schemeClr val="tx1"/>
                </a:solidFill>
                <a:latin typeface="+mj-lt"/>
              </a:rPr>
              <a:t>Интеракционистское</a:t>
            </a:r>
            <a:r>
              <a:rPr lang="ru-RU" sz="2000" b="1" dirty="0" smtClean="0">
                <a:solidFill>
                  <a:schemeClr val="tx1"/>
                </a:solidFill>
                <a:latin typeface="+mj-lt"/>
              </a:rPr>
              <a:t> </a:t>
            </a:r>
            <a:r>
              <a:rPr lang="ru-RU" sz="2000" b="1" dirty="0">
                <a:solidFill>
                  <a:schemeClr val="tx1"/>
                </a:solidFill>
                <a:latin typeface="+mj-lt"/>
              </a:rPr>
              <a:t>направление </a:t>
            </a:r>
            <a:r>
              <a:rPr lang="ru-RU" sz="2000" dirty="0">
                <a:solidFill>
                  <a:schemeClr val="tx1"/>
                </a:solidFill>
                <a:latin typeface="+mj-lt"/>
              </a:rPr>
              <a:t>интересовалось темой отношения человека к самому себе, ролевым  поведением, взаимоотношениями и конфликтами (И. </a:t>
            </a:r>
            <a:r>
              <a:rPr lang="ru-RU" sz="2000" dirty="0" err="1">
                <a:solidFill>
                  <a:schemeClr val="tx1"/>
                </a:solidFill>
                <a:latin typeface="+mj-lt"/>
              </a:rPr>
              <a:t>Гоффман</a:t>
            </a:r>
            <a:r>
              <a:rPr lang="ru-RU" sz="2000" dirty="0">
                <a:solidFill>
                  <a:schemeClr val="tx1"/>
                </a:solidFill>
                <a:latin typeface="+mj-lt"/>
              </a:rPr>
              <a:t> </a:t>
            </a:r>
            <a:r>
              <a:rPr lang="ru-RU" sz="2000" dirty="0" err="1">
                <a:solidFill>
                  <a:schemeClr val="tx1"/>
                </a:solidFill>
                <a:latin typeface="+mj-lt"/>
              </a:rPr>
              <a:t>Р.Линтон</a:t>
            </a:r>
            <a:r>
              <a:rPr lang="ru-RU" sz="2000" dirty="0">
                <a:solidFill>
                  <a:schemeClr val="tx1"/>
                </a:solidFill>
                <a:latin typeface="+mj-lt"/>
              </a:rPr>
              <a:t>. Р. Мертон),   влиянием </a:t>
            </a:r>
            <a:r>
              <a:rPr lang="ru-RU" sz="2000" dirty="0" err="1">
                <a:solidFill>
                  <a:schemeClr val="tx1"/>
                </a:solidFill>
                <a:latin typeface="+mj-lt"/>
              </a:rPr>
              <a:t>референтной</a:t>
            </a:r>
            <a:r>
              <a:rPr lang="ru-RU" sz="2000" dirty="0">
                <a:solidFill>
                  <a:schemeClr val="tx1"/>
                </a:solidFill>
                <a:latin typeface="+mj-lt"/>
              </a:rPr>
              <a:t> группы, проблемами групповым норм, статуса членов группы ( М. Шериф Т. </a:t>
            </a:r>
            <a:r>
              <a:rPr lang="ru-RU" sz="2000" dirty="0" err="1">
                <a:solidFill>
                  <a:schemeClr val="tx1"/>
                </a:solidFill>
                <a:latin typeface="+mj-lt"/>
              </a:rPr>
              <a:t>Ньюком</a:t>
            </a:r>
            <a:r>
              <a:rPr lang="ru-RU" sz="2000" dirty="0">
                <a:solidFill>
                  <a:schemeClr val="tx1"/>
                </a:solidFill>
                <a:latin typeface="+mj-lt"/>
              </a:rPr>
              <a:t>). </a:t>
            </a:r>
          </a:p>
        </p:txBody>
      </p:sp>
    </p:spTree>
    <p:extLst>
      <p:ext uri="{BB962C8B-B14F-4D97-AF65-F5344CB8AC3E}">
        <p14:creationId xmlns:p14="http://schemas.microsoft.com/office/powerpoint/2010/main" val="21333695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dirty="0">
                <a:solidFill>
                  <a:schemeClr val="bg1"/>
                </a:solidFill>
              </a:rPr>
              <a:t> В отечественной психологии  проблема общения началась разрабатываться  в 20-30 годах ХХ века. </a:t>
            </a:r>
            <a:endParaRPr lang="ru-RU" dirty="0" smtClean="0">
              <a:solidFill>
                <a:schemeClr val="bg1"/>
              </a:solidFill>
            </a:endParaRPr>
          </a:p>
        </p:txBody>
      </p:sp>
      <p:sp>
        <p:nvSpPr>
          <p:cNvPr id="6147" name="Rectangle 2"/>
          <p:cNvSpPr>
            <a:spLocks noGrp="1" noChangeArrowheads="1"/>
          </p:cNvSpPr>
          <p:nvPr>
            <p:ph type="body" idx="4294967295"/>
          </p:nvPr>
        </p:nvSpPr>
        <p:spPr>
          <a:xfrm>
            <a:off x="251520" y="1700808"/>
            <a:ext cx="8568952" cy="4896544"/>
          </a:xfrm>
        </p:spPr>
        <p:txBody>
          <a:bodyPr/>
          <a:lstStyle/>
          <a:p>
            <a:pPr algn="just"/>
            <a:r>
              <a:rPr lang="ru-RU" dirty="0" smtClean="0">
                <a:solidFill>
                  <a:schemeClr val="tx1"/>
                </a:solidFill>
              </a:rPr>
              <a:t>Еще </a:t>
            </a:r>
            <a:r>
              <a:rPr lang="ru-RU" dirty="0">
                <a:solidFill>
                  <a:schemeClr val="tx1"/>
                </a:solidFill>
              </a:rPr>
              <a:t>В.М. Бехтерев изучая  общение как механизм объединения людей в группы и условие социализации личности,  выделил два специфических вида общения: подражание и внушение, процесс опосредованного и непосредственного общения. Классики отечественной психологии  (В. Н. Мясищев, Б.Г. Ананьев, Л.С. Выготский и </a:t>
            </a:r>
            <a:r>
              <a:rPr lang="ru-RU" dirty="0" err="1">
                <a:solidFill>
                  <a:schemeClr val="tx1"/>
                </a:solidFill>
              </a:rPr>
              <a:t>др</a:t>
            </a:r>
            <a:r>
              <a:rPr lang="ru-RU" dirty="0">
                <a:solidFill>
                  <a:schemeClr val="tx1"/>
                </a:solidFill>
              </a:rPr>
              <a:t>)  подчёркивали роли общения со значимым социальным окружением в развитии психики и формировании личности. </a:t>
            </a:r>
            <a:r>
              <a:rPr lang="ru-RU" dirty="0" smtClean="0">
                <a:solidFill>
                  <a:schemeClr val="tx1"/>
                </a:solidFill>
              </a:rPr>
              <a:t>Вновь </a:t>
            </a:r>
            <a:r>
              <a:rPr lang="ru-RU" dirty="0">
                <a:solidFill>
                  <a:schemeClr val="tx1"/>
                </a:solidFill>
              </a:rPr>
              <a:t>общение стало предметом интенсивного научного изучения с 1967 г., после того как был выделен как предмет изучения социальной психологии Б.Д. </a:t>
            </a:r>
            <a:r>
              <a:rPr lang="ru-RU" dirty="0" err="1">
                <a:solidFill>
                  <a:schemeClr val="tx1"/>
                </a:solidFill>
              </a:rPr>
              <a:t>Парыгиным</a:t>
            </a:r>
            <a:r>
              <a:rPr lang="ru-RU" dirty="0">
                <a:solidFill>
                  <a:schemeClr val="tx1"/>
                </a:solidFill>
              </a:rPr>
              <a:t> в книге «Социальная психология как наука». </a:t>
            </a:r>
            <a:endParaRPr lang="ru-RU" dirty="0" smtClean="0">
              <a:solidFill>
                <a:schemeClr val="tx1"/>
              </a:solidFill>
            </a:endParaRPr>
          </a:p>
        </p:txBody>
      </p:sp>
    </p:spTree>
    <p:extLst>
      <p:ext uri="{BB962C8B-B14F-4D97-AF65-F5344CB8AC3E}">
        <p14:creationId xmlns:p14="http://schemas.microsoft.com/office/powerpoint/2010/main" val="42328846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dirty="0" smtClean="0">
                <a:solidFill>
                  <a:schemeClr val="bg1"/>
                </a:solidFill>
              </a:rPr>
              <a:t>. </a:t>
            </a:r>
            <a:endParaRPr lang="ru-RU" dirty="0" smtClean="0">
              <a:solidFill>
                <a:schemeClr val="bg1"/>
              </a:solidFill>
            </a:endParaRPr>
          </a:p>
        </p:txBody>
      </p:sp>
      <p:sp>
        <p:nvSpPr>
          <p:cNvPr id="6147" name="Rectangle 2"/>
          <p:cNvSpPr>
            <a:spLocks noGrp="1" noChangeArrowheads="1"/>
          </p:cNvSpPr>
          <p:nvPr>
            <p:ph type="body" idx="4294967295"/>
          </p:nvPr>
        </p:nvSpPr>
        <p:spPr>
          <a:xfrm>
            <a:off x="107504" y="1700808"/>
            <a:ext cx="8856984" cy="4896544"/>
          </a:xfrm>
        </p:spPr>
        <p:txBody>
          <a:bodyPr/>
          <a:lstStyle/>
          <a:p>
            <a:pPr algn="just"/>
            <a:r>
              <a:rPr lang="ru-RU" dirty="0">
                <a:solidFill>
                  <a:schemeClr val="tx1"/>
                </a:solidFill>
              </a:rPr>
              <a:t> А.А. Леонтьев в своей работе Психология общения утвердил социальный подход  в изучение общения – необходимость изучать общение и его процессы через социальные структуры и социальную психологию общества. Общение – способ актуализации отношений,  форма общения который носит общественный характер</a:t>
            </a:r>
            <a:r>
              <a:rPr lang="ru-RU" dirty="0" smtClean="0">
                <a:solidFill>
                  <a:schemeClr val="tx1"/>
                </a:solidFill>
              </a:rPr>
              <a:t>.</a:t>
            </a:r>
          </a:p>
          <a:p>
            <a:pPr algn="just"/>
            <a:r>
              <a:rPr lang="ru-RU" dirty="0" smtClean="0">
                <a:solidFill>
                  <a:schemeClr val="tx1"/>
                </a:solidFill>
              </a:rPr>
              <a:t> Б.Г</a:t>
            </a:r>
            <a:r>
              <a:rPr lang="ru-RU" dirty="0">
                <a:solidFill>
                  <a:schemeClr val="tx1"/>
                </a:solidFill>
              </a:rPr>
              <a:t>.  Ананьев  смотрел на общение как на специфический вид деятельности через который человек строит свои отношения с другими людьми.  Он писал,  что общение определяет характер социальной детерминации индивидуального  развития личности, участвует в формировании всей психической организации  человека.  </a:t>
            </a:r>
          </a:p>
        </p:txBody>
      </p:sp>
    </p:spTree>
    <p:extLst>
      <p:ext uri="{BB962C8B-B14F-4D97-AF65-F5344CB8AC3E}">
        <p14:creationId xmlns:p14="http://schemas.microsoft.com/office/powerpoint/2010/main" val="23606531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dirty="0" smtClean="0">
                <a:solidFill>
                  <a:schemeClr val="bg1"/>
                </a:solidFill>
              </a:rPr>
              <a:t>. </a:t>
            </a:r>
            <a:endParaRPr lang="ru-RU" dirty="0" smtClean="0">
              <a:solidFill>
                <a:schemeClr val="bg1"/>
              </a:solidFill>
            </a:endParaRPr>
          </a:p>
        </p:txBody>
      </p:sp>
      <p:sp>
        <p:nvSpPr>
          <p:cNvPr id="6147" name="Rectangle 2"/>
          <p:cNvSpPr>
            <a:spLocks noGrp="1" noChangeArrowheads="1"/>
          </p:cNvSpPr>
          <p:nvPr>
            <p:ph type="body" idx="4294967295"/>
          </p:nvPr>
        </p:nvSpPr>
        <p:spPr>
          <a:xfrm>
            <a:off x="107504" y="1700808"/>
            <a:ext cx="8856984" cy="4896544"/>
          </a:xfrm>
        </p:spPr>
        <p:txBody>
          <a:bodyPr/>
          <a:lstStyle/>
          <a:p>
            <a:pPr algn="just"/>
            <a:r>
              <a:rPr lang="ru-RU" dirty="0">
                <a:solidFill>
                  <a:schemeClr val="tx1"/>
                </a:solidFill>
              </a:rPr>
              <a:t>Данное направление развил </a:t>
            </a:r>
            <a:r>
              <a:rPr lang="ru-RU" dirty="0" err="1">
                <a:solidFill>
                  <a:schemeClr val="tx1"/>
                </a:solidFill>
              </a:rPr>
              <a:t>Бодалев</a:t>
            </a:r>
            <a:r>
              <a:rPr lang="ru-RU" dirty="0">
                <a:solidFill>
                  <a:schemeClr val="tx1"/>
                </a:solidFill>
              </a:rPr>
              <a:t> А.А., рассматривая общение как познание участниками общения друг друга. Так  процесс общения это  - «взаимодействие  людей при котором  они познают друг друга, вступают в те или иные взаимоотношения и при котором между ними устанавливается  определенное </a:t>
            </a:r>
            <a:r>
              <a:rPr lang="ru-RU" dirty="0" err="1">
                <a:solidFill>
                  <a:schemeClr val="tx1"/>
                </a:solidFill>
              </a:rPr>
              <a:t>взаимообращение</a:t>
            </a:r>
            <a:r>
              <a:rPr lang="ru-RU" dirty="0">
                <a:solidFill>
                  <a:schemeClr val="tx1"/>
                </a:solidFill>
              </a:rPr>
              <a:t>». </a:t>
            </a:r>
            <a:endParaRPr lang="ru-RU" dirty="0" smtClean="0">
              <a:solidFill>
                <a:schemeClr val="tx1"/>
              </a:solidFill>
            </a:endParaRPr>
          </a:p>
          <a:p>
            <a:pPr algn="just"/>
            <a:r>
              <a:rPr lang="ru-RU" b="1" i="1" dirty="0">
                <a:solidFill>
                  <a:schemeClr val="tx1"/>
                </a:solidFill>
              </a:rPr>
              <a:t>Общение и деятельность. </a:t>
            </a:r>
          </a:p>
          <a:p>
            <a:pPr algn="just"/>
            <a:r>
              <a:rPr lang="ru-RU" dirty="0">
                <a:solidFill>
                  <a:schemeClr val="tx1"/>
                </a:solidFill>
              </a:rPr>
              <a:t>В отечественной психологии существует понимание общения как особого вид деятельности,  и также как условия   другой деятельности.  Данный вопрос, в свое время дискутируемый в научной психологии расширил поле восприятия процесса общения.</a:t>
            </a:r>
          </a:p>
          <a:p>
            <a:pPr algn="just"/>
            <a:endParaRPr lang="ru-RU" dirty="0">
              <a:solidFill>
                <a:schemeClr val="tx1"/>
              </a:solidFill>
            </a:endParaRPr>
          </a:p>
        </p:txBody>
      </p:sp>
    </p:spTree>
    <p:extLst>
      <p:ext uri="{BB962C8B-B14F-4D97-AF65-F5344CB8AC3E}">
        <p14:creationId xmlns:p14="http://schemas.microsoft.com/office/powerpoint/2010/main" val="38503941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Функции  общения</a:t>
            </a:r>
          </a:p>
        </p:txBody>
      </p:sp>
      <p:sp>
        <p:nvSpPr>
          <p:cNvPr id="6147" name="Rectangle 2"/>
          <p:cNvSpPr>
            <a:spLocks noGrp="1" noChangeArrowheads="1"/>
          </p:cNvSpPr>
          <p:nvPr>
            <p:ph type="body" idx="4294967295"/>
          </p:nvPr>
        </p:nvSpPr>
        <p:spPr>
          <a:xfrm>
            <a:off x="395536" y="1700808"/>
            <a:ext cx="8424936" cy="4896544"/>
          </a:xfrm>
        </p:spPr>
        <p:txBody>
          <a:bodyPr/>
          <a:lstStyle/>
          <a:p>
            <a:pPr marL="0" indent="0" algn="just"/>
            <a:r>
              <a:rPr lang="ru-RU" dirty="0">
                <a:solidFill>
                  <a:schemeClr val="tx1"/>
                </a:solidFill>
              </a:rPr>
              <a:t>Основными функциями общения принято выделять три: информационная - связана с передачей какой-либо информации другому человек, аффективная - обмен эмоциями и регулятивная – воздействие на поведение иди мысли партнера по общению. Цели могут быть функциональными:</a:t>
            </a:r>
          </a:p>
          <a:p>
            <a:pPr marL="0" indent="0" algn="just"/>
            <a:r>
              <a:rPr lang="ru-RU" dirty="0">
                <a:solidFill>
                  <a:schemeClr val="tx1"/>
                </a:solidFill>
              </a:rPr>
              <a:t>•	Оказание помощи другому </a:t>
            </a:r>
            <a:r>
              <a:rPr lang="ru-RU" dirty="0" smtClean="0">
                <a:solidFill>
                  <a:schemeClr val="tx1"/>
                </a:solidFill>
              </a:rPr>
              <a:t>человеку. •</a:t>
            </a:r>
            <a:r>
              <a:rPr lang="ru-RU" dirty="0">
                <a:solidFill>
                  <a:schemeClr val="tx1"/>
                </a:solidFill>
              </a:rPr>
              <a:t>	Получение </a:t>
            </a:r>
            <a:r>
              <a:rPr lang="ru-RU" dirty="0" smtClean="0">
                <a:solidFill>
                  <a:schemeClr val="tx1"/>
                </a:solidFill>
              </a:rPr>
              <a:t>помощи. •</a:t>
            </a:r>
            <a:r>
              <a:rPr lang="ru-RU" dirty="0">
                <a:solidFill>
                  <a:schemeClr val="tx1"/>
                </a:solidFill>
              </a:rPr>
              <a:t>	Поиск партнера для </a:t>
            </a:r>
            <a:r>
              <a:rPr lang="ru-RU" dirty="0" smtClean="0">
                <a:solidFill>
                  <a:schemeClr val="tx1"/>
                </a:solidFill>
              </a:rPr>
              <a:t>беседы, игры, </a:t>
            </a:r>
            <a:r>
              <a:rPr lang="ru-RU" dirty="0">
                <a:solidFill>
                  <a:schemeClr val="tx1"/>
                </a:solidFill>
              </a:rPr>
              <a:t>деятельности</a:t>
            </a:r>
          </a:p>
          <a:p>
            <a:pPr marL="0" indent="0" algn="just"/>
            <a:r>
              <a:rPr lang="ru-RU" dirty="0">
                <a:solidFill>
                  <a:schemeClr val="tx1"/>
                </a:solidFill>
              </a:rPr>
              <a:t>•	Поиск человека для получения </a:t>
            </a:r>
            <a:r>
              <a:rPr lang="ru-RU" dirty="0" smtClean="0">
                <a:solidFill>
                  <a:schemeClr val="tx1"/>
                </a:solidFill>
              </a:rPr>
              <a:t>понимания, сочувствия, похвалы. •</a:t>
            </a:r>
            <a:r>
              <a:rPr lang="ru-RU" dirty="0">
                <a:solidFill>
                  <a:schemeClr val="tx1"/>
                </a:solidFill>
              </a:rPr>
              <a:t>	</a:t>
            </a:r>
            <a:r>
              <a:rPr lang="ru-RU" dirty="0" smtClean="0">
                <a:solidFill>
                  <a:schemeClr val="tx1"/>
                </a:solidFill>
              </a:rPr>
              <a:t>Самовыражение. •</a:t>
            </a:r>
            <a:r>
              <a:rPr lang="ru-RU" dirty="0">
                <a:solidFill>
                  <a:schemeClr val="tx1"/>
                </a:solidFill>
              </a:rPr>
              <a:t>	Воспитание обучение приобщение к </a:t>
            </a:r>
            <a:r>
              <a:rPr lang="ru-RU" dirty="0" smtClean="0">
                <a:solidFill>
                  <a:schemeClr val="tx1"/>
                </a:solidFill>
              </a:rPr>
              <a:t>ценностям. •</a:t>
            </a:r>
            <a:r>
              <a:rPr lang="ru-RU" dirty="0">
                <a:solidFill>
                  <a:schemeClr val="tx1"/>
                </a:solidFill>
              </a:rPr>
              <a:t>	Изменение намерения мнения поведения другого человека.</a:t>
            </a:r>
          </a:p>
          <a:p>
            <a:pPr marL="514350" indent="-514350" algn="just">
              <a:buFont typeface="+mj-lt"/>
              <a:buAutoNum type="arabicPeriod"/>
            </a:pPr>
            <a:endParaRPr lang="ru-RU" sz="2800" dirty="0" smtClean="0">
              <a:solidFill>
                <a:schemeClr val="tx1"/>
              </a:solidFill>
            </a:endParaRPr>
          </a:p>
        </p:txBody>
      </p:sp>
    </p:spTree>
    <p:extLst>
      <p:ext uri="{BB962C8B-B14F-4D97-AF65-F5344CB8AC3E}">
        <p14:creationId xmlns:p14="http://schemas.microsoft.com/office/powerpoint/2010/main" val="617520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Функции  общения</a:t>
            </a:r>
          </a:p>
        </p:txBody>
      </p:sp>
      <p:sp>
        <p:nvSpPr>
          <p:cNvPr id="6147" name="Rectangle 2"/>
          <p:cNvSpPr>
            <a:spLocks noGrp="1" noChangeArrowheads="1"/>
          </p:cNvSpPr>
          <p:nvPr>
            <p:ph type="body" idx="4294967295"/>
          </p:nvPr>
        </p:nvSpPr>
        <p:spPr>
          <a:xfrm>
            <a:off x="395536" y="1988840"/>
            <a:ext cx="8424936" cy="4135735"/>
          </a:xfrm>
        </p:spPr>
        <p:txBody>
          <a:bodyPr/>
          <a:lstStyle/>
          <a:p>
            <a:r>
              <a:rPr lang="ru-RU" sz="2800" dirty="0">
                <a:solidFill>
                  <a:schemeClr val="tx1"/>
                </a:solidFill>
              </a:rPr>
              <a:t>По Ломову Б.Ф общение имеет следующие основные цели: </a:t>
            </a:r>
          </a:p>
          <a:p>
            <a:pPr marL="514350" indent="-514350">
              <a:buAutoNum type="arabicPeriod"/>
            </a:pPr>
            <a:r>
              <a:rPr lang="ru-RU" sz="2800" dirty="0" smtClean="0">
                <a:solidFill>
                  <a:schemeClr val="tx1"/>
                </a:solidFill>
              </a:rPr>
              <a:t>Организация </a:t>
            </a:r>
            <a:r>
              <a:rPr lang="ru-RU" sz="2800" dirty="0">
                <a:solidFill>
                  <a:schemeClr val="tx1"/>
                </a:solidFill>
              </a:rPr>
              <a:t>совместной деятельности. </a:t>
            </a:r>
            <a:endParaRPr lang="ru-RU" sz="2800" dirty="0" smtClean="0">
              <a:solidFill>
                <a:schemeClr val="tx1"/>
              </a:solidFill>
            </a:endParaRPr>
          </a:p>
          <a:p>
            <a:pPr marL="514350" indent="-514350">
              <a:buAutoNum type="arabicPeriod"/>
            </a:pPr>
            <a:r>
              <a:rPr lang="ru-RU" sz="2800" dirty="0" smtClean="0">
                <a:solidFill>
                  <a:schemeClr val="tx1"/>
                </a:solidFill>
              </a:rPr>
              <a:t>Познание </a:t>
            </a:r>
            <a:r>
              <a:rPr lang="ru-RU" sz="2800" dirty="0">
                <a:solidFill>
                  <a:schemeClr val="tx1"/>
                </a:solidFill>
              </a:rPr>
              <a:t>людьми друг друга. </a:t>
            </a:r>
            <a:endParaRPr lang="ru-RU" sz="2800" dirty="0" smtClean="0">
              <a:solidFill>
                <a:schemeClr val="tx1"/>
              </a:solidFill>
            </a:endParaRPr>
          </a:p>
          <a:p>
            <a:pPr marL="514350" indent="-514350">
              <a:buAutoNum type="arabicPeriod"/>
            </a:pPr>
            <a:r>
              <a:rPr lang="ru-RU" sz="2800" dirty="0">
                <a:solidFill>
                  <a:schemeClr val="tx1"/>
                </a:solidFill>
              </a:rPr>
              <a:t>Ф</a:t>
            </a:r>
            <a:r>
              <a:rPr lang="ru-RU" sz="2800" dirty="0" smtClean="0">
                <a:solidFill>
                  <a:schemeClr val="tx1"/>
                </a:solidFill>
              </a:rPr>
              <a:t>ормирование </a:t>
            </a:r>
            <a:r>
              <a:rPr lang="ru-RU" sz="2800" dirty="0">
                <a:solidFill>
                  <a:schemeClr val="tx1"/>
                </a:solidFill>
              </a:rPr>
              <a:t>и развитие межличностный отношений.</a:t>
            </a:r>
          </a:p>
        </p:txBody>
      </p:sp>
    </p:spTree>
    <p:extLst>
      <p:ext uri="{BB962C8B-B14F-4D97-AF65-F5344CB8AC3E}">
        <p14:creationId xmlns:p14="http://schemas.microsoft.com/office/powerpoint/2010/main" val="9822556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Функции  общения</a:t>
            </a:r>
          </a:p>
        </p:txBody>
      </p:sp>
      <p:sp>
        <p:nvSpPr>
          <p:cNvPr id="6147" name="Rectangle 2"/>
          <p:cNvSpPr>
            <a:spLocks noGrp="1" noChangeArrowheads="1"/>
          </p:cNvSpPr>
          <p:nvPr>
            <p:ph type="body" idx="4294967295"/>
          </p:nvPr>
        </p:nvSpPr>
        <p:spPr>
          <a:xfrm>
            <a:off x="395536" y="1988840"/>
            <a:ext cx="8424936" cy="4392488"/>
          </a:xfrm>
        </p:spPr>
        <p:txBody>
          <a:bodyPr/>
          <a:lstStyle/>
          <a:p>
            <a:pPr marL="0" indent="0" algn="just"/>
            <a:r>
              <a:rPr lang="ru-RU" dirty="0">
                <a:solidFill>
                  <a:schemeClr val="tx1"/>
                </a:solidFill>
              </a:rPr>
              <a:t>По Андреевой Г.М. функции общения следующие:</a:t>
            </a:r>
          </a:p>
          <a:p>
            <a:pPr marL="0" indent="0" algn="just"/>
            <a:r>
              <a:rPr lang="ru-RU" dirty="0">
                <a:solidFill>
                  <a:schemeClr val="tx1"/>
                </a:solidFill>
              </a:rPr>
              <a:t>1.	Инструментальная – общение обслуживает какую-то деятельность.</a:t>
            </a:r>
          </a:p>
          <a:p>
            <a:pPr marL="0" indent="0" algn="just"/>
            <a:r>
              <a:rPr lang="ru-RU" dirty="0">
                <a:solidFill>
                  <a:schemeClr val="tx1"/>
                </a:solidFill>
              </a:rPr>
              <a:t>2.	Психологическая – обусловливает развитие психических процессов, свойств личности, состояний.</a:t>
            </a:r>
          </a:p>
          <a:p>
            <a:pPr marL="0" indent="0" algn="just"/>
            <a:r>
              <a:rPr lang="ru-RU" dirty="0">
                <a:solidFill>
                  <a:schemeClr val="tx1"/>
                </a:solidFill>
              </a:rPr>
              <a:t>3.	Социально-психологическая –обеспечивает установление контактов, развитие отношений в различных группах.</a:t>
            </a:r>
          </a:p>
          <a:p>
            <a:pPr marL="0" indent="0" algn="just"/>
            <a:r>
              <a:rPr lang="ru-RU" dirty="0">
                <a:solidFill>
                  <a:schemeClr val="tx1"/>
                </a:solidFill>
              </a:rPr>
              <a:t>4.	Социальная – обеспечивает передачу общественного опыта, организацию общественного взаимодействия.</a:t>
            </a:r>
          </a:p>
        </p:txBody>
      </p:sp>
    </p:spTree>
    <p:extLst>
      <p:ext uri="{BB962C8B-B14F-4D97-AF65-F5344CB8AC3E}">
        <p14:creationId xmlns:p14="http://schemas.microsoft.com/office/powerpoint/2010/main" val="3197145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ndara"/>
        <a:ea typeface="Microsoft YaHei"/>
        <a:cs typeface=""/>
      </a:majorFont>
      <a:minorFont>
        <a:latin typeface="Candara"/>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ndara"/>
        <a:ea typeface="Microsoft YaHei"/>
        <a:cs typeface=""/>
      </a:majorFont>
      <a:minorFont>
        <a:latin typeface="Candara"/>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1675</Words>
  <Application>Microsoft Office PowerPoint</Application>
  <PresentationFormat>Экран (4:3)</PresentationFormat>
  <Paragraphs>106</Paragraphs>
  <Slides>29</Slides>
  <Notes>28</Notes>
  <HiddenSlides>0</HiddenSlides>
  <MMClips>0</MMClips>
  <ScaleCrop>false</ScaleCrop>
  <HeadingPairs>
    <vt:vector size="4" baseType="variant">
      <vt:variant>
        <vt:lpstr>Тема</vt:lpstr>
      </vt:variant>
      <vt:variant>
        <vt:i4>2</vt:i4>
      </vt:variant>
      <vt:variant>
        <vt:lpstr>Заголовки слайдов</vt:lpstr>
      </vt:variant>
      <vt:variant>
        <vt:i4>29</vt:i4>
      </vt:variant>
    </vt:vector>
  </HeadingPairs>
  <TitlesOfParts>
    <vt:vector size="31" baseType="lpstr">
      <vt:lpstr>1_Тема Office</vt:lpstr>
      <vt:lpstr>2_Тема Office</vt:lpstr>
      <vt:lpstr>Презентация PowerPoint</vt:lpstr>
      <vt:lpstr>Определение </vt:lpstr>
      <vt:lpstr>Основные теоретические направления психологии ХХ века в изучении психологии общения. </vt:lpstr>
      <vt:lpstr> В отечественной психологии  проблема общения началась разрабатываться  в 20-30 годах ХХ века. </vt:lpstr>
      <vt:lpstr>. </vt:lpstr>
      <vt:lpstr>. </vt:lpstr>
      <vt:lpstr>Функции  общения</vt:lpstr>
      <vt:lpstr>Функции  общения</vt:lpstr>
      <vt:lpstr>Функции  общения</vt:lpstr>
      <vt:lpstr>Функции  общения</vt:lpstr>
      <vt:lpstr>Функции  общения</vt:lpstr>
      <vt:lpstr>Функции  общения</vt:lpstr>
      <vt:lpstr>Структура общения. Три взаимосвязанных стороны общения (Г. М. Андреева). </vt:lpstr>
      <vt:lpstr>1. Общение как обмен информацией – коммуникация </vt:lpstr>
      <vt:lpstr>Презентация PowerPoint</vt:lpstr>
      <vt:lpstr>Презентация PowerPoint</vt:lpstr>
      <vt:lpstr>Коммуникативный процесс</vt:lpstr>
      <vt:lpstr>2. Общение как межличностное взаимодействие -  интеракция </vt:lpstr>
      <vt:lpstr>Презентация PowerPoint</vt:lpstr>
      <vt:lpstr>3. Общение как понимание людьми друг друга перцептивная составляющая общения</vt:lpstr>
      <vt:lpstr>Презентация PowerPoint</vt:lpstr>
      <vt:lpstr>Общение как процесс (Куницына В.Н. )</vt:lpstr>
      <vt:lpstr>Общение как процесс (Куницына В.Н. )</vt:lpstr>
      <vt:lpstr>Уровни общения</vt:lpstr>
      <vt:lpstr>Уровни общения</vt:lpstr>
      <vt:lpstr>Уровни общения</vt:lpstr>
      <vt:lpstr>Виды общения </vt:lpstr>
      <vt:lpstr>Виды общения </vt:lpstr>
      <vt:lpstr>Виды общения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 и агрессия</dc:title>
  <dc:creator>Ivanna</dc:creator>
  <cp:lastModifiedBy>Василиса Васильевна</cp:lastModifiedBy>
  <cp:revision>52</cp:revision>
  <cp:lastPrinted>1601-01-01T00:00:00Z</cp:lastPrinted>
  <dcterms:created xsi:type="dcterms:W3CDTF">2012-03-29T22:02:31Z</dcterms:created>
  <dcterms:modified xsi:type="dcterms:W3CDTF">2019-11-04T08:51:46Z</dcterms:modified>
</cp:coreProperties>
</file>