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9BBC-7F32-40E9-BB08-C0B8913BA515}" type="datetimeFigureOut">
              <a:rPr lang="ru-RU" smtClean="0"/>
              <a:t>15.01.2012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1F93D05-528C-4548-B07E-511C9A525B3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9BBC-7F32-40E9-BB08-C0B8913BA515}" type="datetimeFigureOut">
              <a:rPr lang="ru-RU" smtClean="0"/>
              <a:t>15.01.2012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D05-528C-4548-B07E-511C9A525B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9BBC-7F32-40E9-BB08-C0B8913BA515}" type="datetimeFigureOut">
              <a:rPr lang="ru-RU" smtClean="0"/>
              <a:t>15.01.2012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D05-528C-4548-B07E-511C9A525B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9BBC-7F32-40E9-BB08-C0B8913BA515}" type="datetimeFigureOut">
              <a:rPr lang="ru-RU" smtClean="0"/>
              <a:t>15.01.2012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D05-528C-4548-B07E-511C9A525B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9BBC-7F32-40E9-BB08-C0B8913BA515}" type="datetimeFigureOut">
              <a:rPr lang="ru-RU" smtClean="0"/>
              <a:t>15.01.2012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D05-528C-4548-B07E-511C9A525B3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9BBC-7F32-40E9-BB08-C0B8913BA515}" type="datetimeFigureOut">
              <a:rPr lang="ru-RU" smtClean="0"/>
              <a:t>15.01.2012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D05-528C-4548-B07E-511C9A525B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9BBC-7F32-40E9-BB08-C0B8913BA515}" type="datetimeFigureOut">
              <a:rPr lang="ru-RU" smtClean="0"/>
              <a:t>15.01.2012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D05-528C-4548-B07E-511C9A525B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9BBC-7F32-40E9-BB08-C0B8913BA515}" type="datetimeFigureOut">
              <a:rPr lang="ru-RU" smtClean="0"/>
              <a:t>15.01.2012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D05-528C-4548-B07E-511C9A525B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9BBC-7F32-40E9-BB08-C0B8913BA515}" type="datetimeFigureOut">
              <a:rPr lang="ru-RU" smtClean="0"/>
              <a:t>15.01.2012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D05-528C-4548-B07E-511C9A525B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9BBC-7F32-40E9-BB08-C0B8913BA515}" type="datetimeFigureOut">
              <a:rPr lang="ru-RU" smtClean="0"/>
              <a:t>15.01.2012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D05-528C-4548-B07E-511C9A525B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9BBC-7F32-40E9-BB08-C0B8913BA515}" type="datetimeFigureOut">
              <a:rPr lang="ru-RU" smtClean="0"/>
              <a:t>15.01.2012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D05-528C-4548-B07E-511C9A525B3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9669BBC-7F32-40E9-BB08-C0B8913BA515}" type="datetimeFigureOut">
              <a:rPr lang="ru-RU" smtClean="0"/>
              <a:t>15.01.2012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1F93D05-528C-4548-B07E-511C9A525B3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4705" y="1556792"/>
            <a:ext cx="6629400" cy="3096344"/>
          </a:xfrm>
        </p:spPr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Специальные </a:t>
            </a:r>
            <a:r>
              <a:rPr lang="ru-RU" b="1" dirty="0"/>
              <a:t>методы обучения математике</a:t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037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Метод геометрических преобразований в школе –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 smtClean="0"/>
              <a:t>средство </a:t>
            </a:r>
            <a:r>
              <a:rPr lang="ru-RU" dirty="0"/>
              <a:t>обоснования некоторых отношений между элементами евклидовой геометрии. При этом его применение предполагает выполнение следующей последовательности шагов:</a:t>
            </a:r>
          </a:p>
          <a:p>
            <a:pPr lvl="0"/>
            <a:r>
              <a:rPr lang="ru-RU" dirty="0"/>
              <a:t>выбирается геометрическое преобразование, обладающее свойством, которое позволяет обосновать наличие указанного отношения между объектами евклидовой геометрии;</a:t>
            </a:r>
          </a:p>
          <a:p>
            <a:pPr lvl="0"/>
            <a:r>
              <a:rPr lang="ru-RU" dirty="0"/>
              <a:t>выполняется преобразование, при котором один объект переходит в другой;</a:t>
            </a:r>
          </a:p>
          <a:p>
            <a:pPr lvl="0"/>
            <a:r>
              <a:rPr lang="ru-RU" dirty="0"/>
              <a:t>обосновывается наличие указанного отношения между объектами с помощью свойств выбранного геометрического преобразования.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78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Специальные методы обучения математике –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это </a:t>
            </a:r>
            <a:r>
              <a:rPr lang="ru-RU" sz="3600" dirty="0"/>
              <a:t>адаптированные для обучения основные методы познания, применяемые в самой математике, характерные для математики методы изучения действительности	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4254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Математические методы в школе: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i="1" dirty="0"/>
              <a:t>Метод построения математических моделей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i="1" dirty="0"/>
              <a:t>Аксиоматический метод </a:t>
            </a:r>
            <a:endParaRPr lang="ru-RU" sz="2800" i="1" dirty="0" smtClean="0"/>
          </a:p>
          <a:p>
            <a:r>
              <a:rPr lang="ru-RU" sz="2800" i="1" dirty="0"/>
              <a:t>Метод уравнений и неравенств </a:t>
            </a:r>
            <a:endParaRPr lang="ru-RU" sz="2800" i="1" dirty="0" smtClean="0"/>
          </a:p>
          <a:p>
            <a:r>
              <a:rPr lang="ru-RU" sz="2800" i="1" dirty="0"/>
              <a:t>Метод геометрических преобразований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smtClean="0"/>
              <a:t>Координатный метод</a:t>
            </a:r>
          </a:p>
          <a:p>
            <a:r>
              <a:rPr lang="ru-RU" sz="2800" dirty="0" smtClean="0"/>
              <a:t>Векторный метод</a:t>
            </a:r>
          </a:p>
          <a:p>
            <a:r>
              <a:rPr lang="ru-RU" sz="2800" dirty="0" smtClean="0"/>
              <a:t>Метод дифференциального исчисления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7109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Метод построения математических моделей</a:t>
            </a:r>
            <a:r>
              <a:rPr lang="ru-RU" b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/>
              <a:t>метод</a:t>
            </a:r>
            <a:r>
              <a:rPr lang="ru-RU" sz="2800" dirty="0"/>
              <a:t>, сводящий исследование явлений внешнего мира к математическим задачам.</a:t>
            </a:r>
            <a:r>
              <a:rPr lang="ru-RU" sz="2800" i="1" dirty="0"/>
              <a:t> </a:t>
            </a:r>
            <a:endParaRPr lang="ru-RU" sz="2800" dirty="0"/>
          </a:p>
          <a:p>
            <a:endParaRPr lang="ru-RU" sz="2800" i="1" dirty="0" smtClean="0"/>
          </a:p>
          <a:p>
            <a:r>
              <a:rPr lang="ru-RU" sz="2800" b="1" i="1" dirty="0" smtClean="0"/>
              <a:t>Математическая </a:t>
            </a:r>
            <a:r>
              <a:rPr lang="ru-RU" sz="2800" b="1" i="1" dirty="0"/>
              <a:t>модель</a:t>
            </a:r>
            <a:r>
              <a:rPr lang="ru-RU" sz="2800" b="1" dirty="0"/>
              <a:t> </a:t>
            </a:r>
            <a:r>
              <a:rPr lang="ru-RU" sz="2800" dirty="0"/>
              <a:t>– это специальное описание некоторой проблемы, ситуации, которое дает возможность в процессе ее анализа применять формально-логический аппарат математики.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492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92436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Процесс математического </a:t>
            </a:r>
            <a:r>
              <a:rPr lang="ru-RU" b="1" i="1" dirty="0" smtClean="0"/>
              <a:t>моделирования</a:t>
            </a:r>
            <a:r>
              <a:rPr lang="ru-RU" sz="3200" dirty="0"/>
              <a:t/>
            </a:r>
            <a:br>
              <a:rPr lang="ru-RU" sz="32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0" lvl="2" indent="0">
              <a:buNone/>
            </a:pPr>
            <a:r>
              <a:rPr lang="ru-RU" sz="2400" dirty="0"/>
              <a:t>включает три этапа</a:t>
            </a:r>
            <a:r>
              <a:rPr lang="ru-RU" sz="2400" dirty="0" smtClean="0"/>
              <a:t>:</a:t>
            </a:r>
          </a:p>
          <a:p>
            <a:pPr lvl="2"/>
            <a:r>
              <a:rPr lang="ru-RU" sz="2400" b="1" dirty="0" smtClean="0"/>
              <a:t>Формализация</a:t>
            </a:r>
            <a:r>
              <a:rPr lang="ru-RU" sz="2400" dirty="0" smtClean="0"/>
              <a:t> </a:t>
            </a:r>
            <a:r>
              <a:rPr lang="ru-RU" sz="2400" dirty="0"/>
              <a:t>– перевод предложенной задачи (ситуации) на язык математической теории (построение математической модели задачи).</a:t>
            </a:r>
          </a:p>
          <a:p>
            <a:pPr lvl="2"/>
            <a:r>
              <a:rPr lang="ru-RU" sz="2400" b="1" dirty="0"/>
              <a:t>Решение задачи </a:t>
            </a:r>
            <a:r>
              <a:rPr lang="ru-RU" sz="2400" dirty="0"/>
              <a:t>в рамках математической теории.</a:t>
            </a:r>
          </a:p>
          <a:p>
            <a:pPr lvl="2"/>
            <a:r>
              <a:rPr lang="ru-RU" sz="2400" b="1" dirty="0"/>
              <a:t>Перевод результата </a:t>
            </a:r>
            <a:r>
              <a:rPr lang="ru-RU" sz="2400" dirty="0"/>
              <a:t>математического решения задачи на тот язык, на котором была сформулирована исходная задача (интерпретация полученного математического решения).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95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Аксиоматический метод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ru-RU" sz="2600" dirty="0" smtClean="0"/>
              <a:t>способ </a:t>
            </a:r>
            <a:r>
              <a:rPr lang="ru-RU" sz="2600" dirty="0"/>
              <a:t>построения научной теории, при котором в ее основу кладутся некоторые исходные положения (суждения) — аксиомы, или постулаты, из которых все остальные утверждения этой теории (теоремы) должны выводиться чисто логическим путем, посредством доказательств.</a:t>
            </a:r>
          </a:p>
          <a:p>
            <a:r>
              <a:rPr lang="ru-RU" sz="2600" b="1" i="1" dirty="0"/>
              <a:t>Аксиомы</a:t>
            </a:r>
            <a:r>
              <a:rPr lang="ru-RU" sz="2600" dirty="0"/>
              <a:t> - утверждения, содержащиеся в формулировках основных свойств простейших фигур, принимаемые без доказательства.</a:t>
            </a:r>
            <a:r>
              <a:rPr lang="ru-RU" sz="2600" i="1" dirty="0"/>
              <a:t> </a:t>
            </a:r>
            <a:r>
              <a:rPr lang="ru-RU" sz="2600" dirty="0"/>
              <a:t>Слово аксиома происходит от греческого слова </a:t>
            </a:r>
            <a:r>
              <a:rPr lang="ru-RU" sz="2600" i="1" dirty="0" err="1"/>
              <a:t>аксиос</a:t>
            </a:r>
            <a:r>
              <a:rPr lang="ru-RU" sz="2600" i="1" dirty="0"/>
              <a:t> </a:t>
            </a:r>
            <a:r>
              <a:rPr lang="ru-RU" sz="2600" dirty="0"/>
              <a:t>и означает утверждение, не вызывающее сомнений.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839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Обучение аксиоматическому методу</a:t>
            </a:r>
            <a:r>
              <a:rPr lang="ru-RU" b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ru-RU" sz="2600" dirty="0" smtClean="0"/>
              <a:t>включает </a:t>
            </a:r>
            <a:r>
              <a:rPr lang="ru-RU" sz="2600" b="1" dirty="0"/>
              <a:t>следующие этапы:</a:t>
            </a:r>
          </a:p>
          <a:p>
            <a:pPr marL="514350" lvl="3" indent="-514350">
              <a:spcBef>
                <a:spcPts val="0"/>
              </a:spcBef>
              <a:buFont typeface="+mj-lt"/>
              <a:buAutoNum type="arabicPeriod"/>
            </a:pPr>
            <a:r>
              <a:rPr lang="ru-RU" sz="2600" dirty="0"/>
              <a:t>Формирование общих приемов поиска и проведения доказательства:</a:t>
            </a:r>
          </a:p>
          <a:p>
            <a:pPr indent="-342900">
              <a:spcBef>
                <a:spcPts val="0"/>
              </a:spcBef>
            </a:pPr>
            <a:r>
              <a:rPr lang="ru-RU" sz="2200" dirty="0"/>
              <a:t>анализ текста утверждения;</a:t>
            </a:r>
          </a:p>
          <a:p>
            <a:pPr indent="-342900">
              <a:spcBef>
                <a:spcPts val="0"/>
              </a:spcBef>
            </a:pPr>
            <a:r>
              <a:rPr lang="ru-RU" sz="2200" dirty="0"/>
              <a:t>развертывание условия;</a:t>
            </a:r>
          </a:p>
          <a:p>
            <a:pPr indent="-342900">
              <a:spcBef>
                <a:spcPts val="0"/>
              </a:spcBef>
            </a:pPr>
            <a:r>
              <a:rPr lang="ru-RU" sz="2200" dirty="0"/>
              <a:t>последовательный анализ заключения и условия утверждения;</a:t>
            </a:r>
          </a:p>
          <a:p>
            <a:pPr indent="-342900">
              <a:spcBef>
                <a:spcPts val="0"/>
              </a:spcBef>
            </a:pPr>
            <a:r>
              <a:rPr lang="ru-RU" sz="2200" dirty="0"/>
              <a:t>раскрытие содержания прямого и косвенного методов доказательства.</a:t>
            </a:r>
          </a:p>
          <a:p>
            <a:pPr marL="0" lvl="3" indent="0">
              <a:spcBef>
                <a:spcPts val="0"/>
              </a:spcBef>
              <a:buNone/>
            </a:pPr>
            <a:r>
              <a:rPr lang="ru-RU" sz="2600" dirty="0" smtClean="0"/>
              <a:t>2. Освоение </a:t>
            </a:r>
            <a:r>
              <a:rPr lang="ru-RU" sz="2600" dirty="0"/>
              <a:t>специфических приемов поиска и проведения доказательства утверждений в зависимости от конкретного их содержания и собственно математических методов, используемых при доказательстве утверждений.</a:t>
            </a:r>
          </a:p>
          <a:p>
            <a:pPr marL="0" lvl="3" indent="0">
              <a:spcBef>
                <a:spcPts val="0"/>
              </a:spcBef>
              <a:buNone/>
            </a:pPr>
            <a:r>
              <a:rPr lang="ru-RU" sz="2600" dirty="0" smtClean="0"/>
              <a:t>3. Раскрытие </a:t>
            </a:r>
            <a:r>
              <a:rPr lang="ru-RU" sz="2600" dirty="0"/>
              <a:t>сущности построения школьного предмета на основе аксиоматической теории.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70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Метод уравнений и неравенств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ru-RU" dirty="0" smtClean="0"/>
              <a:t>метод </a:t>
            </a:r>
            <a:r>
              <a:rPr lang="ru-RU" dirty="0"/>
              <a:t>математики, основная идея которой заключается в:</a:t>
            </a:r>
          </a:p>
          <a:p>
            <a:pPr lvl="0"/>
            <a:r>
              <a:rPr lang="ru-RU" dirty="0"/>
              <a:t>установлении основных связей, зависимостей между элементами, характеризующими изучаемое явление (процесс), т.е. в построении словесной модели явления (процесса);</a:t>
            </a:r>
          </a:p>
          <a:p>
            <a:pPr lvl="0"/>
            <a:r>
              <a:rPr lang="ru-RU" dirty="0"/>
              <a:t>переводе словесной модели на язык математики: выявленные связи, зависимости между характеристиками явления записываются в виде уравнений, неравенств или их конструкций;</a:t>
            </a:r>
          </a:p>
          <a:p>
            <a:pPr lvl="0"/>
            <a:r>
              <a:rPr lang="ru-RU" dirty="0"/>
              <a:t>решении поставленной задачи внутри математической модели;</a:t>
            </a:r>
          </a:p>
          <a:p>
            <a:pPr lvl="0"/>
            <a:r>
              <a:rPr lang="ru-RU" dirty="0"/>
              <a:t>переводе полученного результата на тот язык, на котором была сформулирована исходная задача.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3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Метод геометрических преобразований</a:t>
            </a:r>
            <a:r>
              <a:rPr lang="ru-RU" b="1" dirty="0"/>
              <a:t> –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математический </a:t>
            </a:r>
            <a:r>
              <a:rPr lang="ru-RU" sz="2800" dirty="0"/>
              <a:t>метод, сущность которого состоит в построении модели традиционной евклидовой геометрии в объектах группы геометрических преобразований.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798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46</TotalTime>
  <Words>462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     Специальные методы обучения математике </vt:lpstr>
      <vt:lpstr>Специальные методы обучения математике – </vt:lpstr>
      <vt:lpstr>Математические методы в школе:</vt:lpstr>
      <vt:lpstr>Метод построения математических моделей </vt:lpstr>
      <vt:lpstr>Процесс математического моделирования </vt:lpstr>
      <vt:lpstr>Аксиоматический метод </vt:lpstr>
      <vt:lpstr>Обучение аксиоматическому методу </vt:lpstr>
      <vt:lpstr>Метод уравнений и неравенств </vt:lpstr>
      <vt:lpstr>Метод геометрических преобразований – </vt:lpstr>
      <vt:lpstr>Метод геометрических преобразований в школе –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Специальные методы обучения математике </dc:title>
  <dc:creator>User</dc:creator>
  <cp:lastModifiedBy>User</cp:lastModifiedBy>
  <cp:revision>3</cp:revision>
  <dcterms:created xsi:type="dcterms:W3CDTF">2012-01-15T15:24:36Z</dcterms:created>
  <dcterms:modified xsi:type="dcterms:W3CDTF">2012-01-15T16:11:23Z</dcterms:modified>
</cp:coreProperties>
</file>