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7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8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7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5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65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4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4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07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8710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168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9254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8172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772400" cy="2655168"/>
          </a:xfrm>
        </p:spPr>
        <p:txBody>
          <a:bodyPr/>
          <a:lstStyle/>
          <a:p>
            <a:r>
              <a:rPr lang="ru-RU" dirty="0"/>
              <a:t>Декартовы </a:t>
            </a:r>
            <a:r>
              <a:rPr lang="ru-RU" dirty="0" smtClean="0"/>
              <a:t>координаты. Координатный и векторный методы </a:t>
            </a:r>
            <a:r>
              <a:rPr lang="ru-RU" dirty="0"/>
              <a:t>в курсе геометрии.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18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0" y="1196752"/>
            <a:ext cx="8341444" cy="29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4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548680"/>
                <a:ext cx="7918648" cy="5547320"/>
              </a:xfrm>
            </p:spPr>
            <p:txBody>
              <a:bodyPr/>
              <a:lstStyle/>
              <a:p>
                <a:pPr algn="just" fontAlgn="t"/>
                <a:r>
                  <a:rPr lang="ru-RU" b="1" dirty="0" smtClean="0"/>
                  <a:t>Метод координат в пространстве</a:t>
                </a:r>
              </a:p>
              <a:p>
                <a:pPr marL="0" indent="342900" algn="just" fontAlgn="t">
                  <a:spcBef>
                    <a:spcPts val="0"/>
                  </a:spcBef>
                </a:pPr>
                <a:r>
                  <a:rPr lang="ru-RU" dirty="0" smtClean="0"/>
                  <a:t>Главная </a:t>
                </a:r>
                <a:r>
                  <a:rPr lang="ru-RU" dirty="0"/>
                  <a:t>формула — косинус угла φ между векторами a = (x</a:t>
                </a:r>
                <a:r>
                  <a:rPr lang="ru-RU" baseline="-25000" dirty="0"/>
                  <a:t>1</a:t>
                </a:r>
                <a:r>
                  <a:rPr lang="ru-RU" dirty="0"/>
                  <a:t>; y</a:t>
                </a:r>
                <a:r>
                  <a:rPr lang="ru-RU" baseline="-25000" dirty="0"/>
                  <a:t>1</a:t>
                </a:r>
                <a:r>
                  <a:rPr lang="ru-RU" dirty="0"/>
                  <a:t>; z</a:t>
                </a:r>
                <a:r>
                  <a:rPr lang="ru-RU" baseline="-25000" dirty="0"/>
                  <a:t>1</a:t>
                </a:r>
                <a:r>
                  <a:rPr lang="ru-RU" dirty="0"/>
                  <a:t>) и b = (x</a:t>
                </a:r>
                <a:r>
                  <a:rPr lang="ru-RU" baseline="-25000" dirty="0"/>
                  <a:t>2</a:t>
                </a:r>
                <a:r>
                  <a:rPr lang="ru-RU" dirty="0"/>
                  <a:t>; y</a:t>
                </a:r>
                <a:r>
                  <a:rPr lang="ru-RU" baseline="-25000" dirty="0"/>
                  <a:t>2</a:t>
                </a:r>
                <a:r>
                  <a:rPr lang="ru-RU" dirty="0"/>
                  <a:t>; z</a:t>
                </a:r>
                <a:r>
                  <a:rPr lang="ru-RU" baseline="-25000" dirty="0"/>
                  <a:t>2</a:t>
                </a:r>
                <a:r>
                  <a:rPr lang="ru-RU" dirty="0" smtClean="0"/>
                  <a:t>):</a:t>
                </a:r>
                <a:endParaRPr lang="en-US" dirty="0" smtClean="0"/>
              </a:p>
              <a:p>
                <a:pPr marL="0" indent="342900" algn="just" fontAlgn="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/>
                        <m:t>𝑐𝑜𝑠</m:t>
                      </m:r>
                      <m:r>
                        <a:rPr lang="ru-RU" sz="2000" i="1" smtClean="0"/>
                        <m:t>𝜑</m:t>
                      </m:r>
                      <m:r>
                        <a:rPr lang="ru-RU" sz="2000" i="1"/>
                        <m:t>=</m:t>
                      </m:r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1</m:t>
                              </m:r>
                            </m:sub>
                          </m:sSub>
                          <m:r>
                            <a:rPr lang="ru-RU" sz="2000" i="1"/>
                            <m:t>∙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𝑥</m:t>
                              </m:r>
                            </m:e>
                            <m:sub>
                              <m:r>
                                <a:rPr lang="ru-RU" sz="2000" i="1"/>
                                <m:t>2</m:t>
                              </m:r>
                            </m:sub>
                          </m:sSub>
                          <m:r>
                            <a:rPr lang="ru-RU" sz="2000" i="1"/>
                            <m:t>+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𝑦</m:t>
                              </m:r>
                            </m:e>
                            <m:sub>
                              <m:r>
                                <a:rPr lang="ru-RU" sz="2000" i="1"/>
                                <m:t>1</m:t>
                              </m:r>
                            </m:sub>
                          </m:sSub>
                          <m:r>
                            <a:rPr lang="ru-RU" sz="2000" i="1"/>
                            <m:t>∙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𝑦</m:t>
                              </m:r>
                            </m:e>
                            <m:sub>
                              <m:r>
                                <a:rPr lang="ru-RU" sz="2000" i="1"/>
                                <m:t>2</m:t>
                              </m:r>
                            </m:sub>
                          </m:sSub>
                          <m:r>
                            <a:rPr lang="ru-RU" sz="2000" i="1"/>
                            <m:t>+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𝑧</m:t>
                              </m:r>
                            </m:e>
                            <m:sub>
                              <m:r>
                                <a:rPr lang="ru-RU" sz="2000" i="1"/>
                                <m:t>1</m:t>
                              </m:r>
                            </m:sub>
                          </m:sSub>
                          <m:r>
                            <a:rPr lang="ru-RU" sz="2000" i="1"/>
                            <m:t>∙</m:t>
                          </m:r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ru-RU" sz="2000" i="1"/>
                                <m:t>𝑧</m:t>
                              </m:r>
                            </m:e>
                            <m:sub>
                              <m:r>
                                <a:rPr lang="ru-RU" sz="2000" i="1"/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/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  <m:r>
                                <a:rPr lang="ru-RU" sz="2000" i="1"/>
                                <m:t>+</m:t>
                              </m:r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  <m:r>
                                <a:rPr lang="ru-RU" sz="2000" i="1"/>
                                <m:t>+</m:t>
                              </m:r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𝑧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ru-RU" sz="2000" i="1"/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i="1"/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  <m:r>
                                <a:rPr lang="ru-RU" sz="2000" i="1"/>
                                <m:t>+</m:t>
                              </m:r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  <m:r>
                                <a:rPr lang="ru-RU" sz="2000" i="1"/>
                                <m:t>+</m:t>
                              </m:r>
                              <m:sSubSup>
                                <m:sSubSupPr>
                                  <m:ctrlPr>
                                    <a:rPr lang="ru-RU" sz="2000" i="1"/>
                                  </m:ctrlPr>
                                </m:sSubSupPr>
                                <m:e>
                                  <m:r>
                                    <a:rPr lang="ru-RU" sz="2000" i="1"/>
                                    <m:t>𝑧</m:t>
                                  </m:r>
                                </m:e>
                                <m:sub>
                                  <m:r>
                                    <a:rPr lang="ru-RU" sz="2000" i="1"/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/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0" indent="342900" algn="just" fontAlgn="t">
                  <a:spcBef>
                    <a:spcPts val="0"/>
                  </a:spcBef>
                </a:pPr>
                <a:r>
                  <a:rPr lang="ru-RU" dirty="0" smtClean="0"/>
                  <a:t>Уравнение </a:t>
                </a:r>
                <a:r>
                  <a:rPr lang="ru-RU" dirty="0"/>
                  <a:t>плоскости в трехмерном пространстве: </a:t>
                </a:r>
                <a:r>
                  <a:rPr lang="ru-RU" dirty="0" err="1"/>
                  <a:t>Ax</a:t>
                </a:r>
                <a:r>
                  <a:rPr lang="ru-RU" dirty="0"/>
                  <a:t/>
                </a:r>
                <a:r>
                  <a:rPr lang="ru-RU" dirty="0" smtClean="0"/>
                  <a:t>+ </a:t>
                </a:r>
                <a:r>
                  <a:rPr lang="ru-RU" dirty="0" err="1"/>
                  <a:t>By</a:t>
                </a:r>
                <a:r>
                  <a:rPr lang="ru-RU" dirty="0"/>
                  <a:t> + </a:t>
                </a:r>
                <a:r>
                  <a:rPr lang="ru-RU" dirty="0" err="1"/>
                  <a:t>Cz</a:t>
                </a:r>
                <a:r>
                  <a:rPr lang="ru-RU" dirty="0"/>
                  <a:t> + D = 0, где A, B, C и D — действительные числа, причем, если плоскость проходит через начало координат, D = 0. А если не проходит, то D = 1.</a:t>
                </a:r>
              </a:p>
              <a:p>
                <a:pPr marL="0" indent="342900" algn="just" fontAlgn="t">
                  <a:spcBef>
                    <a:spcPts val="0"/>
                  </a:spcBef>
                </a:pPr>
                <a:r>
                  <a:rPr lang="ru-RU" dirty="0"/>
                  <a:t>Вектор, перпендикулярный к плоскости </a:t>
                </a:r>
                <a:r>
                  <a:rPr lang="ru-RU" dirty="0" err="1" smtClean="0"/>
                  <a:t>Ax</a:t>
                </a:r>
                <a:r>
                  <a:rPr lang="ru-RU" dirty="0" smtClean="0"/>
                  <a:t/>
                </a:r>
                <a:r>
                  <a:rPr lang="ru-RU" dirty="0"/>
                  <a:t>+ </a:t>
                </a:r>
                <a:r>
                  <a:rPr lang="ru-RU" dirty="0" err="1"/>
                  <a:t>By</a:t>
                </a:r>
                <a:r>
                  <a:rPr lang="ru-RU" dirty="0"/>
                  <a:t> + </a:t>
                </a:r>
                <a:r>
                  <a:rPr lang="ru-RU" dirty="0" err="1"/>
                  <a:t>Cz</a:t>
                </a:r>
                <a:r>
                  <a:rPr lang="ru-RU" dirty="0"/>
                  <a:t> + D = 0, имеет координаты: n = (A; B; C).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548680"/>
                <a:ext cx="7918648" cy="5547320"/>
              </a:xfrm>
              <a:blipFill rotWithShape="1">
                <a:blip r:embed="rId2"/>
                <a:stretch>
                  <a:fillRect l="-2002" t="-1429" r="-1925" b="-10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68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6" y="548680"/>
            <a:ext cx="829753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55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9" y="836712"/>
            <a:ext cx="8054779" cy="51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44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ru-RU" dirty="0" smtClean="0"/>
              <a:t>Примеры решения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896544"/>
          </a:xfrm>
        </p:spPr>
        <p:txBody>
          <a:bodyPr/>
          <a:lstStyle/>
          <a:p>
            <a:pPr marL="1332000" indent="342900" algn="just">
              <a:spcBef>
                <a:spcPts val="0"/>
              </a:spcBef>
            </a:pPr>
            <a:r>
              <a:rPr lang="ru-RU" i="1" dirty="0"/>
              <a:t>Дан ромб</a:t>
            </a:r>
            <a:r>
              <a:rPr lang="ru-RU" dirty="0"/>
              <a:t> АВС</a:t>
            </a:r>
            <a:r>
              <a:rPr lang="en-US" dirty="0"/>
              <a:t>D</a:t>
            </a:r>
            <a:r>
              <a:rPr lang="ru-RU" dirty="0"/>
              <a:t>, </a:t>
            </a:r>
            <a:r>
              <a:rPr lang="ru-RU" i="1" dirty="0"/>
              <a:t>диагонали которого равны</a:t>
            </a:r>
            <a:r>
              <a:rPr lang="ru-RU" dirty="0"/>
              <a:t> 2</a:t>
            </a:r>
            <a:r>
              <a:rPr lang="ru-RU" i="1" dirty="0"/>
              <a:t>а</a:t>
            </a:r>
            <a:r>
              <a:rPr lang="ru-RU" dirty="0"/>
              <a:t> </a:t>
            </a:r>
            <a:r>
              <a:rPr lang="ru-RU" i="1" dirty="0"/>
              <a:t>и</a:t>
            </a:r>
            <a:r>
              <a:rPr lang="ru-RU" dirty="0"/>
              <a:t> 2</a:t>
            </a:r>
            <a:r>
              <a:rPr lang="en-US" i="1" dirty="0"/>
              <a:t>b</a:t>
            </a:r>
            <a:r>
              <a:rPr lang="ru-RU" dirty="0"/>
              <a:t>. </a:t>
            </a:r>
            <a:r>
              <a:rPr lang="ru-RU" i="1" dirty="0"/>
              <a:t>Найдите множество всех точек </a:t>
            </a:r>
            <a:r>
              <a:rPr lang="ru-RU" dirty="0"/>
              <a:t>М</a:t>
            </a:r>
            <a:r>
              <a:rPr lang="ru-RU" i="1" dirty="0"/>
              <a:t>, для каждой из которых выполняется условие</a:t>
            </a:r>
            <a:r>
              <a:rPr lang="ru-RU" dirty="0"/>
              <a:t>:  </a:t>
            </a:r>
            <a:r>
              <a:rPr lang="en-US" dirty="0"/>
              <a:t>AM</a:t>
            </a:r>
            <a:r>
              <a:rPr lang="ru-RU" baseline="30000" dirty="0"/>
              <a:t>2</a:t>
            </a:r>
            <a:r>
              <a:rPr lang="ru-RU" dirty="0"/>
              <a:t>+</a:t>
            </a:r>
            <a:r>
              <a:rPr lang="en-US" dirty="0"/>
              <a:t>DM</a:t>
            </a:r>
            <a:r>
              <a:rPr lang="ru-RU" baseline="30000" dirty="0"/>
              <a:t>2</a:t>
            </a:r>
            <a:r>
              <a:rPr lang="ru-RU" dirty="0"/>
              <a:t>=</a:t>
            </a:r>
            <a:r>
              <a:rPr lang="en-US" dirty="0"/>
              <a:t>BM</a:t>
            </a:r>
            <a:r>
              <a:rPr lang="ru-RU" baseline="30000" dirty="0"/>
              <a:t>2</a:t>
            </a:r>
            <a:r>
              <a:rPr lang="ru-RU" dirty="0"/>
              <a:t>+</a:t>
            </a:r>
            <a:r>
              <a:rPr lang="en-US" dirty="0"/>
              <a:t>CM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  <a:p>
            <a:pPr marL="0" indent="342900" algn="just">
              <a:spcBef>
                <a:spcPts val="0"/>
              </a:spcBef>
            </a:pPr>
            <a:r>
              <a:rPr lang="ru-RU" b="1" dirty="0"/>
              <a:t>Решение.</a:t>
            </a:r>
            <a:r>
              <a:rPr lang="ru-RU" dirty="0"/>
              <a:t> 1. Введем систему координат, взяв за ее начало центр ромба, а за оси – его диагонали. В этой системе вершины имеют координаты: </a:t>
            </a:r>
            <a:r>
              <a:rPr lang="en-US" dirty="0"/>
              <a:t>A</a:t>
            </a:r>
            <a:r>
              <a:rPr lang="ru-RU" dirty="0"/>
              <a:t>(</a:t>
            </a:r>
            <a:r>
              <a:rPr lang="ru-RU" i="1" dirty="0"/>
              <a:t>-</a:t>
            </a:r>
            <a:r>
              <a:rPr lang="en-US" i="1" dirty="0"/>
              <a:t>a</a:t>
            </a:r>
            <a:r>
              <a:rPr lang="ru-RU" dirty="0"/>
              <a:t>;0), </a:t>
            </a:r>
            <a:r>
              <a:rPr lang="en-US" dirty="0"/>
              <a:t>B</a:t>
            </a:r>
            <a:r>
              <a:rPr lang="ru-RU" dirty="0"/>
              <a:t>(0;</a:t>
            </a:r>
            <a:r>
              <a:rPr lang="en-US" i="1" dirty="0"/>
              <a:t>b</a:t>
            </a:r>
            <a:r>
              <a:rPr lang="ru-RU" dirty="0"/>
              <a:t>), </a:t>
            </a:r>
            <a:r>
              <a:rPr lang="en-US" dirty="0"/>
              <a:t>C</a:t>
            </a:r>
            <a:r>
              <a:rPr lang="ru-RU" dirty="0"/>
              <a:t>(</a:t>
            </a:r>
            <a:r>
              <a:rPr lang="en-US" i="1" dirty="0"/>
              <a:t>a</a:t>
            </a:r>
            <a:r>
              <a:rPr lang="ru-RU" dirty="0"/>
              <a:t>;0) и </a:t>
            </a:r>
            <a:r>
              <a:rPr lang="en-US" dirty="0"/>
              <a:t>D</a:t>
            </a:r>
            <a:r>
              <a:rPr lang="ru-RU" dirty="0"/>
              <a:t>(0;</a:t>
            </a:r>
            <a:r>
              <a:rPr lang="ru-RU" i="1" dirty="0"/>
              <a:t>-</a:t>
            </a:r>
            <a:r>
              <a:rPr lang="en-US" i="1" dirty="0"/>
              <a:t>b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3716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9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547320"/>
          </a:xfrm>
        </p:spPr>
        <p:txBody>
          <a:bodyPr/>
          <a:lstStyle/>
          <a:p>
            <a:pPr algn="just"/>
            <a:r>
              <a:rPr lang="ru-RU" dirty="0"/>
              <a:t>2. Считая, что точка М имеет координаты (</a:t>
            </a:r>
            <a:r>
              <a:rPr lang="ru-RU" i="1" dirty="0" err="1"/>
              <a:t>х</a:t>
            </a:r>
            <a:r>
              <a:rPr lang="ru-RU" dirty="0" err="1"/>
              <a:t>;</a:t>
            </a:r>
            <a:r>
              <a:rPr lang="ru-RU" i="1" dirty="0" err="1"/>
              <a:t>у</a:t>
            </a:r>
            <a:r>
              <a:rPr lang="ru-RU" dirty="0"/>
              <a:t>), запишем условие </a:t>
            </a:r>
            <a:r>
              <a:rPr lang="en-US" dirty="0"/>
              <a:t>AM</a:t>
            </a:r>
            <a:r>
              <a:rPr lang="ru-RU" baseline="30000" dirty="0"/>
              <a:t>2</a:t>
            </a:r>
            <a:r>
              <a:rPr lang="ru-RU" dirty="0"/>
              <a:t>+</a:t>
            </a:r>
            <a:r>
              <a:rPr lang="en-US" dirty="0"/>
              <a:t>DM</a:t>
            </a:r>
            <a:r>
              <a:rPr lang="ru-RU" baseline="30000" dirty="0"/>
              <a:t>2</a:t>
            </a:r>
            <a:r>
              <a:rPr lang="ru-RU" dirty="0"/>
              <a:t>=</a:t>
            </a:r>
            <a:r>
              <a:rPr lang="en-US" dirty="0"/>
              <a:t>BM</a:t>
            </a:r>
            <a:r>
              <a:rPr lang="ru-RU" baseline="30000" dirty="0"/>
              <a:t>2</a:t>
            </a:r>
            <a:r>
              <a:rPr lang="ru-RU" dirty="0"/>
              <a:t>+</a:t>
            </a:r>
            <a:r>
              <a:rPr lang="en-US" dirty="0"/>
              <a:t>CM</a:t>
            </a:r>
            <a:r>
              <a:rPr lang="ru-RU" baseline="30000" dirty="0"/>
              <a:t>2</a:t>
            </a:r>
            <a:r>
              <a:rPr lang="ru-RU" dirty="0"/>
              <a:t> в координатной форме. Для этого используем формулу (6) при вычислении длин отрезков. Получим следующее выражение: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Раскрывая скобки и приводя подобные, получим следующее уравнение</a:t>
            </a:r>
            <a:r>
              <a:rPr lang="ru-RU" dirty="0" smtClean="0"/>
              <a:t>: </a:t>
            </a:r>
            <a:endParaRPr lang="ru-RU" dirty="0"/>
          </a:p>
          <a:p>
            <a:pPr algn="just"/>
            <a:r>
              <a:rPr lang="ru-RU" dirty="0" smtClean="0"/>
              <a:t>или</a:t>
            </a:r>
            <a:r>
              <a:rPr lang="ru-RU" dirty="0"/>
              <a:t>: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7530"/>
            <a:ext cx="6493950" cy="47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37" y="4264338"/>
            <a:ext cx="3384377" cy="4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17043"/>
            <a:ext cx="1434689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207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547320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dirty="0"/>
              <a:t>И так, мы установили, что интересующее нас множество точек – это прямая линия. Попробуем теперь определить ее расположение относительно ромба.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/>
              <a:t>3. Нетрудно заметить, что сторона АВ ромба может быть задана </a:t>
            </a:r>
            <a:r>
              <a:rPr lang="ru-RU" dirty="0" smtClean="0"/>
              <a:t>уравнением 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Перепишем </a:t>
            </a:r>
            <a:r>
              <a:rPr lang="ru-RU" dirty="0"/>
              <a:t>его в виде </a:t>
            </a:r>
            <a:endParaRPr lang="ru-RU" dirty="0" smtClean="0"/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Полученное </a:t>
            </a:r>
            <a:r>
              <a:rPr lang="ru-RU" dirty="0"/>
              <a:t>уравнение в виде </a:t>
            </a:r>
            <a:r>
              <a:rPr lang="ru-RU" dirty="0" smtClean="0"/>
              <a:t>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Угловые </a:t>
            </a:r>
            <a:r>
              <a:rPr lang="ru-RU" dirty="0"/>
              <a:t>коэффициенты в этих уравнениях в произведении дают -1.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20" y="2933223"/>
            <a:ext cx="1512168" cy="67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4423"/>
            <a:ext cx="1463876" cy="68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28" y="3854810"/>
            <a:ext cx="1404976" cy="68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38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72400" cy="4114800"/>
          </a:xfrm>
        </p:spPr>
        <p:txBody>
          <a:bodyPr/>
          <a:lstStyle/>
          <a:p>
            <a:pPr marL="0" indent="342900" algn="just">
              <a:spcBef>
                <a:spcPts val="0"/>
              </a:spcBef>
            </a:pPr>
            <a:r>
              <a:rPr lang="ru-RU" dirty="0"/>
              <a:t>Это значит, что для данных прямых выполняется признак </a:t>
            </a:r>
            <a:r>
              <a:rPr lang="ru-RU" dirty="0" smtClean="0"/>
              <a:t> </a:t>
            </a:r>
            <a:r>
              <a:rPr lang="ru-RU" dirty="0"/>
              <a:t>перпендикулярности. Кроме того, очевидно, что полученная выше прямая проходит через начало координат – оно же – центр ромба. Таким образом, условию задачи удовлетворяют все точки, лежащие на прямой, проходящей через центр ромба и перпендикулярной прямой 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476250"/>
            <a:ext cx="7990656" cy="5689054"/>
          </a:xfrm>
        </p:spPr>
        <p:txBody>
          <a:bodyPr/>
          <a:lstStyle/>
          <a:p>
            <a:pPr indent="0" algn="just">
              <a:spcBef>
                <a:spcPts val="0"/>
              </a:spcBef>
            </a:pPr>
            <a:r>
              <a:rPr lang="ru-RU" i="1" dirty="0"/>
              <a:t>В прямоугольном равнобедренном треугольнике проведены медианы острых углов. Вычислите косинус угла между ними.</a:t>
            </a:r>
            <a:endParaRPr lang="ru-RU" dirty="0"/>
          </a:p>
          <a:p>
            <a:pPr marL="2052000" indent="0" algn="just">
              <a:spcBef>
                <a:spcPts val="0"/>
              </a:spcBef>
            </a:pPr>
            <a:r>
              <a:rPr lang="ru-RU" b="1" dirty="0"/>
              <a:t>Решение.</a:t>
            </a:r>
            <a:r>
              <a:rPr lang="ru-RU" dirty="0"/>
              <a:t> 1. Введем систему координат так, как показано на </a:t>
            </a:r>
            <a:r>
              <a:rPr lang="ru-RU" dirty="0" smtClean="0"/>
              <a:t>рисунке. </a:t>
            </a:r>
            <a:r>
              <a:rPr lang="ru-RU" dirty="0"/>
              <a:t>В этом случае Вершины треугольника будут иметь координаты: С(0,0), А(</a:t>
            </a:r>
            <a:r>
              <a:rPr lang="ru-RU" i="1" dirty="0"/>
              <a:t>а</a:t>
            </a:r>
            <a:r>
              <a:rPr lang="ru-RU" dirty="0"/>
              <a:t>,0), В(0,</a:t>
            </a:r>
            <a:r>
              <a:rPr lang="ru-RU" i="1" dirty="0"/>
              <a:t>а</a:t>
            </a:r>
            <a:r>
              <a:rPr lang="ru-RU" dirty="0"/>
              <a:t>), а середины катетов: </a:t>
            </a:r>
            <a:endParaRPr lang="ru-RU" dirty="0" smtClean="0"/>
          </a:p>
          <a:p>
            <a:pPr marL="2052000" indent="0" algn="just">
              <a:spcBef>
                <a:spcPts val="0"/>
              </a:spcBef>
            </a:pPr>
            <a:r>
              <a:rPr lang="ru-RU" dirty="0" smtClean="0"/>
              <a:t>(</a:t>
            </a:r>
            <a:r>
              <a:rPr lang="ru-RU" dirty="0"/>
              <a:t>Здесь </a:t>
            </a:r>
            <a:r>
              <a:rPr lang="ru-RU" i="1" dirty="0"/>
              <a:t>а</a:t>
            </a:r>
            <a:r>
              <a:rPr lang="ru-RU" dirty="0"/>
              <a:t> – длина катета.)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12" y="4365104"/>
            <a:ext cx="21390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032754" cy="2083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86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918648" cy="5475312"/>
          </a:xfrm>
        </p:spPr>
        <p:txBody>
          <a:bodyPr/>
          <a:lstStyle/>
          <a:p>
            <a:pPr marL="0" indent="342900" algn="just">
              <a:spcBef>
                <a:spcPts val="0"/>
              </a:spcBef>
            </a:pPr>
            <a:r>
              <a:rPr lang="ru-RU" dirty="0"/>
              <a:t>2. По формуле вычислим координаты </a:t>
            </a:r>
            <a:r>
              <a:rPr lang="ru-RU" dirty="0" smtClean="0"/>
              <a:t>векторов</a:t>
            </a:r>
          </a:p>
          <a:p>
            <a:pPr marL="0" indent="342900" algn="just">
              <a:spcBef>
                <a:spcPts val="0"/>
              </a:spcBef>
            </a:pPr>
            <a:endParaRPr lang="ru-RU" dirty="0" smtClean="0"/>
          </a:p>
          <a:p>
            <a:pPr marL="0" indent="342900" algn="just">
              <a:spcBef>
                <a:spcPts val="0"/>
              </a:spcBef>
            </a:pPr>
            <a:r>
              <a:rPr lang="ru-RU" dirty="0" smtClean="0"/>
              <a:t>3</a:t>
            </a:r>
            <a:r>
              <a:rPr lang="ru-RU" dirty="0"/>
              <a:t>. Теперь используем формулу </a:t>
            </a:r>
            <a:r>
              <a:rPr lang="ru-RU" dirty="0" smtClean="0"/>
              <a:t>для </a:t>
            </a:r>
            <a:r>
              <a:rPr lang="ru-RU" dirty="0"/>
              <a:t>вычисления косинуса угла между векторами. (Этот угол совпадает с углом между </a:t>
            </a:r>
            <a:r>
              <a:rPr lang="ru-RU" dirty="0" smtClean="0"/>
              <a:t>медианами)</a:t>
            </a:r>
          </a:p>
          <a:p>
            <a:pPr marL="0" indent="342900" algn="just">
              <a:spcBef>
                <a:spcPts val="0"/>
              </a:spcBef>
            </a:pPr>
            <a:endParaRPr lang="ru-RU" dirty="0" smtClean="0"/>
          </a:p>
          <a:p>
            <a:pPr marL="0" indent="342900" algn="just">
              <a:spcBef>
                <a:spcPts val="0"/>
              </a:spcBef>
            </a:pPr>
            <a:endParaRPr lang="ru-RU" dirty="0"/>
          </a:p>
          <a:p>
            <a:pPr marL="0" indent="342900" algn="just">
              <a:spcBef>
                <a:spcPts val="0"/>
              </a:spcBef>
            </a:pPr>
            <a:endParaRPr lang="ru-RU" i="1" dirty="0" smtClean="0"/>
          </a:p>
          <a:p>
            <a:pPr marL="0" indent="342900" algn="just">
              <a:spcBef>
                <a:spcPts val="0"/>
              </a:spcBef>
            </a:pPr>
            <a:endParaRPr lang="ru-RU" i="1" dirty="0"/>
          </a:p>
          <a:p>
            <a:pPr marL="0" indent="342900" algn="just">
              <a:spcBef>
                <a:spcPts val="0"/>
              </a:spcBef>
            </a:pPr>
            <a:r>
              <a:rPr lang="ru-RU" i="1" dirty="0" smtClean="0"/>
              <a:t>Ответ</a:t>
            </a:r>
            <a:r>
              <a:rPr lang="ru-RU" i="1" dirty="0"/>
              <a:t>: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59228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7"/>
            <a:ext cx="2736304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86769" y="3214686"/>
          <a:ext cx="5229857" cy="1500198"/>
        </p:xfrm>
        <a:graphic>
          <a:graphicData uri="http://schemas.openxmlformats.org/presentationml/2006/ole">
            <p:oleObj spid="_x0000_s1026" name="Формула" r:id="rId5" imgW="3187440" imgH="9144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14546" y="4929198"/>
          <a:ext cx="285752" cy="738193"/>
        </p:xfrm>
        <a:graphic>
          <a:graphicData uri="http://schemas.openxmlformats.org/presentationml/2006/ole">
            <p:oleObj spid="_x0000_s1027" name="Формула" r:id="rId6" imgW="152280" imgH="393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198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44663"/>
            <a:ext cx="21621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7" y="474345"/>
            <a:ext cx="77787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точки на плоскости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способа определять координаты точек.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познакомились еще в 5 классе, изучая координаты точки на числовой оси. Напомним, как тогда вводились координаты. 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плоскости строили две координатные прямые (оси ОХ и ОУ). Произвольная точка М проектировалась на каждую ось (в точки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Затем находились координаты проекций (х и у) на соответствующих числовых осях. Пара этих координат и называлась координатами точки на плоскости. Такой метод очень удобен в том случае, когда нужно найти координаты построенной точки, или наоборот, по известным координатам нужно построить точку. </a:t>
            </a:r>
          </a:p>
        </p:txBody>
      </p:sp>
    </p:spTree>
    <p:extLst>
      <p:ext uri="{BB962C8B-B14F-4D97-AF65-F5344CB8AC3E}">
        <p14:creationId xmlns="" xmlns:p14="http://schemas.microsoft.com/office/powerpoint/2010/main" val="3832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" y="692696"/>
            <a:ext cx="82067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2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208912" cy="44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30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27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7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477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64896" cy="1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95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19733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46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368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52120" y="4797152"/>
            <a:ext cx="2346325" cy="1127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162175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256"/>
            <a:ext cx="8112418" cy="4202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2" y="908721"/>
            <a:ext cx="815268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4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7"/>
            <a:ext cx="816956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9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6578"/>
            <a:ext cx="7992888" cy="54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2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1890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54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929065" cy="58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70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8064896" cy="42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3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455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Certificate</vt:lpstr>
      <vt:lpstr>Формула</vt:lpstr>
      <vt:lpstr>Microsoft Equation 3.0</vt:lpstr>
      <vt:lpstr>Декартовы координаты. Координатный и векторный методы в курсе геометрии.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Примеры решения задач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Декартовы координаты и координатный и векторный методы в курсе геометрии.</dc:title>
  <dc:creator>МПМ</dc:creator>
  <cp:lastModifiedBy>МД</cp:lastModifiedBy>
  <cp:revision>16</cp:revision>
  <dcterms:created xsi:type="dcterms:W3CDTF">2016-09-28T23:17:25Z</dcterms:created>
  <dcterms:modified xsi:type="dcterms:W3CDTF">2016-11-01T07:09:57Z</dcterms:modified>
</cp:coreProperties>
</file>