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99" r:id="rId3"/>
    <p:sldId id="300" r:id="rId4"/>
    <p:sldId id="257" r:id="rId5"/>
    <p:sldId id="258" r:id="rId6"/>
    <p:sldId id="301" r:id="rId7"/>
    <p:sldId id="302" r:id="rId8"/>
    <p:sldId id="303" r:id="rId9"/>
    <p:sldId id="308" r:id="rId10"/>
    <p:sldId id="309" r:id="rId11"/>
    <p:sldId id="260" r:id="rId12"/>
    <p:sldId id="305" r:id="rId13"/>
    <p:sldId id="306" r:id="rId14"/>
    <p:sldId id="307" r:id="rId15"/>
    <p:sldId id="261" r:id="rId16"/>
    <p:sldId id="262" r:id="rId17"/>
    <p:sldId id="263" r:id="rId18"/>
    <p:sldId id="264" r:id="rId19"/>
    <p:sldId id="310" r:id="rId20"/>
    <p:sldId id="311" r:id="rId21"/>
    <p:sldId id="265" r:id="rId22"/>
    <p:sldId id="314" r:id="rId23"/>
    <p:sldId id="313" r:id="rId24"/>
    <p:sldId id="266" r:id="rId25"/>
    <p:sldId id="267" r:id="rId26"/>
    <p:sldId id="268" r:id="rId27"/>
    <p:sldId id="269" r:id="rId28"/>
    <p:sldId id="271" r:id="rId29"/>
    <p:sldId id="312" r:id="rId30"/>
    <p:sldId id="276" r:id="rId31"/>
    <p:sldId id="270" r:id="rId32"/>
    <p:sldId id="272" r:id="rId33"/>
    <p:sldId id="315" r:id="rId34"/>
    <p:sldId id="316" r:id="rId35"/>
    <p:sldId id="317" r:id="rId36"/>
    <p:sldId id="318" r:id="rId37"/>
    <p:sldId id="273" r:id="rId38"/>
    <p:sldId id="274" r:id="rId39"/>
    <p:sldId id="277" r:id="rId40"/>
    <p:sldId id="278" r:id="rId41"/>
    <p:sldId id="279" r:id="rId42"/>
    <p:sldId id="280" r:id="rId43"/>
    <p:sldId id="281" r:id="rId44"/>
    <p:sldId id="282" r:id="rId45"/>
    <p:sldId id="284" r:id="rId46"/>
    <p:sldId id="285" r:id="rId47"/>
    <p:sldId id="286" r:id="rId48"/>
    <p:sldId id="287" r:id="rId49"/>
    <p:sldId id="288" r:id="rId50"/>
    <p:sldId id="292" r:id="rId51"/>
    <p:sldId id="289" r:id="rId52"/>
    <p:sldId id="290" r:id="rId53"/>
    <p:sldId id="291" r:id="rId54"/>
    <p:sldId id="293" r:id="rId55"/>
    <p:sldId id="294" r:id="rId56"/>
    <p:sldId id="295" r:id="rId57"/>
    <p:sldId id="296" r:id="rId58"/>
    <p:sldId id="297" r:id="rId59"/>
    <p:sldId id="298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5801B-5988-43A9-A9D1-24B07A0A28A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CEB46-5332-465F-9F74-CC66A2AA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6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4373CAA-B3A0-4992-8BED-F079FCD871D8}" type="slidenum">
              <a:rPr lang="ru-RU">
                <a:solidFill>
                  <a:prstClr val="black"/>
                </a:solidFill>
                <a:latin typeface="Arial Cyr" pitchFamily="34" charset="-52"/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  <a:latin typeface="Arial Cyr" pitchFamily="34" charset="-52"/>
            </a:endParaRPr>
          </a:p>
        </p:txBody>
      </p:sp>
      <p:sp>
        <p:nvSpPr>
          <p:cNvPr id="562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2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1755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93B3F-F460-4CAD-8F12-338CCDD01C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3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A348B-B69C-499C-8E70-192DBE9715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5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854CE-A710-456C-BBCB-0B0E009738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9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46F0A-A514-4977-B4AA-C6BC3A5CBE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3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8CFD5-980F-4E5D-98D9-7D7B701FA5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62292-3936-4982-AB8A-5C1B3BCBE7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1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80CB-BA7F-4BF2-8C48-514C1CB495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4473-EE9D-4FBF-B448-D409890E56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0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187-93A5-4223-A734-CEEABD22A6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5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73778-61A9-4DDB-B182-556E90D3CE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9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A78BE-1EC6-4778-B6CE-FBD0E985CE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5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F78987-9F39-45B1-9702-CA80EDD242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/>
              <a:t>3.4. Региональные чрезвычайные опасности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Основными поражающими факторами </a:t>
            </a:r>
            <a:r>
              <a:rPr lang="ru-RU" sz="2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b="1" i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таких аварий являются радиационное воздействие и радиоактивное загрязнение. Аварии могут сопровождаться взрывами и пожарами.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Радиационное воздействие на человека заключается в нарушении жизненных функций различных органов (главным образом органов кроветворения, нервной системы, желудочно-кишечного тракта) и развитии лучевой болезни под влиянием ионизирующих излучений. </a:t>
            </a:r>
            <a:endParaRPr lang="ru-RU" sz="2200" b="1" i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Радиоактивное </a:t>
            </a:r>
            <a:r>
              <a:rPr lang="ru-RU" sz="2200" b="1" i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загрязнение вызывается воздействием альфа-, бета- и гамма- ионизирующих излучений и обуславливается выделением при аварии </a:t>
            </a:r>
            <a:r>
              <a:rPr lang="ru-RU" sz="2200" b="1" i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непрореагированных</a:t>
            </a:r>
            <a:r>
              <a:rPr lang="ru-RU" sz="2200" b="1" i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элементов и продуктов деления ядерной реакции (радиоактивный шлак, пыль, осколки ядерного продукта), а также образованием различных радиоактивных материалов и предметов (например, грунта) в результате их облучения.</a:t>
            </a:r>
            <a:endParaRPr lang="ru-RU" sz="2200" b="1" i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3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r>
              <a:rPr lang="ru-RU" sz="3200" b="1" i="1"/>
              <a:t>Предприятия ядерного топливного цикла, представляющие опасность радиоактивного загрязнения:</a:t>
            </a:r>
            <a:r>
              <a:rPr lang="ru-RU" sz="4000"/>
              <a:t> </a:t>
            </a:r>
            <a:r>
              <a:rPr lang="ru-RU" sz="4000" b="1" i="1"/>
              <a:t> </a:t>
            </a:r>
            <a:r>
              <a:rPr lang="ru-RU" sz="400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85225" cy="504031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/>
              <a:t>предприятия, осуществляющие добычу ядерного топлива, его переработку, транспортировку топлива и его отходов;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/>
              <a:t>системы ядерного оружия, заводы по их производству и переработке, склады (базы) такого оружия;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/>
              <a:t>атомный военный и гражданский флоты;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/>
              <a:t>предприятия по изготовлению тепловыделяющих элементов (ТВЭЛ);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/>
              <a:t>атомные станции;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/>
              <a:t>хранилища использованного ядерного топлива;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/>
              <a:t>могильники отработанного ядерного топлива.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http://900igr.net/up/datas/117612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38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 descr="http://www.mosinfor.ru/radiatpred/radiatp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46"/>
            <a:ext cx="61341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7513" y="80646"/>
            <a:ext cx="2376487" cy="1015663"/>
          </a:xfrm>
          <a:prstGeom prst="rect">
            <a:avLst/>
          </a:prstGeom>
          <a:solidFill>
            <a:srgbClr val="66FFFF"/>
          </a:solidFill>
          <a:ln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Радиационно-опасные объекты Москвы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8100" name="TextBox 3"/>
          <p:cNvSpPr txBox="1">
            <a:spLocks noChangeArrowheads="1"/>
          </p:cNvSpPr>
          <p:nvPr/>
        </p:nvSpPr>
        <p:spPr bwMode="auto">
          <a:xfrm>
            <a:off x="6134100" y="1280820"/>
            <a:ext cx="30099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93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b="1" i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Москва — единственный город в мире, где сосредоточено столь большое количество предприятий, работающих с источниками ионизирующего излучения. </a:t>
            </a:r>
          </a:p>
          <a:p>
            <a:pPr eaLnBrk="1" hangingPunct="1">
              <a:spcBef>
                <a:spcPts val="600"/>
              </a:spcBef>
            </a:pPr>
            <a:r>
              <a:rPr lang="ru-RU" b="1" i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Из 65 существующих в России особо опасных производств, использующих радиоактивные материалы, </a:t>
            </a:r>
          </a:p>
          <a:p>
            <a:pPr eaLnBrk="1" hangingPunct="1">
              <a:spcBef>
                <a:spcPts val="600"/>
              </a:spcBef>
            </a:pPr>
            <a:r>
              <a:rPr lang="ru-RU" b="1" i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20 расположены в Москве</a:t>
            </a:r>
          </a:p>
        </p:txBody>
      </p:sp>
    </p:spTree>
    <p:extLst>
      <p:ext uri="{BB962C8B-B14F-4D97-AF65-F5344CB8AC3E}">
        <p14:creationId xmlns:p14="http://schemas.microsoft.com/office/powerpoint/2010/main" val="23414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 descr="http://ooom.ru/images/articles/intox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600" b="1" i="1"/>
              <a:t>По назначению различают следующие ядерные реакторы:</a:t>
            </a:r>
            <a:r>
              <a:rPr lang="ru-RU" sz="400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5327650"/>
          </a:xfrm>
        </p:spPr>
        <p:txBody>
          <a:bodyPr/>
          <a:lstStyle/>
          <a:p>
            <a:r>
              <a:rPr lang="ru-RU"/>
              <a:t>для исследовательских целей; </a:t>
            </a:r>
          </a:p>
          <a:p>
            <a:r>
              <a:rPr lang="ru-RU"/>
              <a:t>для производства искусственных изотопов; </a:t>
            </a:r>
          </a:p>
          <a:p>
            <a:r>
              <a:rPr lang="ru-RU"/>
              <a:t>для производства электрической и тепловой энергии (энергетические реакторы); </a:t>
            </a:r>
          </a:p>
          <a:p>
            <a:r>
              <a:rPr lang="ru-RU"/>
              <a:t>для металлургии и химической технологии;</a:t>
            </a:r>
          </a:p>
          <a:p>
            <a:r>
              <a:rPr lang="ru-RU"/>
              <a:t> для транспортных систем (корабли, летательные аппараты);</a:t>
            </a:r>
          </a:p>
          <a:p>
            <a:r>
              <a:rPr lang="ru-RU"/>
              <a:t> для медицинских и технологических целей.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728788"/>
          </a:xfrm>
        </p:spPr>
        <p:txBody>
          <a:bodyPr/>
          <a:lstStyle/>
          <a:p>
            <a:pPr algn="l"/>
            <a:r>
              <a:rPr lang="ru-RU" sz="3600"/>
              <a:t>Основной элемент любой атомной станции - ядерный реактор!</a:t>
            </a:r>
            <a:r>
              <a:rPr lang="ru-RU" sz="40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6718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/>
              <a:t>Реакторы классифицируются по различным признакам: физическим, конструктивным, по составу и размещению ядерного горючего, по типу замедлителя нейтронов и горючего, по назначению и т.д.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Принципиальная технологическая схема АЭС</a:t>
            </a:r>
            <a:r>
              <a:rPr lang="ru-RU" sz="4000"/>
              <a:t> 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7559675" cy="3579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9388" y="5083175"/>
            <a:ext cx="87137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1- реактор, 2 – первичная биологическая защита, 3 – вторичная биологическая защита, 4 – турбина, 5 – электрогенератор, 6 – компрессор, 7 – емкость для пополнения теплоносителя, 8 – циркуляционный насос, 9 – парогенератор, 10 – конденсатор, 11 – подогреватель, 12- сетевой теплообменник.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/>
              <a:t>Основные причины аварий на АЭС</a:t>
            </a:r>
            <a:r>
              <a:rPr lang="ru-RU" sz="4000"/>
              <a:t> 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28774"/>
            <a:ext cx="8748713" cy="44645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440363"/>
          </a:xfrm>
          <a:solidFill>
            <a:srgbClr val="CC66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		комплекс мер, направленных на ослабление или исключение воздействия ионизирующего излучения на население, персонал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радиационно</a:t>
            </a:r>
            <a:r>
              <a:rPr lang="ru-RU" sz="2800" b="1" i="1" dirty="0" smtClean="0">
                <a:solidFill>
                  <a:schemeClr val="bg1"/>
                </a:solidFill>
              </a:rPr>
              <a:t> опасных объектов, биологические объекты природной среды, на радиоэлектронное оборудование и оптические системы, а также на предохранение природных и техногенных объектов от загрязне­ния радиоактивными веществами и удаление этих загрязнений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609600" y="228600"/>
            <a:ext cx="8077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</a:pPr>
            <a:r>
              <a:rPr lang="ru-RU" sz="2400" i="1">
                <a:solidFill>
                  <a:srgbClr val="B40000"/>
                </a:solidFill>
              </a:rPr>
              <a:t>РАДИАЦИОННАЯ ЗАЩИТА — </a:t>
            </a:r>
          </a:p>
          <a:p>
            <a:pPr algn="ctr"/>
            <a:endParaRPr lang="ru-RU" sz="2400"/>
          </a:p>
        </p:txBody>
      </p:sp>
      <p:pic>
        <p:nvPicPr>
          <p:cNvPr id="21508" name="Picture 6" descr="Ради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1565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4813"/>
            <a:ext cx="8351837" cy="5903912"/>
          </a:xfrm>
          <a:solidFill>
            <a:srgbClr val="993366"/>
          </a:solidFill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Потенциально опасный объект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-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400" dirty="0" smtClean="0"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объект, на котором используют, производят, перерабатывают, хранят или транспортируют радиоактивные,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пожаро-взрывоопасные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, опасные химические и биологические вещества, создающие реальную угрозу возникновения источника ЧС</a:t>
            </a:r>
          </a:p>
        </p:txBody>
      </p:sp>
    </p:spTree>
    <p:extLst>
      <p:ext uri="{BB962C8B-B14F-4D97-AF65-F5344CB8AC3E}">
        <p14:creationId xmlns:p14="http://schemas.microsoft.com/office/powerpoint/2010/main" val="7739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5125" y="1905000"/>
            <a:ext cx="87788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/>
            <a:r>
              <a:rPr lang="ru-RU" sz="3200" b="1" dirty="0">
                <a:solidFill>
                  <a:srgbClr val="3333FF"/>
                </a:solidFill>
              </a:rPr>
              <a:t>           Это достигается:</a:t>
            </a:r>
          </a:p>
          <a:p>
            <a:pPr lvl="2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3200" b="1" dirty="0">
                <a:solidFill>
                  <a:srgbClr val="FF0000"/>
                </a:solidFill>
              </a:rPr>
              <a:t>- укрытием людей в ЗС ГО</a:t>
            </a:r>
          </a:p>
          <a:p>
            <a:pPr lvl="2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3200" b="1" dirty="0">
                <a:solidFill>
                  <a:srgbClr val="FF0000"/>
                </a:solidFill>
              </a:rPr>
              <a:t>- уменьшением времени    </a:t>
            </a:r>
          </a:p>
          <a:p>
            <a:pPr lvl="2">
              <a:buClr>
                <a:srgbClr val="FF3300"/>
              </a:buClr>
              <a:buFont typeface="Wingdings" pitchFamily="2" charset="2"/>
              <a:buNone/>
            </a:pPr>
            <a:r>
              <a:rPr lang="ru-RU" sz="3200" b="1" dirty="0">
                <a:solidFill>
                  <a:srgbClr val="FF0000"/>
                </a:solidFill>
              </a:rPr>
              <a:t>     пребывания в зонах заражения</a:t>
            </a:r>
          </a:p>
          <a:p>
            <a:pPr lvl="2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3200" b="1" dirty="0">
                <a:solidFill>
                  <a:srgbClr val="FF0000"/>
                </a:solidFill>
              </a:rPr>
              <a:t>- эвакуацией в безопасные районы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8007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При организации </a:t>
            </a:r>
            <a:r>
              <a:rPr lang="ru-RU" sz="2800" b="1">
                <a:solidFill>
                  <a:srgbClr val="3333FF"/>
                </a:solidFill>
                <a:latin typeface="Times New Roman" pitchFamily="18" charset="0"/>
              </a:rPr>
              <a:t>радиационной защиты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основные усилия сосредотачиваются на полном исключении или уменьшении воздействия ионизирующих излучений на людей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4724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3333FF"/>
                </a:solidFill>
                <a:latin typeface="Times New Roman" pitchFamily="18" charset="0"/>
              </a:rPr>
              <a:t>Эти способы защиты - составная часть комплекса мероприятий</a:t>
            </a:r>
            <a:endParaRPr lang="ru-RU" sz="320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/>
              <a:t>2. Химические аварии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/>
              <a:t>Химические аварии </a:t>
            </a:r>
            <a:r>
              <a:rPr lang="ru-RU"/>
              <a:t>— это чрезвычайные события, сопровождающиеся проливом или выбросом аварийно опасных химических веществ (АХОВ), способные привести к гибели или химическому заражению людей, животных и др.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634" y="400050"/>
            <a:ext cx="887536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</a:rPr>
              <a:t>это</a:t>
            </a:r>
            <a:r>
              <a:rPr lang="ru-RU" sz="2000" i="1" dirty="0">
                <a:latin typeface="+mn-lt"/>
              </a:rPr>
              <a:t>. нарушение технологических  процессов на </a:t>
            </a:r>
            <a:r>
              <a:rPr lang="ru-RU" sz="2000" i="1" dirty="0">
                <a:solidFill>
                  <a:schemeClr val="tx2"/>
                </a:solidFill>
                <a:latin typeface="+mn-lt"/>
              </a:rPr>
              <a:t>производстве,  повреждение трубопроводов,  емкостей, хранилищ, транс-</a:t>
            </a:r>
            <a:r>
              <a:rPr lang="ru-RU" sz="2000" i="1" cap="small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000" i="1" dirty="0">
                <a:solidFill>
                  <a:schemeClr val="tx2"/>
                </a:solidFill>
                <a:latin typeface="+mn-lt"/>
              </a:rPr>
              <a:t>портных средств, приводящее к выбросу аварийно химически опасных веществ (АХОВ) в атмосферу в количествах, представляющих опасность для жизни и здоровья людей, функционирования биосферы.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2"/>
                </a:solidFill>
                <a:latin typeface="+mn-lt"/>
              </a:rPr>
              <a:t>Крупными запасами АХОВ, главным образом хлора, аммиака, фосгена, синильной кислоты, сернистого ангидрида и других веществ, располагают химические, целлюлозно-бумажные и перерабатывающие комбинаты, заводы минеральных удобрений, черной и цветной металлургии, а также хладокомбинаты, </a:t>
            </a:r>
            <a:r>
              <a:rPr lang="ru-RU" sz="2000" i="1" dirty="0" err="1">
                <a:solidFill>
                  <a:schemeClr val="tx2"/>
                </a:solidFill>
                <a:latin typeface="+mn-lt"/>
              </a:rPr>
              <a:t>пивзаводы</a:t>
            </a:r>
            <a:r>
              <a:rPr lang="ru-RU" sz="2000" i="1" dirty="0">
                <a:solidFill>
                  <a:schemeClr val="tx2"/>
                </a:solidFill>
                <a:latin typeface="+mn-lt"/>
              </a:rPr>
              <a:t>, кондитерские фаб­рики, </a:t>
            </a:r>
            <a:r>
              <a:rPr lang="ru-RU" sz="2000" i="1" dirty="0" err="1">
                <a:solidFill>
                  <a:schemeClr val="tx2"/>
                </a:solidFill>
                <a:latin typeface="+mn-lt"/>
              </a:rPr>
              <a:t>овощебазы</a:t>
            </a:r>
            <a:r>
              <a:rPr lang="ru-RU" sz="2000" i="1" dirty="0">
                <a:solidFill>
                  <a:schemeClr val="tx2"/>
                </a:solidFill>
                <a:latin typeface="+mn-lt"/>
              </a:rPr>
              <a:t> и водопроводные станции.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FF0000"/>
                </a:solidFill>
                <a:latin typeface="+mn-lt"/>
              </a:rPr>
              <a:t>Опасность</a:t>
            </a:r>
            <a:r>
              <a:rPr lang="ru-RU" sz="2000" dirty="0">
                <a:solidFill>
                  <a:prstClr val="white"/>
                </a:solidFill>
                <a:latin typeface="+mn-lt"/>
              </a:rPr>
              <a:t> </a:t>
            </a:r>
            <a:r>
              <a:rPr lang="ru-RU" sz="2000" i="1" dirty="0">
                <a:latin typeface="+mn-lt"/>
              </a:rPr>
              <a:t>химической аварии для людей и животных заключается в нарушении </a:t>
            </a:r>
            <a:r>
              <a:rPr lang="ru-RU" sz="2000" i="1" dirty="0">
                <a:solidFill>
                  <a:schemeClr val="tx2"/>
                </a:solidFill>
                <a:latin typeface="+mn-lt"/>
              </a:rPr>
              <a:t>нормальной жизнедеятельности организма и возможности отдаленных генетических последствий, а при определенных обстоятельствах - в летальном исходе при попадании АХОВ в организм через органы дыхания, кожу, слизистые оболочки, раны и вместе с пищей. Химическая авария может сопровождаться взрывами и пожарами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</a:rPr>
              <a:t>.</a:t>
            </a:r>
            <a:endParaRPr lang="ru-RU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6031" y="0"/>
            <a:ext cx="4143375" cy="4000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ХИМИЧЕСКАЯ АВАРИЯ</a:t>
            </a:r>
            <a:endParaRPr lang="ru-RU" sz="2000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78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57158" y="5430056"/>
            <a:ext cx="3143272" cy="110508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C2D0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ru-RU" b="1" smtClean="0">
              <a:solidFill>
                <a:srgbClr val="2354AD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000000"/>
                </a:solidFill>
              </a:rPr>
              <a:t>БОЕВЫЕ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000000"/>
                </a:solidFill>
              </a:rPr>
              <a:t>СВОЙСТВА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000000"/>
                </a:solidFill>
              </a:rPr>
              <a:t>ХИМИЧЕСКОГО ОРУЖИЯ: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smtClean="0">
              <a:solidFill>
                <a:srgbClr val="2354AD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671919" y="1484313"/>
            <a:ext cx="5400675" cy="1944687"/>
          </a:xfrm>
          <a:prstGeom prst="rect">
            <a:avLst/>
          </a:prstGeom>
          <a:solidFill>
            <a:srgbClr val="DDDDDD">
              <a:alpha val="79999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b="1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22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1663" y="44450"/>
            <a:ext cx="7858125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  <a:effectLst/>
                <a:latin typeface="Times New Roman" pitchFamily="18" charset="0"/>
              </a:rPr>
              <a:t>ХИМИЧЕСКИЙ ПОРАЖАЮЩИЙ ФАКТОР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87137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FF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  есть токсичность (ядовитость) опасных  химических веществ (ОХВ), прямое или опосредованное воздействие которых на людей может вызвать их заболевание или гибель.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87788" y="1484313"/>
            <a:ext cx="5256212" cy="1743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Char char="-"/>
            </a:pPr>
            <a:r>
              <a:rPr lang="ru-RU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ингаляционный ( через органы дыхания);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Char char="-"/>
            </a:pPr>
            <a:r>
              <a:rPr lang="ru-RU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пероральный ( через желудочно-кишечный тракт);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Char char="-"/>
            </a:pPr>
            <a:r>
              <a:rPr lang="ru-RU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кожно-резорбтивн</a:t>
            </a:r>
            <a:r>
              <a:rPr lang="ru-RU" sz="2000" b="1" dirty="0">
                <a:solidFill>
                  <a:schemeClr val="tx2"/>
                </a:solidFill>
              </a:rPr>
              <a:t>ый ( через кожные покровы).</a:t>
            </a:r>
          </a:p>
        </p:txBody>
      </p:sp>
      <p:grpSp>
        <p:nvGrpSpPr>
          <p:cNvPr id="2" name="Text Box 5"/>
          <p:cNvGrpSpPr>
            <a:grpSpLocks/>
          </p:cNvGrpSpPr>
          <p:nvPr/>
        </p:nvGrpSpPr>
        <p:grpSpPr bwMode="auto">
          <a:xfrm>
            <a:off x="317500" y="1493838"/>
            <a:ext cx="3511550" cy="1981200"/>
            <a:chOff x="200" y="941"/>
            <a:chExt cx="2212" cy="1248"/>
          </a:xfrm>
        </p:grpSpPr>
        <p:pic>
          <p:nvPicPr>
            <p:cNvPr id="352270" name="Text Box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941"/>
              <a:ext cx="2212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08" y="952"/>
              <a:ext cx="2177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endParaRPr lang="ru-RU" sz="2400" b="1">
                <a:solidFill>
                  <a:srgbClr val="FFFFFF"/>
                </a:solidFill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ru-RU" sz="2400" b="1">
                  <a:solidFill>
                    <a:srgbClr val="FFFFFF"/>
                  </a:solidFill>
                </a:rPr>
                <a:t>СПОСОБЫ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ru-RU" sz="2400" b="1">
                  <a:solidFill>
                    <a:srgbClr val="FFFFFF"/>
                  </a:solidFill>
                </a:rPr>
                <a:t>ВОЗДЕЙСТИЯ ОХВ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ru-RU" sz="2400" b="1">
                  <a:solidFill>
                    <a:srgbClr val="FFFFFF"/>
                  </a:solidFill>
                </a:rPr>
                <a:t>НА ЧЕЛОВЕКА: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endParaRPr lang="ru-RU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9388" y="3500438"/>
            <a:ext cx="8964612" cy="17541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Использование токсических химических веществ положено в основу ХИМИЧЕСКОГО ОРУЖИЯ.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К боевым токсичным химическим веществам относятся отравляющие  вещества  (ОВ)  и  токсины,  оказывающие поражающее действие на организм человека и животных, а также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фитотоксиканты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которые применяются для уничтожения в военных целях растений.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571875" y="5500688"/>
            <a:ext cx="54054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- высокая токсичность ОВ и токсинов;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- биохимический механизм поражения;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- способность ОВ проникать в помещения.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802572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animBg="1"/>
      <p:bldP spid="20486" grpId="0" animBg="1"/>
      <p:bldP spid="204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5329237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/>
              <a:t>АХОВ</a:t>
            </a:r>
            <a:r>
              <a:rPr lang="ru-RU"/>
              <a:t>  - </a:t>
            </a:r>
            <a:r>
              <a:rPr lang="ru-RU" sz="2800"/>
              <a:t>часть химических соединений сочетающих определенные физико-химические и токсические свойства и имеющие способность легко переходить в аварийных ситуациях в основное поражающее состояние (пар или тонкодисперсный аэрозоль), а также при крупнотоннажном производстве, потреблении, хранении и перевозках, являющиеся причиной массовых поражений людей, воздействие которых на человека может вызвать острые и хронические заболевания людей или их гибель.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2016125"/>
          </a:xfrm>
        </p:spPr>
        <p:txBody>
          <a:bodyPr/>
          <a:lstStyle/>
          <a:p>
            <a:r>
              <a:rPr lang="ru-RU" sz="3600" b="1" i="1"/>
              <a:t>В зависимости от поражающего действия на организм человека, АХОВ подразделяются на 6 групп</a:t>
            </a:r>
            <a:r>
              <a:rPr lang="ru-RU" sz="4000" b="1" i="1"/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9592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b="1" i="1"/>
              <a:t>1. Вещества с преимущественным удушающим действием.</a:t>
            </a:r>
            <a:r>
              <a:rPr lang="ru-RU" sz="2800" i="1"/>
              <a:t> </a:t>
            </a:r>
            <a:r>
              <a:rPr lang="ru-RU" sz="2800"/>
              <a:t>К ним относятся хлор, хлорпикрин, треххлористый фосфор, хлориды серы, фосген и др. Для них главным объектом воздействия являются дыхательные пути. (воздействуют на слизистые органов дыхания и глаз, вызывают сильное их раздражение, а вслед за этим воспалительно-некротические изменения слизистых дыхательных путей).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619283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i="1"/>
              <a:t>2. </a:t>
            </a:r>
            <a:r>
              <a:rPr lang="ru-RU" sz="2800" b="1" i="1"/>
              <a:t>Вещества преимущественно общеядовитого действия: </a:t>
            </a:r>
            <a:r>
              <a:rPr lang="ru-RU" sz="2800"/>
              <a:t>окись углерода, синильная кислота, оксиды азота, сероводород, цианиды и др. Способны вызывать острые нарушения энергетического обмена, что в тяжелых случаях может стать причиной гибели пораженных. Для этих веществ характерно бурное течение интоксикации.</a:t>
            </a:r>
            <a:endParaRPr lang="ru-RU" sz="2800" i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i="1"/>
              <a:t>3. Вещества удушающего и общеядовитого действия:</a:t>
            </a:r>
            <a:r>
              <a:rPr lang="ru-RU" sz="2800" i="1"/>
              <a:t> </a:t>
            </a:r>
            <a:r>
              <a:rPr lang="ru-RU" sz="2800"/>
              <a:t>сернистый ангидрид, сероводород, акрилонитрил, окислы азота и др. Способны при ингаляционном воздействии вызывать токсический отек легких, а при кожно-резорбтивном воздействии —нарушать энергетический обмен.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40873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b="1" i="1"/>
              <a:t>4. Нейротропные яды</a:t>
            </a:r>
            <a:r>
              <a:rPr lang="ru-RU" i="1"/>
              <a:t> — </a:t>
            </a:r>
            <a:r>
              <a:rPr lang="ru-RU"/>
              <a:t>вещества, действующие на генерацию, проведение и передачу нервного импульса (сероуглерод и фосфорорганические соединения).</a:t>
            </a:r>
            <a:endParaRPr lang="ru-RU" i="1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b="1" i="1"/>
              <a:t>5. Вещества удушающего и нейротропного действия</a:t>
            </a:r>
            <a:r>
              <a:rPr lang="ru-RU" i="1"/>
              <a:t> (</a:t>
            </a:r>
            <a:r>
              <a:rPr lang="ru-RU"/>
              <a:t>аммиак). При поражение парами аммиака приводит к развитию воспалительных процессов верхних дыхательных путей и токсическому отеку легких. Оказывает выраженное действие на центральную нервную систему — возбуждение, судорога.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800" b="1" i="1"/>
              <a:t>6. Метаболические яды</a:t>
            </a:r>
            <a:r>
              <a:rPr lang="ru-RU" sz="2800" i="1"/>
              <a:t> </a:t>
            </a:r>
            <a:r>
              <a:rPr lang="ru-RU" sz="2800"/>
              <a:t>(окись этилена, бромистый метил, диоксины, метилхлорид, дихлорэтан и др.). Отравление такими АХОВ характеризуется отсутствием первичной реакции на яд и сопровождается длительным скрытым периодом. Даже при смертельных поражениях от первых проявлений заболевания до летального исхода проходят недели, а иногда месяцы. В патологический процесс постепенно вовлекаются многие органы, но ведущими являются центральная нервная и кроветворная системы, печень, почки.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76250"/>
            <a:ext cx="8229600" cy="54737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Химически опасный объект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– это объект, на котором хранят, перерабатывают, используют или транспортируют опасные химические вещества (ОХВ), при аварии или разрушении которых могут произойти гибель или химическое поражение людей, с/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х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животных и растений, а также химическое заражение окружающей природной среды </a:t>
            </a:r>
          </a:p>
        </p:txBody>
      </p:sp>
    </p:spTree>
    <p:extLst>
      <p:ext uri="{BB962C8B-B14F-4D97-AF65-F5344CB8AC3E}">
        <p14:creationId xmlns:p14="http://schemas.microsoft.com/office/powerpoint/2010/main" val="41446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4"/>
          <p:cNvSpPr>
            <a:spLocks noChangeArrowheads="1"/>
          </p:cNvSpPr>
          <p:nvPr/>
        </p:nvSpPr>
        <p:spPr bwMode="auto">
          <a:xfrm>
            <a:off x="179388" y="404813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Наибольшая опасность при авариях на:</a:t>
            </a:r>
          </a:p>
        </p:txBody>
      </p:sp>
      <p:sp>
        <p:nvSpPr>
          <p:cNvPr id="377859" name="Rectangle 5"/>
          <p:cNvSpPr>
            <a:spLocks noChangeArrowheads="1"/>
          </p:cNvSpPr>
          <p:nvPr/>
        </p:nvSpPr>
        <p:spPr bwMode="auto">
          <a:xfrm>
            <a:off x="395288" y="1196753"/>
            <a:ext cx="8569325" cy="46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55600" indent="-35560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q"/>
            </a:pPr>
            <a:r>
              <a:rPr lang="ru-RU" sz="2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химически опасных объектах (ХОО);</a:t>
            </a:r>
          </a:p>
          <a:p>
            <a:pPr marL="355600" indent="-35560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q"/>
            </a:pP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err="1">
                <a:latin typeface="Courier New" pitchFamily="49" charset="0"/>
                <a:cs typeface="Courier New" pitchFamily="49" charset="0"/>
              </a:rPr>
              <a:t>радиационно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опасных объектах (РОО);</a:t>
            </a:r>
          </a:p>
          <a:p>
            <a:pPr marL="355600" indent="-35560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q"/>
            </a:pP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err="1">
                <a:latin typeface="Courier New" pitchFamily="49" charset="0"/>
                <a:cs typeface="Courier New" pitchFamily="49" charset="0"/>
              </a:rPr>
              <a:t>пожаро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-взрывоопасных объектах (ПВОО);</a:t>
            </a:r>
          </a:p>
          <a:p>
            <a:pPr marL="355600" indent="-35560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q"/>
            </a:pP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err="1">
                <a:latin typeface="Courier New" pitchFamily="49" charset="0"/>
                <a:cs typeface="Courier New" pitchFamily="49" charset="0"/>
              </a:rPr>
              <a:t>гидродинамически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опасных объектах (ГОО);</a:t>
            </a:r>
          </a:p>
          <a:p>
            <a:pPr marL="355600" indent="-35560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q"/>
            </a:pP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биологически опасных объектах (БОО);</a:t>
            </a:r>
          </a:p>
          <a:p>
            <a:pPr marL="355600" indent="-35560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q"/>
            </a:pP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объектах систем жизнеобеспечения населения.</a:t>
            </a:r>
          </a:p>
          <a:p>
            <a:pPr marL="355600" indent="-355600" algn="ctr">
              <a:spcBef>
                <a:spcPct val="30000"/>
              </a:spcBef>
              <a:spcAft>
                <a:spcPct val="30000"/>
              </a:spcAft>
            </a:pPr>
            <a:endParaRPr lang="ru-RU" sz="2400" b="1" dirty="0">
              <a:latin typeface="Courier New" pitchFamily="49" charset="0"/>
              <a:cs typeface="Courier New" pitchFamily="49" charset="0"/>
            </a:endParaRPr>
          </a:p>
          <a:p>
            <a:pPr marL="355600" indent="-355600" algn="ctr">
              <a:spcBef>
                <a:spcPct val="30000"/>
              </a:spcBef>
              <a:spcAft>
                <a:spcPct val="30000"/>
              </a:spcAft>
            </a:pP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(Потенциально опасные объекты)</a:t>
            </a:r>
          </a:p>
        </p:txBody>
      </p:sp>
    </p:spTree>
    <p:extLst>
      <p:ext uri="{BB962C8B-B14F-4D97-AF65-F5344CB8AC3E}">
        <p14:creationId xmlns:p14="http://schemas.microsoft.com/office/powerpoint/2010/main" val="17986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Территории подразделяются по степени опасности:</a:t>
            </a:r>
            <a:r>
              <a:rPr lang="ru-RU" sz="400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2100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/>
              <a:t>В зоне возможного химического заражения проживает: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более 50 </a:t>
            </a:r>
            <a:r>
              <a:rPr lang="ru-RU" i="1"/>
              <a:t>% </a:t>
            </a:r>
            <a:r>
              <a:rPr lang="ru-RU"/>
              <a:t>населения территории.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от 30 до 50 % населения территории.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от 10 до 30 % населения территории.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менее 10 % населения территории.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/>
              <a:t>Зона химического заражения</a:t>
            </a:r>
            <a:r>
              <a:rPr lang="ru-RU"/>
              <a:t> - это территория, в пределах которой распространены или привнесены химически опасные вещества в концентрациях или количествах, создающих опасность для жизни и здоровья людей, животных и растений в течение определенного времени.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/>
              <a:t>Зона химического заражения включает: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Очаг химического заражения </a:t>
            </a:r>
          </a:p>
          <a:p>
            <a:r>
              <a:rPr lang="ru-RU"/>
              <a:t>Зона смертельных токсодоз </a:t>
            </a:r>
          </a:p>
          <a:p>
            <a:r>
              <a:rPr lang="ru-RU"/>
              <a:t>Зона поражающих токсодоз (СНиП 2.01.51—90 "Инженерно-технические мероприятия ГО" )</a:t>
            </a:r>
          </a:p>
          <a:p>
            <a:r>
              <a:rPr lang="ru-RU"/>
              <a:t>Пороговая (дискомфортная) зона (регламентируется по ОНД-86 )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248400"/>
          </a:xfrm>
          <a:solidFill>
            <a:srgbClr val="FBFBA3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ХИМИЧЕСКАЯ ЗАЩИТА </a:t>
            </a:r>
          </a:p>
          <a:p>
            <a:pPr eaLnBrk="1" hangingPunct="1">
              <a:buFontTx/>
              <a:buNone/>
            </a:pPr>
            <a:r>
              <a:rPr lang="ru-RU" b="1" i="1" smtClean="0"/>
              <a:t>	представляет собой комплекс мероприятий, направленных на исключение или ослабление воздействия аварийно химически опасных веществ (АХОВ) на население и персонал химически опасных объектов, уменьшение масштабов последствий химических аварий</a:t>
            </a:r>
          </a:p>
        </p:txBody>
      </p:sp>
    </p:spTree>
    <p:extLst>
      <p:ext uri="{BB962C8B-B14F-4D97-AF65-F5344CB8AC3E}">
        <p14:creationId xmlns:p14="http://schemas.microsoft.com/office/powerpoint/2010/main" val="29994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3518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ru-RU" sz="3200" b="1"/>
              <a:t>Основные способы защиты населения от ОВ, АХОВ: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>
                <a:solidFill>
                  <a:srgbClr val="F11136"/>
                </a:solidFill>
              </a:rPr>
              <a:t> Использование СИЗОД и СЗК.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>
                <a:solidFill>
                  <a:srgbClr val="F11136"/>
                </a:solidFill>
              </a:rPr>
              <a:t> Использование защитных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ru-RU" sz="3200" b="1">
                <a:solidFill>
                  <a:srgbClr val="F11136"/>
                </a:solidFill>
              </a:rPr>
              <a:t>      сооружений (ЗС).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>
                <a:solidFill>
                  <a:srgbClr val="F11136"/>
                </a:solidFill>
              </a:rPr>
              <a:t> Временное укрытие населения в жилых (персонала – в производственных) зданиях и эвакуация населения из зон возможного химического заражения (ЗВХЗ).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>
                <a:solidFill>
                  <a:srgbClr val="3333FF"/>
                </a:solidFill>
              </a:rPr>
              <a:t>Защита от ОВ, АХОВ организуется </a:t>
            </a:r>
            <a:r>
              <a:rPr lang="ru-RU" sz="2400" b="1" u="sng">
                <a:solidFill>
                  <a:srgbClr val="3333FF"/>
                </a:solidFill>
              </a:rPr>
              <a:t>заблаговременно.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16419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570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ru-RU" sz="2000" b="1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000" b="1"/>
              <a:t>При организации защиты населения от ОВ, АХОВ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000" b="1"/>
              <a:t>проводятся следующие мероприятия: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ru-RU" sz="2000" b="1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000" b="1">
                <a:solidFill>
                  <a:srgbClr val="F11136"/>
                </a:solidFill>
              </a:rPr>
              <a:t>выявление и оценка химической обстановки;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000" b="1">
                <a:solidFill>
                  <a:srgbClr val="F11136"/>
                </a:solidFill>
              </a:rPr>
              <a:t>создается система оповещения и связи на ХОО;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000" b="1">
                <a:solidFill>
                  <a:srgbClr val="F11136"/>
                </a:solidFill>
              </a:rPr>
              <a:t>определяется порядок обеспечения средствами индивидуальной защиты и проводится их накопление;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000" b="1">
                <a:solidFill>
                  <a:srgbClr val="F11136"/>
                </a:solidFill>
              </a:rPr>
              <a:t>подготавливаются защитные сооружений (ЗС), жилые и производственные здания к защите  от АХОВ (герметизация)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000" b="1">
                <a:solidFill>
                  <a:srgbClr val="F11136"/>
                </a:solidFill>
              </a:rPr>
              <a:t>определяются пункты временного размещения (ПВР) и пункты длительного проживания (ПДП) людей, а также пути вывода в безопасные районы (районы эвакуации);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000" b="1">
                <a:solidFill>
                  <a:srgbClr val="F11136"/>
                </a:solidFill>
              </a:rPr>
              <a:t>определяются наиболее целесообразные способы защиты людей и использование СИЗ;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000" b="1">
                <a:solidFill>
                  <a:srgbClr val="F11136"/>
                </a:solidFill>
              </a:rPr>
              <a:t>подготовка органов управления к ликвидации последствий аварии;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000" b="1">
                <a:solidFill>
                  <a:srgbClr val="F11136"/>
                </a:solidFill>
              </a:rPr>
              <a:t>подготовка населения к защите от АХОВ и действиям в условиях химического заражения (обучение населения).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ru-RU" sz="2000" b="1">
              <a:solidFill>
                <a:srgbClr val="F111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76250"/>
            <a:ext cx="8229600" cy="4968875"/>
          </a:xfrm>
          <a:solidFill>
            <a:srgbClr val="3399FF">
              <a:alpha val="39999"/>
            </a:srgbClr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Пожаро-взрывоопасные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 объекты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 – это объекты, на которых производятся, хранятся, транспортируются взрывоопасные продукты или продукты, приобретающие при определенных условиях (авариях, инициировании) способность к возгоранию и (или) взрыву </a:t>
            </a:r>
          </a:p>
        </p:txBody>
      </p:sp>
    </p:spTree>
    <p:extLst>
      <p:ext uri="{BB962C8B-B14F-4D97-AF65-F5344CB8AC3E}">
        <p14:creationId xmlns:p14="http://schemas.microsoft.com/office/powerpoint/2010/main" val="19191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2048"/>
            <a:ext cx="7643192" cy="634082"/>
          </a:xfrm>
        </p:spPr>
        <p:txBody>
          <a:bodyPr/>
          <a:lstStyle/>
          <a:p>
            <a:r>
              <a:rPr lang="ru-RU" sz="4000" b="1" i="1" dirty="0">
                <a:solidFill>
                  <a:srgbClr val="FF0000"/>
                </a:solidFill>
              </a:rPr>
              <a:t>3. Пожары и взрывы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/>
              <a:t>Пожар </a:t>
            </a:r>
            <a:r>
              <a:rPr lang="ru-RU" dirty="0"/>
              <a:t>— это неконтролируемое горение вне специального очага. Для реализации процесса горения необходимо наличие горючего (</a:t>
            </a:r>
            <a:r>
              <a:rPr lang="ru-RU" dirty="0" smtClean="0"/>
              <a:t>ГВ), </a:t>
            </a:r>
            <a:r>
              <a:rPr lang="ru-RU" dirty="0"/>
              <a:t>окислителя (О) и источника </a:t>
            </a:r>
            <a:r>
              <a:rPr lang="ru-RU" dirty="0" smtClean="0"/>
              <a:t>зажигания  (воспламенения) </a:t>
            </a:r>
            <a:r>
              <a:rPr lang="ru-RU" dirty="0"/>
              <a:t>(</a:t>
            </a:r>
            <a:r>
              <a:rPr lang="ru-RU" dirty="0" smtClean="0"/>
              <a:t>ИЗ). </a:t>
            </a: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474889"/>
            <a:ext cx="4211960" cy="3266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/>
              <a:t>Горючие вещества.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b="1" i="1"/>
              <a:t>Горючие вещества:</a:t>
            </a:r>
          </a:p>
          <a:p>
            <a:pPr marL="609600" indent="-609600"/>
            <a:r>
              <a:rPr lang="ru-RU"/>
              <a:t>твердые, </a:t>
            </a:r>
          </a:p>
          <a:p>
            <a:pPr marL="609600" indent="-609600"/>
            <a:r>
              <a:rPr lang="ru-RU"/>
              <a:t>жидкие,</a:t>
            </a:r>
          </a:p>
          <a:p>
            <a:pPr marL="609600" indent="-609600"/>
            <a:r>
              <a:rPr lang="ru-RU"/>
              <a:t>газообразные.</a:t>
            </a:r>
          </a:p>
          <a:p>
            <a:pPr marL="609600" indent="-609600">
              <a:buFontTx/>
              <a:buNone/>
            </a:pPr>
            <a:r>
              <a:rPr lang="ru-RU"/>
              <a:t> </a:t>
            </a:r>
            <a:r>
              <a:rPr lang="ru-RU" b="1"/>
              <a:t>Пожарная опасность горючего вещества характеризуется: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 температурой вспышки,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 температурой воспламенения.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/>
              <a:t>Жидкости </a:t>
            </a:r>
            <a:r>
              <a:rPr lang="ru-RU" b="1"/>
              <a:t>по температуре вспышки</a:t>
            </a:r>
            <a:r>
              <a:rPr lang="ru-RU"/>
              <a:t> их паров делят на: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горючие (ГЖ),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легко воспламеняющиеся (ЛВЖ).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b="1" i="1"/>
              <a:t>Температура воспламенения</a:t>
            </a:r>
            <a:r>
              <a:rPr lang="ru-RU"/>
              <a:t> горючего вещества - температура, при которой вещество выделяет пары и газы со скоростью, необходимой для поддержания устойчивого горения после удаления источника зажигания.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/>
              <a:t>Основные источники опасностей являются:</a:t>
            </a:r>
            <a:r>
              <a:rPr lang="ru-RU" sz="40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/>
              <a:t>пожаро-, взрыво-, химически- и радиационно-опасные производственные объекты (АЭС, ракетные комплексы и т. п.);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/>
              <a:t>газовые, нефтяные, тепловые, электрические комплексы, их коммуникации и сети;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/>
              <a:t>новые технологии, направленные на получение энергии, развитие промышленных, транспортных и других комплексов;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800"/>
              <a:t>стихийные природные явления, способные вызывать аварии и катастрофы на промышленных и иных объектах.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121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/>
              <a:t>Температура самовоспламенения</a:t>
            </a:r>
            <a:r>
              <a:rPr lang="ru-RU" sz="2800"/>
              <a:t> —температура горючего вещества, при которой горение возможно во всем объеме вещества.</a:t>
            </a:r>
          </a:p>
          <a:p>
            <a:r>
              <a:rPr lang="ru-RU" sz="2800"/>
              <a:t>Картон серый				478 К</a:t>
            </a:r>
          </a:p>
          <a:p>
            <a:r>
              <a:rPr lang="ru-RU" sz="2800"/>
              <a:t>Войлок строительный		498 К</a:t>
            </a:r>
          </a:p>
          <a:p>
            <a:r>
              <a:rPr lang="ru-RU" sz="2800"/>
              <a:t>Ацетон					523 К</a:t>
            </a:r>
          </a:p>
          <a:p>
            <a:r>
              <a:rPr lang="ru-RU" sz="2800"/>
              <a:t>Этиловый спирт			568 К</a:t>
            </a:r>
          </a:p>
          <a:p>
            <a:r>
              <a:rPr lang="ru-RU" sz="2800"/>
              <a:t>Нефть					573 К</a:t>
            </a:r>
          </a:p>
          <a:p>
            <a:r>
              <a:rPr lang="ru-RU" sz="2800"/>
              <a:t>Бензин, керосин			573 К</a:t>
            </a:r>
          </a:p>
          <a:p>
            <a:r>
              <a:rPr lang="ru-RU" sz="2800"/>
              <a:t>Древесина сосновая		643 К</a:t>
            </a:r>
          </a:p>
          <a:p>
            <a:r>
              <a:rPr lang="ru-RU" sz="2800"/>
              <a:t>Дизельное топливо			653 К</a:t>
            </a:r>
          </a:p>
          <a:p>
            <a:r>
              <a:rPr lang="ru-RU" sz="2800"/>
              <a:t>Мазут					738 К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125538"/>
          </a:xfrm>
        </p:spPr>
        <p:txBody>
          <a:bodyPr/>
          <a:lstStyle/>
          <a:p>
            <a:r>
              <a:rPr lang="ru-RU" sz="3600" b="1" i="1"/>
              <a:t>Самовозгорающиеся вещества 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545138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/>
              <a:t>вещества, способные самовозгораться от воздействия воздуха ( бурые и каменные угли, торф, древесные опилки, и т. п.);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/>
              <a:t>вещества, способные самовозгораться при действии на них воды (калий, магний, карбид кальция и щелочных металлов, негашеная известь и др.);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800"/>
              <a:t>вещества, самовозгорающиеся в результате смешения друг с другом (хлор, бром, фтор и йод активно соединяются со многими веществами, при этом горение сопровождается сильным выделением теплоты; ацетилен, водород, метан и этилен в смеси с хлором возгораются при дневном свете).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Окислители.</a:t>
            </a:r>
            <a:r>
              <a:rPr lang="ru-RU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/>
              <a:t>Окислитель при горении чаще всего -кислород воздуха.</a:t>
            </a:r>
          </a:p>
          <a:p>
            <a:pPr>
              <a:buFontTx/>
              <a:buNone/>
            </a:pPr>
            <a:r>
              <a:rPr lang="ru-RU" sz="3600"/>
              <a:t>Интенсивность горения определяется скоростью поступления кислорода из окружающей среды в зону горения.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/>
              <a:t>Источники воспламенения:</a:t>
            </a:r>
            <a:r>
              <a:rPr lang="ru-RU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/>
              <a:t>пламя,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лучистую энергию, 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искры,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разряды статического электричества,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накаленные поверхности и т. п. </a:t>
            </a:r>
          </a:p>
          <a:p>
            <a:pPr marL="609600" indent="-609600">
              <a:buFontTx/>
              <a:buNone/>
            </a:pPr>
            <a:r>
              <a:rPr lang="ru-RU" sz="2800" b="1"/>
              <a:t>Пространство</a:t>
            </a:r>
            <a:r>
              <a:rPr lang="ru-RU" sz="2800"/>
              <a:t>, в котором развивается </a:t>
            </a:r>
            <a:r>
              <a:rPr lang="ru-RU" sz="2800" b="1"/>
              <a:t>пожар</a:t>
            </a:r>
            <a:r>
              <a:rPr lang="ru-RU" sz="2800"/>
              <a:t>, условно разделяют на три зоны: 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горения, 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теплового воздействия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задымления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  <a:noFill/>
          <a:ln/>
        </p:spPr>
        <p:txBody>
          <a:bodyPr/>
          <a:lstStyle/>
          <a:p>
            <a:pPr marL="609600" indent="-609600">
              <a:buFontTx/>
              <a:buNone/>
            </a:pPr>
            <a:r>
              <a:rPr lang="ru-RU" b="1" i="1"/>
              <a:t>Вид горения:</a:t>
            </a:r>
          </a:p>
          <a:p>
            <a:pPr marL="609600" indent="-609600">
              <a:buFontTx/>
              <a:buAutoNum type="arabicPeriod"/>
            </a:pPr>
            <a:r>
              <a:rPr lang="ru-RU" i="1"/>
              <a:t>Гомогенное (пламенное) - </a:t>
            </a:r>
            <a:r>
              <a:rPr lang="ru-RU"/>
              <a:t>окислитель и</a:t>
            </a:r>
            <a:r>
              <a:rPr lang="ru-RU" b="1"/>
              <a:t> </a:t>
            </a:r>
            <a:r>
              <a:rPr lang="ru-RU"/>
              <a:t>горючее находятся в газовой фазе </a:t>
            </a:r>
            <a:endParaRPr lang="ru-RU" i="1"/>
          </a:p>
          <a:p>
            <a:pPr marL="609600" indent="-609600">
              <a:buFontTx/>
              <a:buAutoNum type="arabicPeriod"/>
            </a:pPr>
            <a:r>
              <a:rPr lang="ru-RU" i="1"/>
              <a:t>Гетерогенное (беспламенное) - </a:t>
            </a:r>
            <a:r>
              <a:rPr lang="ru-RU"/>
              <a:t>горючее находится в твердом состоянии, а окислитель в газообразном  </a:t>
            </a:r>
          </a:p>
          <a:p>
            <a:pPr marL="609600" indent="-609600">
              <a:buFontTx/>
              <a:buNone/>
            </a:pPr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b="1"/>
              <a:t>Основные параметры пожара</a:t>
            </a:r>
            <a:r>
              <a:rPr lang="ru-RU" sz="3200"/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 b="1" i="1"/>
              <a:t>Пожарная нагрузка</a:t>
            </a:r>
            <a:r>
              <a:rPr lang="ru-RU" sz="2800"/>
              <a:t> характеризует энергетический потенциал сгораемых материалов, приходящихся на единицу площади пола или участка земли. </a:t>
            </a:r>
          </a:p>
          <a:p>
            <a:pPr marL="609600" indent="-609600">
              <a:buFontTx/>
              <a:buAutoNum type="arabicPeriod"/>
            </a:pPr>
            <a:r>
              <a:rPr lang="ru-RU" sz="2800" b="1" i="1"/>
              <a:t>Массовая скорость выгорания</a:t>
            </a:r>
            <a:r>
              <a:rPr lang="ru-RU" sz="2800"/>
              <a:t> — потеря массы горючего материала в единицу времени. </a:t>
            </a:r>
          </a:p>
          <a:p>
            <a:pPr marL="609600" indent="-609600">
              <a:buFontTx/>
              <a:buAutoNum type="arabicPeriod"/>
            </a:pPr>
            <a:r>
              <a:rPr lang="ru-RU" sz="2800" b="1" i="1"/>
              <a:t>Скорость распространения</a:t>
            </a:r>
            <a:r>
              <a:rPr lang="ru-RU" sz="2800"/>
              <a:t> пожара определяется скоростью распространения пламени по поверхности горючего материала.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Классификация пожаров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 i="1"/>
              <a:t>По признаку изменения площади: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распространяющиеся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нераспространяющиеся</a:t>
            </a:r>
          </a:p>
          <a:p>
            <a:pPr marL="609600" indent="-609600">
              <a:buFontTx/>
              <a:buNone/>
            </a:pPr>
            <a:r>
              <a:rPr lang="ru-RU" i="1"/>
              <a:t>По условиям массо- и теплообмена: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 ограждениях (внутренние)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на открытой местности (открытые)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i="1"/>
              <a:t>Показатель опасности при внутреннем пожаре</a:t>
            </a:r>
            <a:r>
              <a:rPr lang="ru-RU"/>
              <a:t> — время, по истечении которого возникают критические ситуации для жизни людей.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К </a:t>
            </a:r>
            <a:r>
              <a:rPr lang="ru-RU" b="1" i="1"/>
              <a:t>открытым относят пожары</a:t>
            </a:r>
            <a:r>
              <a:rPr lang="ru-RU"/>
              <a:t> газовых и нефтяных фонтанов, складов древесины, пожары на открытых технологических установках, на складах каменного угля и др.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Процессы, протекающие на открытых пожарах, в значительной степени зависят от интенсивности и направления ветра.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ru-RU" sz="3600"/>
              <a:t>По масштабам и интенсивности  пожары:</a:t>
            </a:r>
            <a:r>
              <a:rPr lang="ru-RU" sz="400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640763" cy="482441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b="1"/>
              <a:t>отдельный пожар</a:t>
            </a:r>
            <a:r>
              <a:rPr lang="ru-RU"/>
              <a:t>, возникающий в отдельном сооружении или в небольшой группе зданий;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b="1"/>
              <a:t>сплошной пожар</a:t>
            </a:r>
            <a:r>
              <a:rPr lang="ru-RU"/>
              <a:t>, характеризующийся одновременным интенсивным горением преобладающего числа зданий и сооружений на определенном участке застройки (более 50 %);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По масштабам и интенсивности  пожары: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b="1"/>
              <a:t>3. огневой шторм</a:t>
            </a:r>
            <a:r>
              <a:rPr lang="ru-RU"/>
              <a:t>, особая форма распространяющегося сплошного пожара, образующаяся в условиях восходящего потока нагретых продуктов сгорания и быстрого поступления в сторону центра огневого шторма значительного количества свежего воздуха;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b="1"/>
              <a:t>4. массовый пожар</a:t>
            </a:r>
            <a:r>
              <a:rPr lang="ru-RU"/>
              <a:t>, образующийся при наличии в местности совокупности отдельных и сплошных пожаров.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9"/>
            <a:ext cx="8507288" cy="1080863"/>
          </a:xfrm>
        </p:spPr>
        <p:txBody>
          <a:bodyPr/>
          <a:lstStyle/>
          <a:p>
            <a:r>
              <a:rPr lang="ru-RU" sz="3200" b="1" i="1" dirty="0"/>
              <a:t>Основные причины крупных техногенных аварий в последние </a:t>
            </a:r>
            <a:r>
              <a:rPr lang="ru-RU" sz="3200" b="1" i="1" dirty="0" smtClean="0"/>
              <a:t>годы:</a:t>
            </a:r>
            <a:endParaRPr lang="ru-RU" sz="3200" b="1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9"/>
            <a:ext cx="8964613" cy="53283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600" dirty="0"/>
              <a:t>отказ технических систем из-за дефектов изготовления и нарушения режимов эксплуатации; многие современные потенциально опасные производства спроектированы так, что вероятность крупной аварии на них весьма высока и оценивается величиной 10-4 и более</a:t>
            </a:r>
            <a:r>
              <a:rPr lang="ru-RU" sz="2600" dirty="0" smtClean="0"/>
              <a:t>;</a:t>
            </a:r>
          </a:p>
          <a:p>
            <a:pPr>
              <a:lnSpc>
                <a:spcPct val="80000"/>
              </a:lnSpc>
            </a:pP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/>
              <a:t>ошибочные действия операторов технических систем; статистические данные показывают, что более 60 % аварий произошло в результате ошибок обслуживающего персонала</a:t>
            </a:r>
            <a:r>
              <a:rPr lang="ru-RU" sz="2600" dirty="0" smtClean="0"/>
              <a:t>;</a:t>
            </a:r>
          </a:p>
          <a:p>
            <a:pPr marL="0" indent="0">
              <a:lnSpc>
                <a:spcPct val="80000"/>
              </a:lnSpc>
              <a:buNone/>
            </a:pP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/>
              <a:t>концентрация различных производств в промышленных зонах без должного изучения их взаимовлияния.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3600"/>
              <a:t>Минимально необходимая для возгорания материала плотность теплового излучения</a:t>
            </a:r>
            <a:r>
              <a:rPr lang="ru-RU" sz="4000"/>
              <a:t> 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8353425" cy="4402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525621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/>
              <a:t>Взрыв</a:t>
            </a:r>
            <a:r>
              <a:rPr lang="ru-RU" b="1"/>
              <a:t> </a:t>
            </a:r>
            <a:r>
              <a:rPr lang="ru-RU"/>
              <a:t>— быстро протекающий процесс физического или химического превращения веществ, сопровождающийся высвобождением большого количества энергии в ограниченном объеме, в результате которого в окружающем пространстве образуется и распространяется ударная волна, способная создать угрозу жизни и здоровью людей, нанести материальный ущерб, ущерб окружающей среде и стать источником ЧС.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929187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/>
              <a:t>Источники энергии при взрыве: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химические процессы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физические процессы (выливание расплавленного металла в воду)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Классификация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/>
              <a:t>свободные воздушные взрывы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наземные (приземные) взрывы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взрывы внутри помещений (внутренний взрыв) 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взрывы больших облаков газовоздушных смесей (ГВС).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13787" cy="63373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b="1" i="1"/>
              <a:t>Свободный воздушный взрыв</a:t>
            </a:r>
            <a:r>
              <a:rPr lang="ru-RU" i="1"/>
              <a:t> - </a:t>
            </a:r>
            <a:r>
              <a:rPr lang="ru-RU"/>
              <a:t>взрыв, происходящий на значительной высоте от поверхности земли, когда не происходит усиления ударной волны между центром взрыва и объектом за счет отражения.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/>
              <a:t>Взрывная волна ослабляется по мере ее распространения.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/>
              <a:t>По характеру воздействия на окружающую среду выделяют три зоны: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ближайшая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промежуточная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зона слабого взрыва.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/>
              <a:t>Наземные (приземные) взрывы</a:t>
            </a:r>
            <a:r>
              <a:rPr lang="ru-RU" i="1"/>
              <a:t>.</a:t>
            </a:r>
          </a:p>
          <a:p>
            <a:pPr>
              <a:buFontTx/>
              <a:buNone/>
            </a:pPr>
            <a:r>
              <a:rPr lang="ru-RU" i="1"/>
              <a:t> </a:t>
            </a:r>
            <a:r>
              <a:rPr lang="ru-RU"/>
              <a:t>При взрывах на поверхности Земли воздушная ударная волна от взрыва усиливается за счет отражения.</a:t>
            </a:r>
          </a:p>
          <a:p>
            <a:pPr>
              <a:buFontTx/>
              <a:buNone/>
            </a:pPr>
            <a:r>
              <a:rPr lang="ru-RU"/>
              <a:t>При взрывах в приземных слоях атмосферы образуются сферические воздушные ударные волны, распространяющиеся в пространстве в виде области сжатия - разряжения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2288"/>
            <a:ext cx="8229600" cy="63357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b="1" i="1"/>
              <a:t>Взрыв внутри помещений (внутренний взрыв</a:t>
            </a:r>
            <a:r>
              <a:rPr lang="ru-RU" i="1"/>
              <a:t>) - </a:t>
            </a:r>
            <a:r>
              <a:rPr lang="ru-RU"/>
              <a:t>нагрузка воздействует на объект изнутри.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/>
              <a:t>Возникающие нагрузки зависят от многих факторов: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типа взрывчатого вещества,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массы взрывчатого вещ-ва,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полноты заполнения внутреннего объема помещения взрывчатым вещ-вом,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/>
              <a:t>местоположением взрывчатого вещ-ва во внутреннем объеме и т. д.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68801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/>
              <a:t>Взрыв (горение) газового облака</a:t>
            </a:r>
            <a:r>
              <a:rPr lang="ru-RU" i="1"/>
              <a:t>. </a:t>
            </a:r>
          </a:p>
          <a:p>
            <a:pPr>
              <a:buFontTx/>
              <a:buNone/>
            </a:pPr>
            <a:r>
              <a:rPr lang="ru-RU" i="1"/>
              <a:t>Причины взрыва - </a:t>
            </a:r>
            <a:r>
              <a:rPr lang="ru-RU"/>
              <a:t>большие газовые облака, образующиеся при утечках или внезапном разрушении герметичных емкостей, трубопроводов и т. п.</a:t>
            </a:r>
          </a:p>
          <a:p>
            <a:pPr>
              <a:buFontTx/>
              <a:buNone/>
            </a:pPr>
            <a:r>
              <a:rPr lang="ru-RU"/>
              <a:t>Инициаторы горения или взрыва в этих случаях носят чаще всего случайный характер (воспламенение не всегда сопровождается взрывом).</a:t>
            </a:r>
          </a:p>
          <a:p>
            <a:pPr>
              <a:buFontTx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Давление ударной волны, вызывающее поражение человека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8208963" cy="3821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/>
              <a:t>Основные поражающие факторы техногенного характера:</a:t>
            </a:r>
          </a:p>
          <a:p>
            <a:r>
              <a:rPr lang="ru-RU"/>
              <a:t>термический — 56 %,</a:t>
            </a:r>
          </a:p>
          <a:p>
            <a:r>
              <a:rPr lang="ru-RU"/>
              <a:t>взрывной — 29 %,</a:t>
            </a:r>
          </a:p>
          <a:p>
            <a:r>
              <a:rPr lang="ru-RU"/>
              <a:t>агрессивные или токсические свойства АХОВ — около 10 % всех причин разрушительного воздействия.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http://img2.fedpress.ru/thumbs/599/2016/02/noname/ualcczzuv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765175"/>
            <a:ext cx="92678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68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76250"/>
            <a:ext cx="8229600" cy="4968875"/>
          </a:xfrm>
          <a:solidFill>
            <a:srgbClr val="3399FF">
              <a:alpha val="39999"/>
            </a:srgbClr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Радиационно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 опасный объект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 -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это объект, на котором хранят, перерабатывают или транспортируют радиоактивные вещества, при аварии или разрушении которого может произойти облучение ионизирующим излучением (ИИ) или радиоактивное загрязнение людей, сельскохозяйственных животных, растений, объектов экономики и окружающей природной среды </a:t>
            </a:r>
          </a:p>
        </p:txBody>
      </p:sp>
    </p:spTree>
    <p:extLst>
      <p:ext uri="{BB962C8B-B14F-4D97-AF65-F5344CB8AC3E}">
        <p14:creationId xmlns:p14="http://schemas.microsoft.com/office/powerpoint/2010/main" val="36384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http://www.studfiles.ru/html/2706/485/html_k6OkQ2fhqF.tHaz/htmlconvd-oXdiR7_html_m4fca37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67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0"/>
            <a:ext cx="8784975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РАДИАЦИОННАЯ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АВАРИЯ </a:t>
            </a:r>
            <a:r>
              <a:rPr lang="ru-RU" b="1" i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sz="1600" b="1" i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это  </a:t>
            </a:r>
            <a:r>
              <a:rPr lang="ru-RU" sz="1600" b="1" i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безопасной эксплуатации ядерно-энергетической установки, оборудования или устройства,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неисправностью оборудования, неправильными действиями персонала, стихийными явлениями или иными причинами,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котором произошел выход радиоактивных продуктов или ионизирующего излучения за предусмотренные проектом пределы их безопасной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привести или привели к облучению людей выше установленных норм или радиоактивному загрязнению окружающей среды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0"/>
            <a:ext cx="4071937" cy="4000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РАДИАЦИОННАЯ АВАРИЯ</a:t>
            </a:r>
          </a:p>
        </p:txBody>
      </p:sp>
    </p:spTree>
    <p:extLst>
      <p:ext uri="{BB962C8B-B14F-4D97-AF65-F5344CB8AC3E}">
        <p14:creationId xmlns:p14="http://schemas.microsoft.com/office/powerpoint/2010/main" val="4028143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-4 Региональные чрезвопаснос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3-4 Региональные чрезвопасности</Template>
  <TotalTime>159</TotalTime>
  <Words>2666</Words>
  <Application>Microsoft Office PowerPoint</Application>
  <PresentationFormat>Экран (4:3)</PresentationFormat>
  <Paragraphs>232</Paragraphs>
  <Slides>59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Arial</vt:lpstr>
      <vt:lpstr>Arial Black</vt:lpstr>
      <vt:lpstr>Arial Cyr</vt:lpstr>
      <vt:lpstr>Calibri</vt:lpstr>
      <vt:lpstr>Courier New</vt:lpstr>
      <vt:lpstr>Times New Roman</vt:lpstr>
      <vt:lpstr>Wingdings</vt:lpstr>
      <vt:lpstr>3-4 Региональные чрезвопасности</vt:lpstr>
      <vt:lpstr>3.4. Региональные чрезвычайные опасности</vt:lpstr>
      <vt:lpstr>Презентация PowerPoint</vt:lpstr>
      <vt:lpstr>Презентация PowerPoint</vt:lpstr>
      <vt:lpstr>Основные источники опасностей являются: </vt:lpstr>
      <vt:lpstr>Основные причины крупных техногенных аварий в последние годы: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Предприятия ядерного топливного цикла, представляющие опасность радиоактивного загрязнения:   </vt:lpstr>
      <vt:lpstr>Презентация PowerPoint</vt:lpstr>
      <vt:lpstr>Презентация PowerPoint</vt:lpstr>
      <vt:lpstr>Презентация PowerPoint</vt:lpstr>
      <vt:lpstr>По назначению различают следующие ядерные реакторы: </vt:lpstr>
      <vt:lpstr>Основной элемент любой атомной станции - ядерный реактор! </vt:lpstr>
      <vt:lpstr>Принципиальная технологическая схема АЭС </vt:lpstr>
      <vt:lpstr>Основные причины аварий на АЭС </vt:lpstr>
      <vt:lpstr>Презентация PowerPoint</vt:lpstr>
      <vt:lpstr>Презентация PowerPoint</vt:lpstr>
      <vt:lpstr>2. Химические аварии</vt:lpstr>
      <vt:lpstr>Презентация PowerPoint</vt:lpstr>
      <vt:lpstr>ХИМИЧЕСКИЙ ПОРАЖАЮЩИЙ ФАКТОР</vt:lpstr>
      <vt:lpstr>Презентация PowerPoint</vt:lpstr>
      <vt:lpstr>В зависимости от поражающего действия на организм человека, АХОВ подразделяются на 6 групп: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Территории подразделяются по степени опасности: </vt:lpstr>
      <vt:lpstr>Презентация PowerPoint</vt:lpstr>
      <vt:lpstr>Зона химического заражения включает:</vt:lpstr>
      <vt:lpstr>Презентация PowerPoint</vt:lpstr>
      <vt:lpstr>Презентация PowerPoint</vt:lpstr>
      <vt:lpstr>Презентация PowerPoint</vt:lpstr>
      <vt:lpstr>Презентация PowerPoint</vt:lpstr>
      <vt:lpstr>3. Пожары и взрывы</vt:lpstr>
      <vt:lpstr>Горючие вещества.</vt:lpstr>
      <vt:lpstr>Презентация PowerPoint</vt:lpstr>
      <vt:lpstr>Презентация PowerPoint</vt:lpstr>
      <vt:lpstr>Самовозгорающиеся вещества :</vt:lpstr>
      <vt:lpstr>Окислители. </vt:lpstr>
      <vt:lpstr>Источники воспламенения: </vt:lpstr>
      <vt:lpstr>Презентация PowerPoint</vt:lpstr>
      <vt:lpstr>Основные параметры пожара:</vt:lpstr>
      <vt:lpstr>Классификация пожаров</vt:lpstr>
      <vt:lpstr>Презентация PowerPoint</vt:lpstr>
      <vt:lpstr>По масштабам и интенсивности  пожары: </vt:lpstr>
      <vt:lpstr>По масштабам и интенсивности  пожары:</vt:lpstr>
      <vt:lpstr>Минимально необходимая для возгорания материала плотность теплового излучения </vt:lpstr>
      <vt:lpstr>Презентация PowerPoint</vt:lpstr>
      <vt:lpstr>Презентация PowerPoint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Давление ударной волны, вызывающее поражение человека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3.4. Региональные чрезвычайные опасности</dc:title>
  <dc:creator>Саргы</dc:creator>
  <cp:lastModifiedBy>Certified Windows</cp:lastModifiedBy>
  <cp:revision>7</cp:revision>
  <dcterms:created xsi:type="dcterms:W3CDTF">2018-12-05T12:37:42Z</dcterms:created>
  <dcterms:modified xsi:type="dcterms:W3CDTF">2018-12-06T04:04:47Z</dcterms:modified>
</cp:coreProperties>
</file>