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4"/>
  </p:notesMasterIdLst>
  <p:sldIdLst>
    <p:sldId id="298" r:id="rId2"/>
    <p:sldId id="256" r:id="rId3"/>
    <p:sldId id="291" r:id="rId4"/>
    <p:sldId id="274" r:id="rId5"/>
    <p:sldId id="273" r:id="rId6"/>
    <p:sldId id="275" r:id="rId7"/>
    <p:sldId id="257" r:id="rId8"/>
    <p:sldId id="262" r:id="rId9"/>
    <p:sldId id="263" r:id="rId10"/>
    <p:sldId id="293" r:id="rId11"/>
    <p:sldId id="258" r:id="rId12"/>
    <p:sldId id="261" r:id="rId13"/>
    <p:sldId id="277" r:id="rId14"/>
    <p:sldId id="283" r:id="rId15"/>
    <p:sldId id="282" r:id="rId16"/>
    <p:sldId id="280" r:id="rId17"/>
    <p:sldId id="281" r:id="rId18"/>
    <p:sldId id="278" r:id="rId19"/>
    <p:sldId id="279" r:id="rId20"/>
    <p:sldId id="265" r:id="rId21"/>
    <p:sldId id="299" r:id="rId22"/>
    <p:sldId id="266" r:id="rId23"/>
    <p:sldId id="305" r:id="rId24"/>
    <p:sldId id="285" r:id="rId25"/>
    <p:sldId id="267" r:id="rId26"/>
    <p:sldId id="269" r:id="rId27"/>
    <p:sldId id="354" r:id="rId28"/>
    <p:sldId id="317" r:id="rId29"/>
    <p:sldId id="287" r:id="rId30"/>
    <p:sldId id="352" r:id="rId31"/>
    <p:sldId id="276" r:id="rId32"/>
    <p:sldId id="268" r:id="rId33"/>
    <p:sldId id="355" r:id="rId34"/>
    <p:sldId id="321" r:id="rId35"/>
    <p:sldId id="271" r:id="rId36"/>
    <p:sldId id="272" r:id="rId37"/>
    <p:sldId id="296" r:id="rId38"/>
    <p:sldId id="356" r:id="rId39"/>
    <p:sldId id="357" r:id="rId40"/>
    <p:sldId id="358" r:id="rId41"/>
    <p:sldId id="289" r:id="rId42"/>
    <p:sldId id="359" r:id="rId4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 autoAdjust="0"/>
    <p:restoredTop sz="94664" autoAdjust="0"/>
  </p:normalViewPr>
  <p:slideViewPr>
    <p:cSldViewPr>
      <p:cViewPr>
        <p:scale>
          <a:sx n="80" d="100"/>
          <a:sy n="80" d="100"/>
        </p:scale>
        <p:origin x="4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8B1DF-460B-4FC2-A963-6BD232BE4A49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C8117-81EC-4E29-826F-7E347E9090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16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C1E1586-7E07-430F-BD14-1FE6D4FE6E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 Cyr" panose="02020603050405020304" pitchFamily="18" charset="0"/>
              </a:defRPr>
            </a:lvl9pPr>
          </a:lstStyle>
          <a:p>
            <a:fld id="{9716BF5F-56EA-4FAB-8461-BA4523B69A0C}" type="slidenum">
              <a:rPr lang="ru-RU" altLang="ru-RU" sz="1200" smtClean="0">
                <a:latin typeface="Times New Roman" panose="02020603050405020304" pitchFamily="18" charset="0"/>
              </a:rPr>
              <a:pPr/>
              <a:t>33</a:t>
            </a:fld>
            <a:endParaRPr lang="ru-RU" altLang="ru-RU" sz="120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C8AFAF8-A530-4F3C-AF51-F8C453ACD8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87C8B52-E875-4200-ADDD-FE8865837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47B0E8-DD87-43F3-9AB0-4D93F9048C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2BD6B-E7AA-4BF2-BD8F-CB96309E2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8CC9EA-6A96-41A4-8316-B1C2E57F2E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B5B59-074E-4CDA-B0B6-ABEB0CCCA4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290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1E1184-DB81-403E-8940-663FAC4FA6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6C246-6EA3-4580-AA3F-34CC232D90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3E044C-E981-40FD-807D-053067F22C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67B2D-31BB-4346-8BA8-34C3418F27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756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8F3B24-BBC9-49F9-B768-79BF5AFFF2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F50288-58FE-4B0A-824F-25D7765DF6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E2C9E9-68E6-42AD-A925-918B4C1FA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10E6F-4B50-4884-8969-B8F3961E7A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000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33FF9-F089-4726-8902-9BF2DD77F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D3D8CE-089C-41E8-A3F5-474AE86D6C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F5EEB1-DD44-48CD-A809-934EC89ECC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6A3B8-AC92-4699-A494-D9B26D76C1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465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3C1A14-9D00-4860-827A-6E9786E38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40CF9-E2A8-46EB-A791-0955298F9B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8162DA-5E8F-4C4F-89A6-CEA79BABC1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40BFB-DD06-4F12-A36C-7D347AC6CD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590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7F2371-3785-4D58-8E1B-F07E08D3AA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187ABA-8ABA-4EE0-8C00-7C908200C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75E7-EB3E-474C-8E18-B327F1CDFA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6DCE1-9E03-4C87-BB8F-D00B00DD5C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4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928C2DD-8C72-44D7-AB99-5861F8FB7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7EC6A97-5356-4949-912A-AB033A31DF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AC12B07-722F-455E-97E1-02C0C6C8AF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78622-EBD1-4E87-8315-E0B27081AB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583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A29DF9-EBA2-4907-A97F-62EB5598BA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EA9C999-BC69-4E7B-83FB-353A69195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3CF959-3788-4BAB-9E08-26B3D1041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5415C-93C5-4587-AF54-E3DF2686F4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271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9D3949C-7BA9-4A80-B188-D205A5100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004C7B1-8AF9-4FD0-BBF3-84EAD3A54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60D6BA9-8421-449A-9495-0FE26A49D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008C5-1983-4022-B635-4957BB1E34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652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93F92C-C9EE-4EC8-9B69-19F5AE10E1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A17C12-6AE6-4D7F-810A-66CFCC4E24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002AA3-A6AB-4532-90DA-A444F9D31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54A60-727F-4EF2-AF62-3621E974E2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383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67D030-FD3F-42BC-BA4B-EA13EBB6C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C4D640-1769-4AA7-AC1C-E432220498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548FF6-037D-4E3E-B35C-030E389062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2DD40-C87F-4033-AF04-0ED6BED7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84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FE861B5-351F-4F7F-B42A-AB46A1C14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46BE9B-50F9-4E33-BC31-0543EAC26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B56BB686-BA04-462A-A738-AA36E5657A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1748A161-8868-484F-B3AB-BDDE7DBB87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F0D9544-2C5F-468D-8121-67B5162658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0B6BBB6-FC31-491D-9C5D-2A2A87CED6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2%D1%80%D0%B0%D0%BD%D1%81%D1%84%D0%BE%D1%80%D0%BC%D0%B0%D1%82%D0%BE%D1%8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8%D0%B7%D0%BE%D0%B1%D1%80%D0%B0%D0%B6%D0%B5%D0%BD%D0%B8%D0%B5:Alfa_beta_gamma_radiation.png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images.geo.web.ru/pubd/2001/11/05/0001161637/fig6-4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DE3F1-012F-479C-906C-D0836C6CA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2926908"/>
            <a:ext cx="7560840" cy="1255814"/>
          </a:xfrm>
        </p:spPr>
        <p:txBody>
          <a:bodyPr/>
          <a:lstStyle/>
          <a:p>
            <a:r>
              <a:rPr lang="ru-RU" sz="2025" dirty="0">
                <a:solidFill>
                  <a:srgbClr val="0070C0"/>
                </a:solidFill>
              </a:rPr>
              <a:t>Лекция № 5</a:t>
            </a:r>
            <a:br>
              <a:rPr lang="ru-RU" sz="2025" dirty="0">
                <a:solidFill>
                  <a:srgbClr val="0070C0"/>
                </a:solidFill>
              </a:rPr>
            </a:br>
            <a:r>
              <a:rPr lang="ru-RU" altLang="ru-RU" sz="2400" b="1" dirty="0">
                <a:solidFill>
                  <a:srgbClr val="0070C0"/>
                </a:solidFill>
              </a:rPr>
              <a:t>ТЕХНОГЕННОЕ ФИЗИЧЕСКОЕ ЗАГРЯЗНЕНИЕ ОКРУЖАЮЩЕЙ СРЕДЫ</a:t>
            </a:r>
            <a:endParaRPr lang="ru-RU" sz="2475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6B76E4A-0379-4F04-A2AB-6E5CC94126E1}"/>
              </a:ext>
            </a:extLst>
          </p:cNvPr>
          <p:cNvSpPr txBox="1"/>
          <p:nvPr/>
        </p:nvSpPr>
        <p:spPr>
          <a:xfrm>
            <a:off x="395536" y="404664"/>
            <a:ext cx="8352928" cy="744524"/>
          </a:xfrm>
          <a:prstGeom prst="rect">
            <a:avLst/>
          </a:prstGeom>
        </p:spPr>
        <p:txBody>
          <a:bodyPr vert="horz" wrap="square" lIns="0" tIns="5804" rIns="0" bIns="0" rtlCol="0">
            <a:spAutoFit/>
          </a:bodyPr>
          <a:lstStyle/>
          <a:p>
            <a:pPr marL="581" algn="ctr">
              <a:spcBef>
                <a:spcPts val="46"/>
              </a:spcBef>
            </a:pP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Российской Федерации</a:t>
            </a:r>
          </a:p>
          <a:p>
            <a:pPr marL="581" algn="ctr">
              <a:spcBef>
                <a:spcPts val="46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автономное образовательное учреждение высшего образования</a:t>
            </a:r>
          </a:p>
          <a:p>
            <a:pPr marL="581" algn="ctr">
              <a:spcBef>
                <a:spcPts val="46"/>
              </a:spcBef>
            </a:pP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Северо-Восточный федеральный университет имени </a:t>
            </a: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М.К.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Аммосова</a:t>
            </a: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8D50526-8746-49BA-9C88-AA8FAD8B0AD2}"/>
              </a:ext>
            </a:extLst>
          </p:cNvPr>
          <p:cNvSpPr txBox="1"/>
          <p:nvPr/>
        </p:nvSpPr>
        <p:spPr>
          <a:xfrm>
            <a:off x="2257295" y="2153398"/>
            <a:ext cx="4413386" cy="556305"/>
          </a:xfrm>
          <a:prstGeom prst="rect">
            <a:avLst/>
          </a:prstGeom>
        </p:spPr>
        <p:txBody>
          <a:bodyPr vert="horz" wrap="square" lIns="0" tIns="6095" rIns="0" bIns="0" rtlCol="0">
            <a:spAutoFit/>
          </a:bodyPr>
          <a:lstStyle/>
          <a:p>
            <a:pPr>
              <a:spcBef>
                <a:spcPts val="23"/>
              </a:spcBef>
            </a:pPr>
            <a:endParaRPr sz="157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1"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Горнопромышленная экология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76F2CF-1E74-43AD-A4D9-59B87C8768EC}"/>
              </a:ext>
            </a:extLst>
          </p:cNvPr>
          <p:cNvSpPr txBox="1"/>
          <p:nvPr/>
        </p:nvSpPr>
        <p:spPr>
          <a:xfrm>
            <a:off x="3573207" y="5960442"/>
            <a:ext cx="5537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Поисеева Саргылана Иннокентьевна, к.б.н., доцент кафедры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«Техносферная безопасность» Горного института</a:t>
            </a:r>
          </a:p>
        </p:txBody>
      </p:sp>
    </p:spTree>
    <p:extLst>
      <p:ext uri="{BB962C8B-B14F-4D97-AF65-F5344CB8AC3E}">
        <p14:creationId xmlns:p14="http://schemas.microsoft.com/office/powerpoint/2010/main" val="160482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10">
            <a:extLst>
              <a:ext uri="{FF2B5EF4-FFF2-40B4-BE49-F238E27FC236}">
                <a16:creationId xmlns:a16="http://schemas.microsoft.com/office/drawing/2014/main" id="{E5382CE7-0A27-4EA9-ABD0-CE9C0F7CF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5888"/>
            <a:ext cx="5791200" cy="6742112"/>
          </a:xfrm>
        </p:spPr>
        <p:txBody>
          <a:bodyPr/>
          <a:lstStyle/>
          <a:p>
            <a:pPr eaLnBrk="1" hangingPunct="1"/>
            <a:r>
              <a:rPr lang="ru-RU" altLang="ru-RU" sz="2000"/>
              <a:t>Тепловое загрязнение исходит от тепловых электростанций. Сброс нагретых вод в природные водоемы вызывает повышение температуры воды, замену обычной флоры сине-зелеными водорослями, выделяющими при разложении токсические вещества. Такая вода непригодна для питья, рыбного хозяйства, часто и для промышленности, так как возможны нарушение технологических процессов и коррозия металлических конструкций. Токсические вещества, содержащиеся в водах, весьма опасны для человека, так как активно накапливаются в пищевых цепях. Так, углеводороды, ароматические амины, нитросоединения, попадая в организм человека, могут вызвать раковые заболевания. Бывают случаи отравления рыбой, содержащей соединения ртути</a:t>
            </a:r>
          </a:p>
          <a:p>
            <a:pPr eaLnBrk="1" hangingPunct="1"/>
            <a:endParaRPr lang="ru-RU" altLang="ru-RU"/>
          </a:p>
        </p:txBody>
      </p:sp>
      <p:pic>
        <p:nvPicPr>
          <p:cNvPr id="12291" name="Picture 3" descr="E:\Учеба\zagryaznenie_vodnoi_sredy_3.jpg">
            <a:extLst>
              <a:ext uri="{FF2B5EF4-FFF2-40B4-BE49-F238E27FC236}">
                <a16:creationId xmlns:a16="http://schemas.microsoft.com/office/drawing/2014/main" id="{9112126B-DECF-4D44-A899-123845D0191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26988"/>
            <a:ext cx="3321050" cy="46799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468F7F8-4554-4A0B-99B4-5E62260F7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eaLnBrk="1" hangingPunct="1"/>
            <a:r>
              <a:rPr lang="ru-RU" altLang="ru-RU"/>
              <a:t>ТЕПЛОВОЕ ЗАГРЯЗНЕНИЕ</a:t>
            </a:r>
            <a:endParaRPr lang="en-GB" altLang="ru-RU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514EF59-083E-436D-8DB5-3ABC38A2F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692696"/>
            <a:ext cx="8964488" cy="616530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200" dirty="0">
                <a:solidFill>
                  <a:schemeClr val="folHlink"/>
                </a:solidFill>
              </a:rPr>
              <a:t>Биологические эффекты теплового загрязнения водоемов:</a:t>
            </a:r>
          </a:p>
          <a:p>
            <a:pPr eaLnBrk="1" hangingPunct="1"/>
            <a:r>
              <a:rPr lang="ru-RU" altLang="ru-RU" sz="2200" b="1" dirty="0"/>
              <a:t>Тепловая гибель рыбы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2200" dirty="0"/>
              <a:t>Для каждого вида существует свой интервал температур, наиболее благоприятный для его выживания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2200" dirty="0"/>
              <a:t>Неспособность водных обитателей регулировать температуру тела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2200" dirty="0"/>
              <a:t>Понижение концентрации кислорода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b="1" dirty="0"/>
              <a:t>Снижение репродуктивной функции организмов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 dirty="0"/>
              <a:t>Форель способна выживать в теплой воде, но не способна размножаться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200" b="1" dirty="0"/>
              <a:t>Изменения в поведении рыб от теплового шока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 dirty="0"/>
              <a:t>Становятся более легкой добычей для хищников</a:t>
            </a:r>
          </a:p>
          <a:p>
            <a:pPr eaLnBrk="1" hangingPunct="1"/>
            <a:r>
              <a:rPr lang="ru-RU" altLang="ru-RU" sz="2200" b="1" dirty="0"/>
              <a:t>Повышается чувствительность к болезням</a:t>
            </a:r>
          </a:p>
          <a:p>
            <a:pPr eaLnBrk="1" hangingPunct="1"/>
            <a:r>
              <a:rPr lang="ru-RU" altLang="ru-RU" sz="2200" b="1" dirty="0"/>
              <a:t>Упрощается структура водного сообщества</a:t>
            </a:r>
            <a:endParaRPr lang="en-US" altLang="ru-RU" sz="2200" b="1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2200" dirty="0"/>
              <a:t>Снижается устойчивость экосистемы</a:t>
            </a:r>
            <a:endParaRPr lang="en-GB" altLang="ru-RU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8032AB5-1743-43F9-A2D9-BF54FF7F3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ТЕПЛОВОЕ ЗАГРЯЗНЕНИЕ</a:t>
            </a:r>
            <a:endParaRPr lang="en-GB" altLang="ru-RU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AECD323-B183-4437-93B2-BDB8BBBF2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folHlink"/>
                </a:solidFill>
              </a:rPr>
              <a:t>Отрицательные эффекты теплового загрязнения: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/>
              <a:t>Прогретый (или промороженный) грунт взаимодействует с растениями, животными  и микробными сообществами, для которых грунтовая толща является средой обитания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/>
              <a:t>Техногенные изменения температурного режима могут ухудшать условия жизни и работы людей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/>
              <a:t>Коррозионное повреждение тепло- и газопроводов, канализации и т.п.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76AF2A0-A074-465B-9597-71DE8A121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16632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</a:rPr>
              <a:t>ШУМОВОЕ ЗАГРЯЗНЕНИЕ</a:t>
            </a:r>
            <a:endParaRPr lang="en-GB" altLang="ru-RU" sz="4000" b="1" dirty="0">
              <a:solidFill>
                <a:srgbClr val="FF0000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D42BEEB-6C94-4EBC-97D9-8F9C873D0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917" y="1259632"/>
            <a:ext cx="8353425" cy="53377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Шум – сочетание звуков различной частоты и интенсивности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Шум – любой нежелательный звук, оказывающий вредное воздействие на организм человека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Шумовое загрязнение - превышение естественного уровня шумового фона или ненормальное изменение звуковых характеристик: периодичности, силы звука и т.п.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NewRoman"/>
              </a:rPr>
              <a:t>Согласно ГОСТ 12.1.003–83* ССБТ «Шум. Общие требования безопасности», весь частотный диапазон слышимых звуков разбит на 9 октавных полос: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NewRoman"/>
              </a:rPr>
              <a:t>22,5–45; 45–90; 90–180; от 180–360 до 5600–11200 Гц со среднегеометрическими частотами соответственно: 31,5; 63; 125; 250–8000 Гц</a:t>
            </a:r>
            <a:endParaRPr lang="ru-RU" alt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262CCD5-B72B-45BB-83D8-8E5F1C1CD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4007"/>
            <a:ext cx="8229600" cy="874713"/>
          </a:xfrm>
        </p:spPr>
        <p:txBody>
          <a:bodyPr/>
          <a:lstStyle/>
          <a:p>
            <a:pPr eaLnBrk="1" hangingPunct="1"/>
            <a:r>
              <a:rPr lang="ru-RU" altLang="ru-RU" dirty="0"/>
              <a:t>ШУМОВОЕ ЗАГРЯЗНЕНИЕ</a:t>
            </a:r>
            <a:endParaRPr lang="en-GB" altLang="ru-RU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EDBC6AE-9632-491E-8CE6-4DEB8B6FD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3375" y="908720"/>
            <a:ext cx="8487097" cy="568863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1800" b="1" dirty="0">
                <a:solidFill>
                  <a:srgbClr val="00B050"/>
                </a:solidFill>
              </a:rPr>
              <a:t>Звуковой диапазон: частота от 20 Гц до 20 000 Гц (20 кГц)</a:t>
            </a:r>
          </a:p>
          <a:p>
            <a:pPr eaLnBrk="1" hangingPunct="1"/>
            <a:r>
              <a:rPr lang="ru-RU" altLang="ru-RU" sz="1800" dirty="0"/>
              <a:t>около 20 000 Гц — верхний порог слуха ребёнка (зависит от человека)</a:t>
            </a:r>
          </a:p>
          <a:p>
            <a:pPr eaLnBrk="1" hangingPunct="1"/>
            <a:r>
              <a:rPr lang="ru-RU" altLang="ru-RU" sz="1800" dirty="0"/>
              <a:t>около 14 500 Гц — верхний порог слуха взрослого человека (зависит от человека)</a:t>
            </a:r>
          </a:p>
          <a:p>
            <a:pPr eaLnBrk="1" hangingPunct="1"/>
            <a:r>
              <a:rPr lang="ru-RU" altLang="ru-RU" sz="1800" dirty="0"/>
              <a:t>7040 Гц — «ля» 5-й октавы</a:t>
            </a:r>
          </a:p>
          <a:p>
            <a:pPr eaLnBrk="1" hangingPunct="1"/>
            <a:r>
              <a:rPr lang="ru-RU" altLang="ru-RU" sz="1800" dirty="0"/>
              <a:t>3520 Гц — «ля» 4-й октавы</a:t>
            </a:r>
          </a:p>
          <a:p>
            <a:pPr eaLnBrk="1" hangingPunct="1"/>
            <a:r>
              <a:rPr lang="ru-RU" altLang="ru-RU" sz="1800" dirty="0"/>
              <a:t>1760 Гц — «ля» 3-й октавы</a:t>
            </a:r>
          </a:p>
          <a:p>
            <a:pPr eaLnBrk="1" hangingPunct="1"/>
            <a:r>
              <a:rPr lang="ru-RU" altLang="ru-RU" sz="1800" dirty="0"/>
              <a:t>880 Гц — «ля» 2-й октавы</a:t>
            </a:r>
          </a:p>
          <a:p>
            <a:pPr eaLnBrk="1" hangingPunct="1"/>
            <a:r>
              <a:rPr lang="ru-RU" altLang="ru-RU" sz="1800" dirty="0"/>
              <a:t>440 Гц — «ля» 1-й октавы</a:t>
            </a:r>
          </a:p>
          <a:p>
            <a:pPr eaLnBrk="1" hangingPunct="1"/>
            <a:r>
              <a:rPr lang="ru-RU" altLang="ru-RU" sz="1800" dirty="0"/>
              <a:t>220 Гц — «ля» Малой октавы</a:t>
            </a:r>
          </a:p>
          <a:p>
            <a:pPr eaLnBrk="1" hangingPunct="1"/>
            <a:r>
              <a:rPr lang="ru-RU" altLang="ru-RU" sz="1800" dirty="0"/>
              <a:t>110 Гц — «ля» Большой октавы</a:t>
            </a:r>
          </a:p>
          <a:p>
            <a:pPr eaLnBrk="1" hangingPunct="1"/>
            <a:r>
              <a:rPr lang="ru-RU" altLang="ru-RU" sz="1800" dirty="0"/>
              <a:t>100 Гц — частота гудения сетевого </a:t>
            </a:r>
            <a:r>
              <a:rPr lang="ru-RU" altLang="ru-RU" sz="1800" dirty="0">
                <a:hlinkClick r:id="rId2" tooltip="Трансформатор"/>
              </a:rPr>
              <a:t>трансформатора</a:t>
            </a:r>
            <a:r>
              <a:rPr lang="ru-RU" altLang="ru-RU" sz="1800" dirty="0"/>
              <a:t> </a:t>
            </a:r>
          </a:p>
          <a:p>
            <a:pPr eaLnBrk="1" hangingPunct="1"/>
            <a:r>
              <a:rPr lang="ru-RU" altLang="ru-RU" sz="1800" dirty="0"/>
              <a:t>17—20 Гц — нижний порог слуха взрослого человека (зависит от человека)</a:t>
            </a:r>
          </a:p>
          <a:p>
            <a:pPr marL="0" indent="0" eaLnBrk="1" hangingPunct="1">
              <a:buNone/>
            </a:pPr>
            <a:endParaRPr lang="ru-RU" altLang="ru-RU" sz="1800" b="1" dirty="0">
              <a:solidFill>
                <a:srgbClr val="92D050"/>
              </a:solidFill>
            </a:endParaRPr>
          </a:p>
          <a:p>
            <a:pPr marL="0" indent="0" eaLnBrk="1" hangingPunct="1">
              <a:buNone/>
            </a:pPr>
            <a:r>
              <a:rPr lang="ru-RU" altLang="ru-RU" sz="1800" b="1" dirty="0">
                <a:solidFill>
                  <a:srgbClr val="00B050"/>
                </a:solidFill>
              </a:rPr>
              <a:t>Инфразвуковой диапазон: частота менее 20 Гц</a:t>
            </a:r>
          </a:p>
          <a:p>
            <a:pPr marL="0" indent="0" eaLnBrk="1" hangingPunct="1">
              <a:buNone/>
            </a:pPr>
            <a:r>
              <a:rPr lang="ru-RU" altLang="ru-RU" sz="1800" b="1" dirty="0">
                <a:solidFill>
                  <a:srgbClr val="00B050"/>
                </a:solidFill>
              </a:rPr>
              <a:t>Ультразвуковой диапазон: частота более 20 000 Гц</a:t>
            </a:r>
            <a:endParaRPr lang="en-GB" altLang="ru-RU" sz="1800" b="1" dirty="0">
              <a:solidFill>
                <a:srgbClr val="00B050"/>
              </a:solidFill>
            </a:endParaRPr>
          </a:p>
          <a:p>
            <a:pPr eaLnBrk="1" hangingPunct="1"/>
            <a:endParaRPr lang="ru-RU" alt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679B434-F8AE-4714-8077-2FA568983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06090"/>
          </a:xfrm>
        </p:spPr>
        <p:txBody>
          <a:bodyPr/>
          <a:lstStyle/>
          <a:p>
            <a:pPr eaLnBrk="1" hangingPunct="1"/>
            <a:r>
              <a:rPr lang="ru-RU" altLang="ru-RU" dirty="0"/>
              <a:t>ШУМОВОЕ ЗАГРЯЗНЕНИЕ</a:t>
            </a:r>
            <a:endParaRPr lang="en-GB" altLang="ru-RU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3682769-C3BE-4FAD-AC08-AF71B7342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4855" y="1052736"/>
            <a:ext cx="8363272" cy="506916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400" dirty="0"/>
              <a:t>С санитарно-гигиенических позиций нормальным (комфортным) считается акустический режим при уровне звука </a:t>
            </a:r>
            <a:r>
              <a:rPr lang="ru-RU" altLang="ru-RU" sz="2400" dirty="0">
                <a:solidFill>
                  <a:schemeClr val="folHlink"/>
                </a:solidFill>
              </a:rPr>
              <a:t>10-65 дБ</a:t>
            </a:r>
            <a:r>
              <a:rPr lang="ru-RU" altLang="ru-RU" sz="2400" dirty="0"/>
              <a:t> </a:t>
            </a:r>
          </a:p>
          <a:p>
            <a:pPr eaLnBrk="1" hangingPunct="1"/>
            <a:r>
              <a:rPr lang="ru-RU" altLang="ru-RU" sz="2400" dirty="0"/>
              <a:t>Максимально дискомфортным является уровень звука </a:t>
            </a:r>
            <a:r>
              <a:rPr lang="ru-RU" altLang="ru-RU" sz="2400" dirty="0">
                <a:solidFill>
                  <a:schemeClr val="folHlink"/>
                </a:solidFill>
              </a:rPr>
              <a:t>выше 80 дБ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свыше 75 дБ  - может привести к потере слуха — профессиональной тугоухости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более 140 дБ - возможен разрыв барабанных перепонок, контузия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более 160 дБ – повреждение легочной ткани, смерть</a:t>
            </a:r>
            <a:endParaRPr lang="ru-RU" altLang="ru-RU" sz="2400" dirty="0"/>
          </a:p>
          <a:p>
            <a:pPr marL="0" indent="0" eaLnBrk="1" hangingPunct="1">
              <a:buNone/>
            </a:pPr>
            <a:r>
              <a:rPr lang="ru-RU" altLang="ru-RU" sz="2400" dirty="0"/>
              <a:t>Для нервной системы человека вреден шум, превышающий </a:t>
            </a:r>
            <a:r>
              <a:rPr lang="ru-RU" altLang="ru-RU" sz="2400" dirty="0">
                <a:solidFill>
                  <a:schemeClr val="folHlink"/>
                </a:solidFill>
              </a:rPr>
              <a:t>50-60 дБ</a:t>
            </a:r>
            <a:r>
              <a:rPr lang="ru-RU" altLang="ru-RU" sz="2400" dirty="0"/>
              <a:t> (уровень звука обычного </a:t>
            </a:r>
            <a:r>
              <a:rPr lang="ru-RU" altLang="ru-RU" sz="2400" dirty="0" err="1"/>
              <a:t>аудиоплейера</a:t>
            </a:r>
            <a:r>
              <a:rPr lang="ru-RU" altLang="ru-RU" sz="2400" dirty="0"/>
              <a:t> достигает </a:t>
            </a:r>
            <a:r>
              <a:rPr lang="ru-RU" altLang="ru-RU" sz="2400" dirty="0">
                <a:solidFill>
                  <a:schemeClr val="folHlink"/>
                </a:solidFill>
              </a:rPr>
              <a:t>60-70 дБ</a:t>
            </a:r>
            <a:r>
              <a:rPr lang="ru-RU" altLang="ru-RU" sz="2400" dirty="0"/>
              <a:t>)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C12D79A-630C-4C82-B50E-8B1A89D32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7378700" cy="1143000"/>
          </a:xfrm>
        </p:spPr>
        <p:txBody>
          <a:bodyPr/>
          <a:lstStyle/>
          <a:p>
            <a:pPr eaLnBrk="1" hangingPunct="1"/>
            <a:r>
              <a:rPr lang="ru-RU" altLang="ru-RU"/>
              <a:t>ШУМОВОЕ ЗАГРЯЗНЕНИЕ</a:t>
            </a:r>
            <a:endParaRPr lang="en-GB" altLang="ru-RU"/>
          </a:p>
        </p:txBody>
      </p:sp>
      <p:graphicFrame>
        <p:nvGraphicFramePr>
          <p:cNvPr id="28850" name="Group 178">
            <a:extLst>
              <a:ext uri="{FF2B5EF4-FFF2-40B4-BE49-F238E27FC236}">
                <a16:creationId xmlns:a16="http://schemas.microsoft.com/office/drawing/2014/main" id="{456A8387-5A3C-487F-80BB-8C6CD4434724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1196975"/>
          <a:ext cx="8567738" cy="5313631"/>
        </p:xfrm>
        <a:graphic>
          <a:graphicData uri="http://schemas.openxmlformats.org/drawingml/2006/table">
            <a:tbl>
              <a:tblPr/>
              <a:tblGrid>
                <a:gridCol w="2951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Непроизводственные шумы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дБ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Производственные шумы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дБ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6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Шепот, шорох листьев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Типографии 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Жилая комната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Машиностроительные заводы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Уличные шумы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Металлорежущие станки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80-96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Речь, шум в магазине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Строительные предприятия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6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Легковые автомобили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Металлургические заводы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Автобусы 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Компрессорная станция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Дизельный грузовик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Газотурбинная энергоустановка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Железнодорожный транспорт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Дисковая пила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Воздушный транспорт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Пескоструйный аппарат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Гром 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Реактивный двигатель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120-140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00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Болевой порог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Выстрел из артиллерийского орудия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160-170</a:t>
                      </a:r>
                      <a:endParaRPr kumimoji="0" lang="en-GB" alt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519C45D-13D7-472B-9BAB-DD2A1ECF00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ШУМОВОЕ ЗАГРЯЗНЕНИЕ</a:t>
            </a:r>
            <a:endParaRPr lang="en-GB" altLang="ru-RU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1AF9A13-7796-4982-852E-381F888157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/>
              <a:t>	</a:t>
            </a:r>
            <a:r>
              <a:rPr lang="ru-RU" altLang="ru-RU" u="sng"/>
              <a:t>Источники шума:</a:t>
            </a:r>
          </a:p>
          <a:p>
            <a:pPr eaLnBrk="1" hangingPunct="1"/>
            <a:r>
              <a:rPr lang="ru-RU" altLang="ru-RU"/>
              <a:t>Наземный транспорт (автомобильный и железнодорожный)</a:t>
            </a:r>
          </a:p>
          <a:p>
            <a:pPr eaLnBrk="1" hangingPunct="1"/>
            <a:r>
              <a:rPr lang="ru-RU" altLang="ru-RU"/>
              <a:t>Воздушный транспорт</a:t>
            </a:r>
          </a:p>
          <a:p>
            <a:pPr eaLnBrk="1" hangingPunct="1"/>
            <a:r>
              <a:rPr lang="ru-RU" altLang="ru-RU"/>
              <a:t>Промышленные предприятия</a:t>
            </a:r>
          </a:p>
          <a:p>
            <a:pPr eaLnBrk="1" hangingPunct="1"/>
            <a:r>
              <a:rPr lang="ru-RU" altLang="ru-RU"/>
              <a:t>Строительные машины и механизмы</a:t>
            </a:r>
          </a:p>
          <a:p>
            <a:pPr eaLnBrk="1" hangingPunct="1"/>
            <a:r>
              <a:rPr lang="ru-RU" altLang="ru-RU"/>
              <a:t>Детские сады, школы</a:t>
            </a:r>
            <a:endParaRPr lang="en-GB" alt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657F580-8F1F-4B36-BCEE-AC0EE52F3C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ШУМОВОЕ ЗАГРЯЗНЕНИЕ</a:t>
            </a:r>
            <a:endParaRPr lang="en-GB" altLang="ru-RU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41808E6-76AA-4A4E-993B-5A1847609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800" dirty="0">
                <a:solidFill>
                  <a:schemeClr val="folHlink"/>
                </a:solidFill>
              </a:rPr>
              <a:t>Последствия воздействия шума: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нарушение сна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сердечно-сосудистые и нервные расстройства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чувство усталости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повышенная утомляемость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понижение настроения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понижается способность к учебе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понижается производительность труда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снижается слух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120-130 дБ – болевое ощущение, акустическая травма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186 дБ – разрыв барабанных перепонок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/>
              <a:t>196 дБ – повреждение легочной ткани</a:t>
            </a:r>
          </a:p>
          <a:p>
            <a:pPr eaLnBrk="1" hangingPunct="1">
              <a:lnSpc>
                <a:spcPct val="90000"/>
              </a:lnSpc>
            </a:pPr>
            <a:endParaRPr lang="ru-RU" altLang="ru-RU" sz="2000" dirty="0"/>
          </a:p>
          <a:p>
            <a:pPr eaLnBrk="1" hangingPunct="1">
              <a:lnSpc>
                <a:spcPct val="90000"/>
              </a:lnSpc>
            </a:pPr>
            <a:endParaRPr lang="ru-RU" alt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3CDDF62-8D4F-4D54-87F5-1E6950ED6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ШУМОВОЕ ЗАГРЯЗНЕНИЕ</a:t>
            </a:r>
            <a:endParaRPr lang="en-GB" altLang="ru-RU"/>
          </a:p>
        </p:txBody>
      </p:sp>
      <p:sp>
        <p:nvSpPr>
          <p:cNvPr id="24579" name="Rectangle 174">
            <a:extLst>
              <a:ext uri="{FF2B5EF4-FFF2-40B4-BE49-F238E27FC236}">
                <a16:creationId xmlns:a16="http://schemas.microsoft.com/office/drawing/2014/main" id="{C6F2F9ED-7169-4C5F-8817-DC28920D1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/>
              <a:t>	</a:t>
            </a:r>
            <a:r>
              <a:rPr lang="ru-RU" altLang="ru-RU" sz="2800" dirty="0">
                <a:solidFill>
                  <a:schemeClr val="folHlink"/>
                </a:solidFill>
              </a:rPr>
              <a:t>Инфразвук  (менее 20Гц)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Источники: землетрясения, бури, ураганы, цунами, мощное оборудование (станки, компрессоры, дизельные двигатели, вентиляторы, реактивные двигатели, транспортные средства)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Слабо поглощается, распространяется на большие расстояния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Физиологическое действие: боль в ухе, беспричинный страх, утомление, головная боль, головокружение, снижение остроты зрения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Особенно опасны колебания с частотой 4-12 Гц</a:t>
            </a:r>
            <a:endParaRPr lang="en-GB" alt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0CF9822-7465-40E7-B349-644F8A7056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 anchor="ctr"/>
          <a:lstStyle/>
          <a:p>
            <a:pPr eaLnBrk="1" hangingPunct="1"/>
            <a:r>
              <a:rPr lang="ru-RU" altLang="ru-RU" sz="3600" dirty="0"/>
              <a:t>ТЕХНОГЕННОЕ ФИЗИЧЕСКОЕ ЗАГРЯЗНЕНИЕ ОКРУЖАЮЩЕЙ СРЕДЫ</a:t>
            </a:r>
            <a:endParaRPr lang="en-GB" altLang="ru-RU" sz="36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5150641-2F20-41D6-A68C-A9C78F6B97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3284538"/>
            <a:ext cx="6662738" cy="2952750"/>
          </a:xfrm>
        </p:spPr>
        <p:txBody>
          <a:bodyPr/>
          <a:lstStyle/>
          <a:p>
            <a:pPr algn="l" eaLnBrk="1" hangingPunct="1"/>
            <a:r>
              <a:rPr lang="ru-RU" altLang="ru-RU" sz="2800"/>
              <a:t>ТЕПЛОВОЕ </a:t>
            </a:r>
          </a:p>
          <a:p>
            <a:pPr algn="l" eaLnBrk="1" hangingPunct="1"/>
            <a:r>
              <a:rPr lang="ru-RU" altLang="ru-RU" sz="2800"/>
              <a:t>РАДИОАКТИВНОЕ </a:t>
            </a:r>
          </a:p>
          <a:p>
            <a:pPr algn="l" eaLnBrk="1" hangingPunct="1"/>
            <a:r>
              <a:rPr lang="ru-RU" altLang="ru-RU" sz="2800"/>
              <a:t>АКУСТИЧЕСКОЕ (ШУМОВОЕ)</a:t>
            </a:r>
          </a:p>
          <a:p>
            <a:pPr algn="l" eaLnBrk="1" hangingPunct="1"/>
            <a:r>
              <a:rPr lang="ru-RU" altLang="ru-RU" sz="2800"/>
              <a:t>ВИБРАЦИОННОЕ</a:t>
            </a:r>
          </a:p>
          <a:p>
            <a:pPr algn="l" eaLnBrk="1" hangingPunct="1"/>
            <a:r>
              <a:rPr lang="ru-RU" altLang="ru-RU" sz="2800"/>
              <a:t>ЭЛЕКТРОМАГНИТНЫЕ ПОЛЯ</a:t>
            </a:r>
            <a:endParaRPr lang="en-GB" altLang="ru-RU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292A46A-0A28-49F1-8B70-9F2787ED4E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47" y="87602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/>
              <a:t>ШУМОВОЕ ЗАГРЯЗНЕНИЕ</a:t>
            </a:r>
            <a:endParaRPr lang="en-GB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E0EC6CB-CDEE-4CBE-A5F3-1A5B7EBAF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46840"/>
            <a:ext cx="8892480" cy="527850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2200" dirty="0">
                <a:solidFill>
                  <a:schemeClr val="folHlink"/>
                </a:solidFill>
              </a:rPr>
              <a:t>Ультразвук (более 20кГц)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/>
              <a:t>Источники ультразвука: все виды ультразвукового технологического оборудования, ультразвуковые приборы и аппаратура промышленного, медицинского, бытового назначения, генерирующие ультразвуковые колебания в диапазоне частот от 18 кГц до 100 МГц и выше. К источникам ультразвука относится также оборудование, при эксплуатации которого ультразвуковые колебания возникают как сопутствующий фактор</a:t>
            </a:r>
            <a:r>
              <a:rPr lang="ru-RU" altLang="ru-RU" sz="2000" dirty="0">
                <a:solidFill>
                  <a:schemeClr val="folHlink"/>
                </a:solidFill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/>
              <a:t>Хорошо поглощается газами (воздухом) и жидкостями (примерно в 1000 раз слабее)</a:t>
            </a:r>
          </a:p>
          <a:p>
            <a:r>
              <a:rPr lang="ru-RU" altLang="ru-RU" sz="2000" dirty="0"/>
              <a:t>Физиологическое действие: нарушается деятельность нервной системы, снижается болевая чувствительность, изменяется сосудистое давление, изменяется состав и свойства крови, </a:t>
            </a:r>
            <a:r>
              <a:rPr lang="ru-RU" sz="2000" dirty="0"/>
              <a:t>нарушение капиллярного кровообращения в кистях рук, изменения костной структуры с разрежением плотности костной ткани</a:t>
            </a:r>
            <a:endParaRPr lang="ru-RU" altLang="ru-RU" sz="2000" dirty="0"/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/>
              <a:t>Повреждает молекулы ДНК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/>
              <a:t>Вызывает мутации</a:t>
            </a:r>
            <a:endParaRPr lang="en-GB" altLang="ru-RU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altLang="ru-RU" sz="3600" b="1" dirty="0">
                <a:solidFill>
                  <a:srgbClr val="FF0000"/>
                </a:solidFill>
              </a:rPr>
              <a:t>ВИБРАЦИОННОЕ ЗАГРЯЗНЕНИЕ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381000" indent="-381000">
              <a:lnSpc>
                <a:spcPct val="80000"/>
              </a:lnSpc>
            </a:pPr>
            <a:endParaRPr lang="ru-RU" sz="200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ru-RU" sz="2800" b="1" i="1"/>
              <a:t>Вибрации</a:t>
            </a:r>
            <a:r>
              <a:rPr lang="ru-RU" sz="2800"/>
              <a:t> — малые механические колебания, возникающие в упругих телах.</a:t>
            </a:r>
            <a:r>
              <a:rPr lang="ru-RU" sz="2400"/>
              <a:t> 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ru-RU" sz="2800"/>
              <a:t>В зависимости от способа передачи колебаний человеку вибрацию подразделяют на: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800" b="1" i="1"/>
              <a:t>общую</a:t>
            </a:r>
            <a:r>
              <a:rPr lang="ru-RU" sz="2800"/>
              <a:t> - передающуюся через опорные поверхности на тело сидящего или стоящего человека (диапазон частот - 1...63 Гц</a:t>
            </a:r>
            <a:r>
              <a:rPr lang="ru-RU" sz="2000"/>
              <a:t> </a:t>
            </a:r>
            <a:r>
              <a:rPr lang="ru-RU" sz="2800"/>
              <a:t>)</a:t>
            </a:r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ru-RU" sz="2800" b="1" i="1"/>
              <a:t>локальную</a:t>
            </a:r>
            <a:r>
              <a:rPr lang="ru-RU" sz="2800"/>
              <a:t> - передающуюся через руки человека; воздействующая на ноги сидящего человека, на предплечья, контактирующие с вибрирующими поверхностями рабочих столов. диапазон частот - 8...1000 Гц</a:t>
            </a:r>
            <a:r>
              <a:rPr lang="ru-RU" sz="2000"/>
              <a:t> </a:t>
            </a:r>
            <a:endParaRPr lang="ru-RU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9753410-2806-4386-AF33-18DD4E00EA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dirty="0"/>
              <a:t>ВИБРАЦИОННОЕ ЗАГРЯЗНЕНИЕ</a:t>
            </a:r>
            <a:endParaRPr lang="en-GB" altLang="ru-RU" sz="3600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3FD93F8-0261-4D69-BEEB-2F09230E11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400"/>
              <a:t>Вибрация или динамическое воздействие  – совокупность механических колебаний</a:t>
            </a:r>
          </a:p>
          <a:p>
            <a:pPr eaLnBrk="1" hangingPunct="1"/>
            <a:r>
              <a:rPr lang="ru-RU" altLang="ru-RU" sz="2400"/>
              <a:t>Передаются от источников к различным объектам, в том числе и к объектам живой природы</a:t>
            </a:r>
          </a:p>
          <a:p>
            <a:pPr eaLnBrk="1" hangingPunct="1"/>
            <a:r>
              <a:rPr lang="ru-RU" altLang="ru-RU" sz="2400"/>
              <a:t>Источники: оборудование промышленных предприятий, движущиеся транспортные средства, строительные машины и механизмы, техническое оборудование зданий и др.</a:t>
            </a:r>
          </a:p>
          <a:p>
            <a:pPr eaLnBrk="1" hangingPunct="1"/>
            <a:r>
              <a:rPr lang="ru-RU" altLang="ru-RU" sz="2400"/>
              <a:t>Воспринимается через передающую среду</a:t>
            </a:r>
          </a:p>
          <a:p>
            <a:pPr eaLnBrk="1" hangingPunct="1"/>
            <a:endParaRPr lang="ru-RU" altLang="ru-RU" sz="2400"/>
          </a:p>
          <a:p>
            <a:pPr eaLnBrk="1" hangingPunct="1"/>
            <a:endParaRPr lang="en-GB" altLang="ru-RU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Параметры вибрации: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Амплитуда колебаний</a:t>
            </a:r>
          </a:p>
          <a:p>
            <a:r>
              <a:rPr lang="ru-RU" dirty="0" err="1"/>
              <a:t>Виброускорение</a:t>
            </a:r>
            <a:r>
              <a:rPr lang="ru-RU" dirty="0"/>
              <a:t> </a:t>
            </a:r>
            <a:r>
              <a:rPr lang="en-US" dirty="0"/>
              <a:t>a</a:t>
            </a:r>
            <a:r>
              <a:rPr lang="ru-RU" dirty="0"/>
              <a:t> (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м/с</a:t>
            </a:r>
            <a:r>
              <a:rPr lang="ru-RU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dirty="0"/>
              <a:t>)</a:t>
            </a:r>
          </a:p>
          <a:p>
            <a:r>
              <a:rPr lang="ru-RU" dirty="0" err="1"/>
              <a:t>Виброскорость</a:t>
            </a:r>
            <a:r>
              <a:rPr lang="ru-RU" dirty="0"/>
              <a:t> </a:t>
            </a:r>
            <a:r>
              <a:rPr lang="en-US" dirty="0"/>
              <a:t>v (</a:t>
            </a:r>
            <a:r>
              <a:rPr lang="ru-RU" dirty="0"/>
              <a:t>м</a:t>
            </a:r>
            <a:r>
              <a:rPr lang="en-US" dirty="0"/>
              <a:t>/</a:t>
            </a:r>
            <a:r>
              <a:rPr lang="ru-RU" dirty="0"/>
              <a:t>с</a:t>
            </a:r>
            <a:r>
              <a:rPr lang="en-US" dirty="0"/>
              <a:t>)</a:t>
            </a:r>
            <a:endParaRPr lang="ru-RU" dirty="0"/>
          </a:p>
          <a:p>
            <a:r>
              <a:rPr lang="ru-RU" dirty="0" err="1"/>
              <a:t>Виброперемещение</a:t>
            </a:r>
            <a:r>
              <a:rPr lang="ru-RU" dirty="0"/>
              <a:t> </a:t>
            </a:r>
            <a:r>
              <a:rPr lang="en-US" dirty="0"/>
              <a:t>u (</a:t>
            </a:r>
            <a:r>
              <a:rPr lang="ru-RU" dirty="0"/>
              <a:t>м</a:t>
            </a:r>
            <a:r>
              <a:rPr lang="en-US" dirty="0"/>
              <a:t>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4732969-40C9-471A-802C-6E2C14706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/>
              <a:t>ВИБРАЦИОННОЕ ЗАГРЯЗНЕНИЕ</a:t>
            </a:r>
            <a:endParaRPr lang="en-GB" altLang="ru-RU" sz="360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B72707F-8C19-473B-B2DF-0D27AA154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7958137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/>
              <a:t>	</a:t>
            </a:r>
            <a:r>
              <a:rPr lang="ru-RU" altLang="ru-RU" sz="2800">
                <a:solidFill>
                  <a:schemeClr val="folHlink"/>
                </a:solidFill>
              </a:rPr>
              <a:t>Последствия вибрации: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Изменение рельефа поверхности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Снижение механической прочности пород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Уплотнение пород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Оползни и обвалы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Проседание поверхности, образование полостей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Разрушение фундаментов зданий и инженерных сооружений, коммуникаций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Физиологическое действие: нарушение сердечной деятельности, расстройство нервной системы, спазмы сосудов, уменьшение подвижности суставов; при явлении резонанса – механическое повреждение органов вплоть до разрыва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Беспокоящее и отпугивающее воздействие на животных</a:t>
            </a:r>
            <a:endParaRPr lang="en-GB" altLang="ru-RU" sz="2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F876ACB-DED4-4AD3-A263-888478340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6925"/>
          </a:xfrm>
        </p:spPr>
        <p:txBody>
          <a:bodyPr/>
          <a:lstStyle/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</a:rPr>
              <a:t>РАДИОАКТИВНОЕ ЗАГРЯЗНЕНИЕ</a:t>
            </a:r>
            <a:endParaRPr lang="en-GB" altLang="ru-RU" sz="3200" b="1" dirty="0">
              <a:solidFill>
                <a:srgbClr val="FF0000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968FDAA-0272-44BA-B5D8-CEAA32BCD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920111" cy="511286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b="1" i="1" dirty="0"/>
              <a:t>Радиоактивность</a:t>
            </a:r>
            <a:r>
              <a:rPr lang="ru-RU" altLang="ru-RU" sz="2000" dirty="0"/>
              <a:t> – самопроизвольное превращение (распад) атомных ядер. При этом изменение атомного номера приводит к превращению одного химического элемента в другой, изменение массового числа – к превращению изотопов данного элемента. Каждый акт распада сопровождается испусканием </a:t>
            </a:r>
            <a:r>
              <a:rPr lang="ru-RU" altLang="ru-RU" sz="2000" dirty="0">
                <a:sym typeface="Symbol" panose="05050102010706020507" pitchFamily="18" charset="2"/>
              </a:rPr>
              <a:t></a:t>
            </a:r>
            <a:r>
              <a:rPr lang="ru-RU" altLang="ru-RU" sz="2000" dirty="0"/>
              <a:t> - или </a:t>
            </a:r>
            <a:r>
              <a:rPr lang="ru-RU" altLang="ru-RU" sz="2000" dirty="0">
                <a:sym typeface="Symbol" panose="05050102010706020507" pitchFamily="18" charset="2"/>
              </a:rPr>
              <a:t></a:t>
            </a:r>
            <a:r>
              <a:rPr lang="ru-RU" altLang="ru-RU" sz="2000" dirty="0"/>
              <a:t> - частицы, или нейтрона, или </a:t>
            </a:r>
            <a:r>
              <a:rPr lang="ru-RU" altLang="ru-RU" sz="2000" dirty="0">
                <a:sym typeface="Symbol" panose="05050102010706020507" pitchFamily="18" charset="2"/>
              </a:rPr>
              <a:t></a:t>
            </a:r>
            <a:r>
              <a:rPr lang="ru-RU" altLang="ru-RU" sz="2000" dirty="0"/>
              <a:t> - кванта (фотона), или определённым их сочетанием. Данные частицы способны прямо или косвенно ионизировать среду.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000" dirty="0"/>
              <a:t>Ионизирующее излучение – излучение, взаимодействие которого с окружающей средой приводит к образованию ионов</a:t>
            </a:r>
            <a:endParaRPr lang="en-GB" altLang="ru-RU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552D745-95AF-4EFE-83E1-875AE4259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3224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600" dirty="0"/>
              <a:t>РАДИОАКТИВНОЕ ЗАГРЯЗНЕНИЕ</a:t>
            </a:r>
            <a:endParaRPr lang="en-GB" altLang="ru-RU" sz="3600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285B769B-BFEB-454E-97BE-A92F17931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268760"/>
            <a:ext cx="4392612" cy="531460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dirty="0"/>
              <a:t>Альфа (</a:t>
            </a:r>
            <a:r>
              <a:rPr lang="ru-RU" altLang="ru-RU" sz="2000" dirty="0">
                <a:cs typeface="Times New Roman" panose="02020603050405020304" pitchFamily="18" charset="0"/>
              </a:rPr>
              <a:t>ά</a:t>
            </a:r>
            <a:r>
              <a:rPr lang="ru-RU" altLang="ru-RU" sz="2000" dirty="0"/>
              <a:t>)-излучение, поток ядер гелия  Не, образуются при ядерных реакциях, низкая проникающая способность, задерживаются листом бумаги, одеждой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/>
              <a:t>Бета (</a:t>
            </a:r>
            <a:r>
              <a:rPr lang="ru-RU" altLang="ru-RU" sz="2000" dirty="0">
                <a:cs typeface="Times New Roman" panose="02020603050405020304" pitchFamily="18" charset="0"/>
              </a:rPr>
              <a:t>β</a:t>
            </a:r>
            <a:r>
              <a:rPr lang="ru-RU" altLang="ru-RU" sz="2000" dirty="0"/>
              <a:t>)-излучение, поток электронов, возникает при радиоактивном распаде, низкая проникающая способность (но выше, чем у альфа-излучения), задерживается алюминиевой пластиной толщиной 3,5 мм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/>
              <a:t>Гамма (</a:t>
            </a:r>
            <a:r>
              <a:rPr lang="ru-RU" altLang="ru-RU" sz="2000" dirty="0">
                <a:cs typeface="Times New Roman" panose="02020603050405020304" pitchFamily="18" charset="0"/>
              </a:rPr>
              <a:t>γ</a:t>
            </a:r>
            <a:r>
              <a:rPr lang="ru-RU" altLang="ru-RU" sz="2000" dirty="0"/>
              <a:t>)-излучение, электромагнитное излучение с высокой энергией и с малой длиной волны, испускается при ядерных превращениях, высокая проникающая способность</a:t>
            </a:r>
            <a:r>
              <a:rPr lang="en-GB" altLang="ru-RU" sz="2000" dirty="0">
                <a:hlinkClick r:id="rId3" tooltip="Альфа-излучение представляет собой ядра гелия-4 и может быть легко остановлено листом бумаги. Бета-излучение это поток электронов, для защиты от которого достаточно алюминиевой пластины. Гамма-излучение обладает способностью проникать и в более плотные материалы."/>
              </a:rPr>
              <a:t> </a:t>
            </a:r>
            <a:endParaRPr lang="en-GB" altLang="ru-RU" sz="2000" dirty="0"/>
          </a:p>
        </p:txBody>
      </p:sp>
      <p:graphicFrame>
        <p:nvGraphicFramePr>
          <p:cNvPr id="30724" name="Object 4">
            <a:extLst>
              <a:ext uri="{FF2B5EF4-FFF2-40B4-BE49-F238E27FC236}">
                <a16:creationId xmlns:a16="http://schemas.microsoft.com/office/drawing/2014/main" id="{793899B9-04EC-41EE-B0C5-2E28B5F460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260031"/>
              </p:ext>
            </p:extLst>
          </p:nvPr>
        </p:nvGraphicFramePr>
        <p:xfrm>
          <a:off x="4788024" y="1988840"/>
          <a:ext cx="4176588" cy="386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Bitmap Image" r:id="rId4" imgW="6276190" imgH="7497221" progId="Paint.Picture">
                  <p:embed/>
                </p:oleObj>
              </mc:Choice>
              <mc:Fallback>
                <p:oleObj name="Bitmap Image" r:id="rId4" imgW="6276190" imgH="7497221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988840"/>
                        <a:ext cx="4176588" cy="3864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D8859C04-914A-44FA-9C57-270246D6A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ru-RU" altLang="ru-RU" sz="4000" b="1" i="1"/>
              <a:t>Виды ионизирующих излучений и их проникающая способность</a:t>
            </a:r>
            <a:r>
              <a:rPr lang="ru-RU" altLang="ru-RU"/>
              <a:t> </a:t>
            </a:r>
            <a:endParaRPr lang="ru-RU" altLang="ru-RU" sz="4000"/>
          </a:p>
        </p:txBody>
      </p:sp>
      <p:pic>
        <p:nvPicPr>
          <p:cNvPr id="12291" name="Picture 4">
            <a:extLst>
              <a:ext uri="{FF2B5EF4-FFF2-40B4-BE49-F238E27FC236}">
                <a16:creationId xmlns:a16="http://schemas.microsoft.com/office/drawing/2014/main" id="{742AD143-0178-4CA1-83B0-97BBF48B8E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175" y="1628775"/>
            <a:ext cx="9121775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омер слайда 5">
            <a:extLst>
              <a:ext uri="{FF2B5EF4-FFF2-40B4-BE49-F238E27FC236}">
                <a16:creationId xmlns:a16="http://schemas.microsoft.com/office/drawing/2014/main" id="{8B2856F9-25D9-4C05-BF91-7F11549E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E0946-BAF7-4BD9-A654-7AAC749BDC07}" type="slidenum">
              <a:rPr lang="ru-RU" altLang="ru-RU"/>
              <a:pPr>
                <a:defRPr/>
              </a:pPr>
              <a:t>28</a:t>
            </a:fld>
            <a:endParaRPr lang="ru-RU" altLang="ru-RU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4D6ECE94-8896-4060-9CFA-EE944D5112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115889"/>
            <a:ext cx="8218488" cy="719137"/>
          </a:xfrm>
          <a:solidFill>
            <a:srgbClr val="FFEBEB"/>
          </a:solidFill>
          <a:ln w="28575">
            <a:solidFill>
              <a:srgbClr val="996633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ts val="3200"/>
              </a:lnSpc>
            </a:pPr>
            <a:r>
              <a:rPr lang="ru-RU" altLang="ru-RU" sz="2200" b="1" dirty="0">
                <a:solidFill>
                  <a:srgbClr val="9857C9"/>
                </a:solidFill>
              </a:rPr>
              <a:t>Дополнительные источники ионизирующих излучений (ИИИ)</a:t>
            </a: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CDFBE4E0-5DF9-4B4C-8D58-DF6A77F6D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25538"/>
            <a:ext cx="3887787" cy="719137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Радиационный фон земли</a:t>
            </a:r>
          </a:p>
        </p:txBody>
      </p:sp>
      <p:sp>
        <p:nvSpPr>
          <p:cNvPr id="133125" name="Text Box 5">
            <a:extLst>
              <a:ext uri="{FF2B5EF4-FFF2-40B4-BE49-F238E27FC236}">
                <a16:creationId xmlns:a16="http://schemas.microsoft.com/office/drawing/2014/main" id="{3B5AF371-45ED-4F2A-A2E4-324756A43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1125538"/>
            <a:ext cx="3816350" cy="4318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 dirty="0">
                <a:latin typeface="Times New Roman Cyr" panose="02020603050405020304" pitchFamily="18" charset="0"/>
              </a:rPr>
              <a:t>Искусственные ИИИ</a:t>
            </a:r>
          </a:p>
        </p:txBody>
      </p:sp>
      <p:sp>
        <p:nvSpPr>
          <p:cNvPr id="133126" name="Text Box 6">
            <a:extLst>
              <a:ext uri="{FF2B5EF4-FFF2-40B4-BE49-F238E27FC236}">
                <a16:creationId xmlns:a16="http://schemas.microsoft.com/office/drawing/2014/main" id="{E6010C12-ABF4-47E6-B2BD-D1F4E50D1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133600"/>
            <a:ext cx="3887787" cy="504825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Космические излучения</a:t>
            </a:r>
          </a:p>
        </p:txBody>
      </p:sp>
      <p:sp>
        <p:nvSpPr>
          <p:cNvPr id="133127" name="Text Box 7">
            <a:extLst>
              <a:ext uri="{FF2B5EF4-FFF2-40B4-BE49-F238E27FC236}">
                <a16:creationId xmlns:a16="http://schemas.microsoft.com/office/drawing/2014/main" id="{516D0F5B-E4D4-4D61-AD42-69F964B88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924175"/>
            <a:ext cx="3887787" cy="1744663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Излучения от естественных радиоактивных элементов (почва, воздух, вода, стройматериалы)</a:t>
            </a:r>
          </a:p>
        </p:txBody>
      </p:sp>
      <p:sp>
        <p:nvSpPr>
          <p:cNvPr id="133128" name="Text Box 8">
            <a:extLst>
              <a:ext uri="{FF2B5EF4-FFF2-40B4-BE49-F238E27FC236}">
                <a16:creationId xmlns:a16="http://schemas.microsoft.com/office/drawing/2014/main" id="{63E5B725-2FA5-4AE3-98BD-F3D08B174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941888"/>
            <a:ext cx="3887787" cy="1598612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от РВ, попавших в организм человека и сохраняющимися в течение всей жизни</a:t>
            </a:r>
          </a:p>
        </p:txBody>
      </p:sp>
      <p:sp>
        <p:nvSpPr>
          <p:cNvPr id="133129" name="Text Box 9">
            <a:extLst>
              <a:ext uri="{FF2B5EF4-FFF2-40B4-BE49-F238E27FC236}">
                <a16:creationId xmlns:a16="http://schemas.microsoft.com/office/drawing/2014/main" id="{EB2D4E76-3671-4BA4-811C-16CFF88BA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1844675"/>
            <a:ext cx="3816350" cy="6477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Урановая промышленность</a:t>
            </a:r>
          </a:p>
        </p:txBody>
      </p:sp>
      <p:sp>
        <p:nvSpPr>
          <p:cNvPr id="133130" name="Text Box 10">
            <a:extLst>
              <a:ext uri="{FF2B5EF4-FFF2-40B4-BE49-F238E27FC236}">
                <a16:creationId xmlns:a16="http://schemas.microsoft.com/office/drawing/2014/main" id="{63099C52-8E75-462A-99D3-09CD41700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781300"/>
            <a:ext cx="3816350" cy="6477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Ядерные реакторы различных типов</a:t>
            </a:r>
          </a:p>
        </p:txBody>
      </p:sp>
      <p:sp>
        <p:nvSpPr>
          <p:cNvPr id="133131" name="Text Box 11">
            <a:extLst>
              <a:ext uri="{FF2B5EF4-FFF2-40B4-BE49-F238E27FC236}">
                <a16:creationId xmlns:a16="http://schemas.microsoft.com/office/drawing/2014/main" id="{C16C6B25-83F2-4732-9327-0CAEB9D26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3716338"/>
            <a:ext cx="3816350" cy="6477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Радиохимическая промышленность</a:t>
            </a:r>
          </a:p>
        </p:txBody>
      </p:sp>
      <p:sp>
        <p:nvSpPr>
          <p:cNvPr id="133132" name="Text Box 12">
            <a:extLst>
              <a:ext uri="{FF2B5EF4-FFF2-40B4-BE49-F238E27FC236}">
                <a16:creationId xmlns:a16="http://schemas.microsoft.com/office/drawing/2014/main" id="{3E156770-F936-42B9-80A5-AE72FBC2B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4652963"/>
            <a:ext cx="3816350" cy="1009650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Места переработки и захоронения радиоактивных отходов</a:t>
            </a:r>
          </a:p>
        </p:txBody>
      </p:sp>
      <p:sp>
        <p:nvSpPr>
          <p:cNvPr id="133133" name="Text Box 13">
            <a:extLst>
              <a:ext uri="{FF2B5EF4-FFF2-40B4-BE49-F238E27FC236}">
                <a16:creationId xmlns:a16="http://schemas.microsoft.com/office/drawing/2014/main" id="{94DBA5B3-17CF-4E2F-A057-3AA504026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5876925"/>
            <a:ext cx="3816350" cy="6477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6633"/>
            </a:solidFill>
            <a:miter lim="800000"/>
            <a:headEnd type="none" w="sm" len="sm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4000" rIns="54000" anchor="ctr"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ru-RU" sz="2200">
                <a:latin typeface="Times New Roman Cyr" panose="02020603050405020304" pitchFamily="18" charset="0"/>
              </a:rPr>
              <a:t>Ядерные взрывы в военных и других целях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D048D64A-6B68-48EE-99C5-64D69CF30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0150" y="6524625"/>
            <a:ext cx="3238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endParaRPr lang="ru-RU" altLang="ru-RU">
              <a:latin typeface="Times New Roman Cyr" panose="02020603050405020304" pitchFamily="18" charset="0"/>
            </a:endParaRPr>
          </a:p>
        </p:txBody>
      </p:sp>
      <p:grpSp>
        <p:nvGrpSpPr>
          <p:cNvPr id="133161" name="Group 41">
            <a:extLst>
              <a:ext uri="{FF2B5EF4-FFF2-40B4-BE49-F238E27FC236}">
                <a16:creationId xmlns:a16="http://schemas.microsoft.com/office/drawing/2014/main" id="{F0EEBFC6-C39C-4118-958A-88EAB434057E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404813"/>
            <a:ext cx="144463" cy="5545137"/>
            <a:chOff x="204" y="255"/>
            <a:chExt cx="91" cy="3493"/>
          </a:xfrm>
        </p:grpSpPr>
        <p:sp>
          <p:nvSpPr>
            <p:cNvPr id="13337" name="Line 27">
              <a:extLst>
                <a:ext uri="{FF2B5EF4-FFF2-40B4-BE49-F238E27FC236}">
                  <a16:creationId xmlns:a16="http://schemas.microsoft.com/office/drawing/2014/main" id="{4B61BCC7-17D5-4318-95DA-406F198158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4" y="255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Line 28">
              <a:extLst>
                <a:ext uri="{FF2B5EF4-FFF2-40B4-BE49-F238E27FC236}">
                  <a16:creationId xmlns:a16="http://schemas.microsoft.com/office/drawing/2014/main" id="{9D0BA928-EABC-46A3-B065-2335BDC06A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255"/>
              <a:ext cx="0" cy="3493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9" name="Line 29">
              <a:extLst>
                <a:ext uri="{FF2B5EF4-FFF2-40B4-BE49-F238E27FC236}">
                  <a16:creationId xmlns:a16="http://schemas.microsoft.com/office/drawing/2014/main" id="{2776831F-9051-48D9-85ED-0559DE7E9F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3748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40" name="Line 33">
              <a:extLst>
                <a:ext uri="{FF2B5EF4-FFF2-40B4-BE49-F238E27FC236}">
                  <a16:creationId xmlns:a16="http://schemas.microsoft.com/office/drawing/2014/main" id="{CAFCB727-2794-4305-9DF1-6D5D1B8852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981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41" name="Line 34">
              <a:extLst>
                <a:ext uri="{FF2B5EF4-FFF2-40B4-BE49-F238E27FC236}">
                  <a16:creationId xmlns:a16="http://schemas.microsoft.com/office/drawing/2014/main" id="{2D080C69-C566-499A-8D05-A899B0B3C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1525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42" name="Line 35">
              <a:extLst>
                <a:ext uri="{FF2B5EF4-FFF2-40B4-BE49-F238E27FC236}">
                  <a16:creationId xmlns:a16="http://schemas.microsoft.com/office/drawing/2014/main" id="{F422D46E-ACED-46E5-8BD8-CEC1CE1983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" y="2432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162" name="Group 42">
            <a:extLst>
              <a:ext uri="{FF2B5EF4-FFF2-40B4-BE49-F238E27FC236}">
                <a16:creationId xmlns:a16="http://schemas.microsoft.com/office/drawing/2014/main" id="{14C71D43-4BF7-4C32-AF8C-BCE13660FECC}"/>
              </a:ext>
            </a:extLst>
          </p:cNvPr>
          <p:cNvGrpSpPr>
            <a:grpSpLocks/>
          </p:cNvGrpSpPr>
          <p:nvPr/>
        </p:nvGrpSpPr>
        <p:grpSpPr bwMode="auto">
          <a:xfrm>
            <a:off x="8675688" y="404813"/>
            <a:ext cx="144462" cy="5832475"/>
            <a:chOff x="5465" y="255"/>
            <a:chExt cx="91" cy="3674"/>
          </a:xfrm>
        </p:grpSpPr>
        <p:sp>
          <p:nvSpPr>
            <p:cNvPr id="13329" name="Line 30">
              <a:extLst>
                <a:ext uri="{FF2B5EF4-FFF2-40B4-BE49-F238E27FC236}">
                  <a16:creationId xmlns:a16="http://schemas.microsoft.com/office/drawing/2014/main" id="{32D14167-4E5C-43C3-8835-6C00523BC4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255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0" name="Line 31">
              <a:extLst>
                <a:ext uri="{FF2B5EF4-FFF2-40B4-BE49-F238E27FC236}">
                  <a16:creationId xmlns:a16="http://schemas.microsoft.com/office/drawing/2014/main" id="{F58CED5E-85FB-4E09-9082-87A5ADF5FF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56" y="255"/>
              <a:ext cx="0" cy="3674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1" name="Line 32">
              <a:extLst>
                <a:ext uri="{FF2B5EF4-FFF2-40B4-BE49-F238E27FC236}">
                  <a16:creationId xmlns:a16="http://schemas.microsoft.com/office/drawing/2014/main" id="{6EC6E9ED-4775-4AE3-B5F8-C67AB1F569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3929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2" name="Line 36">
              <a:extLst>
                <a:ext uri="{FF2B5EF4-FFF2-40B4-BE49-F238E27FC236}">
                  <a16:creationId xmlns:a16="http://schemas.microsoft.com/office/drawing/2014/main" id="{F75EDBA1-96A2-4A2D-B90E-283B898251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890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Line 37">
              <a:extLst>
                <a:ext uri="{FF2B5EF4-FFF2-40B4-BE49-F238E27FC236}">
                  <a16:creationId xmlns:a16="http://schemas.microsoft.com/office/drawing/2014/main" id="{8BE4CFBF-1323-49D5-9624-A3884BF52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1389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Line 38">
              <a:extLst>
                <a:ext uri="{FF2B5EF4-FFF2-40B4-BE49-F238E27FC236}">
                  <a16:creationId xmlns:a16="http://schemas.microsoft.com/office/drawing/2014/main" id="{F1ABB75E-1AF2-4EA9-8738-0E099CD60E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1979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5" name="Line 39">
              <a:extLst>
                <a:ext uri="{FF2B5EF4-FFF2-40B4-BE49-F238E27FC236}">
                  <a16:creationId xmlns:a16="http://schemas.microsoft.com/office/drawing/2014/main" id="{DEA03C48-C9B1-4411-A207-E4AFEFC4F1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2568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6" name="Line 40">
              <a:extLst>
                <a:ext uri="{FF2B5EF4-FFF2-40B4-BE49-F238E27FC236}">
                  <a16:creationId xmlns:a16="http://schemas.microsoft.com/office/drawing/2014/main" id="{574426C9-EF9C-4F9F-85A2-DF29D4B36B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65" y="3249"/>
              <a:ext cx="91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10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10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10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10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10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10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10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1000"/>
                                        <p:tgtEl>
                                          <p:spTgt spid="13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1000"/>
                                        <p:tgtEl>
                                          <p:spTgt spid="13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10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nimBg="1"/>
      <p:bldP spid="133124" grpId="0" animBg="1"/>
      <p:bldP spid="133125" grpId="0" animBg="1"/>
      <p:bldP spid="133126" grpId="0" animBg="1"/>
      <p:bldP spid="133127" grpId="0" animBg="1"/>
      <p:bldP spid="133128" grpId="0" animBg="1"/>
      <p:bldP spid="133129" grpId="0" animBg="1"/>
      <p:bldP spid="133130" grpId="0" animBg="1"/>
      <p:bldP spid="133131" grpId="0" animBg="1"/>
      <p:bldP spid="133132" grpId="0" animBg="1"/>
      <p:bldP spid="13313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00AF197-9F7C-4FC7-89AE-2D92B5D5B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/>
              <a:t>РАДИОАКТИВНОЕ ЗАГРЯЗНЕНИЕ</a:t>
            </a:r>
            <a:endParaRPr lang="en-GB" altLang="ru-RU" sz="360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8A48721-0A98-4EA2-8B17-5A60DA3B3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640762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2000" dirty="0">
                <a:solidFill>
                  <a:srgbClr val="00B050"/>
                </a:solidFill>
              </a:rPr>
              <a:t>Естественные источники: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000" b="1" i="1" dirty="0"/>
              <a:t>Космические лучи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000" b="1" i="1" dirty="0"/>
              <a:t>Земная радиация</a:t>
            </a:r>
            <a:r>
              <a:rPr lang="ru-RU" altLang="ru-RU" sz="2000" dirty="0"/>
              <a:t> (калий-40, рубидий-87, уран-238 и тория-232 – долгоживущие изотопы, включившиеся в состав Земли с самого ее рождения. Средняя эффективная эквивалентная доза, которую человек получает за год от земных источников радиации, составляет примерно 350 микрозивертов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000" b="1" i="1" dirty="0"/>
              <a:t>Внутреннее облучение</a:t>
            </a:r>
            <a:r>
              <a:rPr lang="ru-RU" altLang="ru-RU" sz="2000" dirty="0"/>
              <a:t> (радиоактивные вещества калий-40, свинец-210, полоний-210 и пр., попавшие в организм с пищей, водой и воздухом)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000" dirty="0"/>
              <a:t> </a:t>
            </a:r>
            <a:r>
              <a:rPr lang="ru-RU" altLang="ru-RU" sz="2000" b="1" i="1" dirty="0"/>
              <a:t>Радон </a:t>
            </a:r>
            <a:r>
              <a:rPr lang="ru-RU" altLang="ru-RU" sz="2000" dirty="0"/>
              <a:t>(бесцветный, не имеющий вкуса и запаха тяжелый (в 7,5 раза тяжелее воздуха) газ, высвобождается из земной </a:t>
            </a:r>
            <a:r>
              <a:rPr lang="ru-RU" altLang="ru-RU" sz="2000" dirty="0" err="1"/>
              <a:t>коры</a:t>
            </a:r>
            <a:r>
              <a:rPr lang="ru-RU" altLang="ru-RU" sz="2000" dirty="0"/>
              <a:t> повсеместно, но основную часть дозы облучения человек получает, находясь в закрытом, непроветриваемом помещении)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image021">
            <a:extLst>
              <a:ext uri="{FF2B5EF4-FFF2-40B4-BE49-F238E27FC236}">
                <a16:creationId xmlns:a16="http://schemas.microsoft.com/office/drawing/2014/main" id="{344523C2-64BF-46D3-9016-AA383CF50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8640763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6E0744DD-9F12-41B9-A563-0C047C477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1750"/>
            <a:ext cx="8964613" cy="1143000"/>
          </a:xfrm>
        </p:spPr>
        <p:txBody>
          <a:bodyPr/>
          <a:lstStyle/>
          <a:p>
            <a:r>
              <a:rPr lang="ru-RU" altLang="ru-RU" sz="3600" b="1" i="1"/>
              <a:t>Концентрация радона в разных помещениях</a:t>
            </a:r>
            <a:endParaRPr lang="ru-RU" altLang="ru-RU" sz="3600"/>
          </a:p>
        </p:txBody>
      </p:sp>
      <p:pic>
        <p:nvPicPr>
          <p:cNvPr id="7171" name="Picture 4">
            <a:extLst>
              <a:ext uri="{FF2B5EF4-FFF2-40B4-BE49-F238E27FC236}">
                <a16:creationId xmlns:a16="http://schemas.microsoft.com/office/drawing/2014/main" id="{5E5E94E6-8088-447A-9D6D-FA775603C7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84313"/>
            <a:ext cx="9144000" cy="4633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66E029A4-2CEE-4472-9690-078A7D1C0F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893175" cy="648370"/>
          </a:xfrm>
        </p:spPr>
        <p:txBody>
          <a:bodyPr/>
          <a:lstStyle/>
          <a:p>
            <a:r>
              <a:rPr lang="ru-RU" altLang="ru-RU" sz="4000" dirty="0"/>
              <a:t>РАДИОАКТИВНОЕ ЗАГРЯЗНЕНИЕ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29E325-A273-4060-BDF1-B78DFA9EF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12776"/>
            <a:ext cx="8641655" cy="504056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altLang="ru-RU" b="1" i="1" dirty="0"/>
              <a:t>Ионизирующие излучения (ИИ)</a:t>
            </a:r>
            <a:endParaRPr lang="ru-RU" altLang="ru-RU" dirty="0"/>
          </a:p>
          <a:p>
            <a:pPr marL="0" indent="0">
              <a:buFontTx/>
              <a:buNone/>
              <a:defRPr/>
            </a:pPr>
            <a:r>
              <a:rPr lang="ru-RU" b="1" i="1" dirty="0"/>
              <a:t>Техногенные ИИ:</a:t>
            </a:r>
            <a:endParaRPr lang="ru-RU" dirty="0"/>
          </a:p>
          <a:p>
            <a:pPr>
              <a:defRPr/>
            </a:pPr>
            <a:r>
              <a:rPr lang="ru-RU" dirty="0"/>
              <a:t> рентгеновские (</a:t>
            </a:r>
            <a:r>
              <a:rPr lang="en-US" dirty="0"/>
              <a:t>f = </a:t>
            </a:r>
            <a:r>
              <a:rPr lang="ru-RU" dirty="0"/>
              <a:t>3•10</a:t>
            </a:r>
            <a:r>
              <a:rPr lang="ru-RU" b="1" baseline="30000" dirty="0"/>
              <a:t>17</a:t>
            </a:r>
            <a:r>
              <a:rPr lang="ru-RU" dirty="0"/>
              <a:t>—5•10</a:t>
            </a:r>
            <a:r>
              <a:rPr lang="ru-RU" b="1" baseline="30000" dirty="0"/>
              <a:t>19</a:t>
            </a:r>
            <a:r>
              <a:rPr lang="ru-RU" dirty="0"/>
              <a:t> Гц</a:t>
            </a:r>
            <a:r>
              <a:rPr lang="en-US" dirty="0"/>
              <a:t>)</a:t>
            </a:r>
            <a:endParaRPr lang="ru-RU" dirty="0"/>
          </a:p>
          <a:p>
            <a:pPr>
              <a:defRPr/>
            </a:pPr>
            <a:r>
              <a:rPr lang="ru-RU" dirty="0"/>
              <a:t>гамма-излучения </a:t>
            </a:r>
            <a:r>
              <a:rPr lang="en-US" dirty="0"/>
              <a:t>(f </a:t>
            </a:r>
            <a:r>
              <a:rPr lang="ru-RU" dirty="0"/>
              <a:t>&gt; 5•10 </a:t>
            </a:r>
            <a:r>
              <a:rPr lang="ru-RU" b="1" baseline="30000" dirty="0"/>
              <a:t>19</a:t>
            </a:r>
            <a:r>
              <a:rPr lang="ru-RU" dirty="0"/>
              <a:t> Гц). </a:t>
            </a:r>
          </a:p>
          <a:p>
            <a:pPr>
              <a:buFontTx/>
              <a:buNone/>
              <a:defRPr/>
            </a:pPr>
            <a:r>
              <a:rPr lang="ru-RU" dirty="0"/>
              <a:t>Для оценки радиационной обстановки, формируемой рентгеновским или гамма-излучением, используется внесистемная единица рентген (Р).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4D17E1DB-D4CB-485E-88C2-1E6747F7F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964612" cy="63357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По ионизирующей способности наиболее опасно α излучение, особенно для внутреннего излучения (внутренние органы, проникает с воздухом и пищей). Внешнее излучение действует на весь организм человека.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Фоновое облучение организма человека создается космическим излучением, искусственными и естественными радиоактивными веществами, которые содержатся в теле человека и окружающей среде.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400"/>
              <a:t>Фоновое облучение включает: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1) Доза от космического облучения;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2) Доза от природных источников;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3) Доза от источников, испускающих в окружающую среду и в быту;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4) Технологически повышенный радиационный фон;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5) Доза облучения от испытания ядерного оружия;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6) Доза облучения от выбросов АЭС; 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7) Доза облучения, получаемая при медицинских обследованиях и радиотерапии;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2163504B-4457-4BF0-8F8D-83E2D9F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2854A-71D8-4561-BFC9-62FCEB7AB6D4}" type="slidenum">
              <a:rPr lang="ru-RU" altLang="ru-RU"/>
              <a:pPr>
                <a:defRPr/>
              </a:pPr>
              <a:t>33</a:t>
            </a:fld>
            <a:endParaRPr lang="ru-RU" altLang="ru-RU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54C3E55-8607-4362-9FCE-608539CAE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952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ru-RU" altLang="ru-RU" sz="2400" b="0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999C86D7-9E92-4C93-9807-1ED167E21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890" y="29383"/>
            <a:ext cx="7776219" cy="579438"/>
          </a:xfrm>
        </p:spPr>
        <p:txBody>
          <a:bodyPr/>
          <a:lstStyle/>
          <a:p>
            <a:pPr algn="ctr"/>
            <a:r>
              <a:rPr lang="ru-RU" altLang="ru-RU" sz="2800" b="1" dirty="0">
                <a:solidFill>
                  <a:srgbClr val="9933FF"/>
                </a:solidFill>
              </a:rPr>
              <a:t>Дозовые критерии ионизирующего излучения</a:t>
            </a:r>
          </a:p>
        </p:txBody>
      </p:sp>
      <p:graphicFrame>
        <p:nvGraphicFramePr>
          <p:cNvPr id="19537" name="Object 81">
            <a:extLst>
              <a:ext uri="{FF2B5EF4-FFF2-40B4-BE49-F238E27FC236}">
                <a16:creationId xmlns:a16="http://schemas.microsoft.com/office/drawing/2014/main" id="{D0F57609-90C4-48A6-9217-72F04DB5D533}"/>
              </a:ext>
            </a:extLst>
          </p:cNvPr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945044"/>
              </p:ext>
            </p:extLst>
          </p:nvPr>
        </p:nvGraphicFramePr>
        <p:xfrm>
          <a:off x="0" y="749849"/>
          <a:ext cx="9144000" cy="6108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Документ" r:id="rId4" imgW="6601563" imgH="5002268" progId="Word.Document.8">
                  <p:embed/>
                </p:oleObj>
              </mc:Choice>
              <mc:Fallback>
                <p:oleObj name="Документ" r:id="rId4" imgW="6601563" imgH="5002268" progId="Word.Document.8">
                  <p:embed/>
                  <p:pic>
                    <p:nvPicPr>
                      <p:cNvPr id="19537" name="Object 81">
                        <a:extLst>
                          <a:ext uri="{FF2B5EF4-FFF2-40B4-BE49-F238E27FC236}">
                            <a16:creationId xmlns:a16="http://schemas.microsoft.com/office/drawing/2014/main" id="{D0F57609-90C4-48A6-9217-72F04DB5D5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49849"/>
                        <a:ext cx="9144000" cy="61081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1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EFB50299-4D3D-4767-ABAA-72987D55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3D633-F97A-4FD1-9761-21499AC24D0E}" type="slidenum">
              <a:rPr lang="ru-RU" altLang="ru-RU"/>
              <a:pPr>
                <a:defRPr/>
              </a:pPr>
              <a:t>34</a:t>
            </a:fld>
            <a:endParaRPr lang="ru-RU" altLang="ru-RU"/>
          </a:p>
        </p:txBody>
      </p:sp>
      <p:graphicFrame>
        <p:nvGraphicFramePr>
          <p:cNvPr id="144386" name="Object 2">
            <a:extLst>
              <a:ext uri="{FF2B5EF4-FFF2-40B4-BE49-F238E27FC236}">
                <a16:creationId xmlns:a16="http://schemas.microsoft.com/office/drawing/2014/main" id="{1C331441-AE89-48E1-8B49-A90DD55C2262}"/>
              </a:ext>
            </a:extLst>
          </p:cNvPr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641871"/>
              </p:ext>
            </p:extLst>
          </p:nvPr>
        </p:nvGraphicFramePr>
        <p:xfrm>
          <a:off x="323850" y="908050"/>
          <a:ext cx="8351838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Документ" r:id="rId3" imgW="6299795" imgH="2154522" progId="Word.Document.8">
                  <p:embed/>
                </p:oleObj>
              </mc:Choice>
              <mc:Fallback>
                <p:oleObj name="Документ" r:id="rId3" imgW="6299795" imgH="2154522" progId="Word.Document.8">
                  <p:embed/>
                  <p:pic>
                    <p:nvPicPr>
                      <p:cNvPr id="144386" name="Object 2">
                        <a:extLst>
                          <a:ext uri="{FF2B5EF4-FFF2-40B4-BE49-F238E27FC236}">
                            <a16:creationId xmlns:a16="http://schemas.microsoft.com/office/drawing/2014/main" id="{1C331441-AE89-48E1-8B49-A90DD55C22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908050"/>
                        <a:ext cx="8351838" cy="334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87" name="Rectangle 3">
            <a:extLst>
              <a:ext uri="{FF2B5EF4-FFF2-40B4-BE49-F238E27FC236}">
                <a16:creationId xmlns:a16="http://schemas.microsoft.com/office/drawing/2014/main" id="{88D9BB98-CB18-43D2-890A-A7C91508A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04813"/>
            <a:ext cx="6192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69696"/>
                    </a:gs>
                    <a:gs pos="100000">
                      <a:srgbClr val="2D2D2D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ru-RU" sz="3600">
                <a:solidFill>
                  <a:srgbClr val="860043"/>
                </a:solidFill>
                <a:latin typeface="Times New Roman Cyr" panose="02020603050405020304" pitchFamily="18" charset="0"/>
              </a:rPr>
              <a:t>Основные пределы доз</a:t>
            </a:r>
          </a:p>
        </p:txBody>
      </p:sp>
      <p:sp>
        <p:nvSpPr>
          <p:cNvPr id="144388" name="Text Box 4">
            <a:extLst>
              <a:ext uri="{FF2B5EF4-FFF2-40B4-BE49-F238E27FC236}">
                <a16:creationId xmlns:a16="http://schemas.microsoft.com/office/drawing/2014/main" id="{F2DD6ED4-379D-4936-B4EC-63707D173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24400"/>
            <a:ext cx="820896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69696"/>
                    </a:gs>
                    <a:gs pos="100000">
                      <a:srgbClr val="2D2D2D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57188">
              <a:spcBef>
                <a:spcPct val="20000"/>
              </a:spcBef>
              <a:buClr>
                <a:schemeClr val="bg2"/>
              </a:buClr>
              <a:buFont typeface="Monotype Sorts" pitchFamily="2" charset="2"/>
              <a:buChar char="§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36575" indent="-28575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ClrTx/>
              <a:buFontTx/>
              <a:buNone/>
            </a:pPr>
            <a:r>
              <a:rPr lang="ru-RU" altLang="ru-RU" sz="2800">
                <a:latin typeface="Times New Roman Cyr" panose="02020603050405020304" pitchFamily="18" charset="0"/>
              </a:rPr>
              <a:t>* Примечание: </a:t>
            </a:r>
            <a:r>
              <a:rPr lang="ru-RU" altLang="ru-RU" sz="2800" b="0">
                <a:latin typeface="Times New Roman Cyr" panose="02020603050405020304" pitchFamily="18" charset="0"/>
              </a:rPr>
              <a:t>Основные пределы доз, как и все остальные допустимые уровни облучения персонала группы Б, равны ¼ значений для персонала группы 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/>
      <p:bldP spid="14438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A9DAE08-259D-4D9E-9426-BBE505A18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620713"/>
            <a:ext cx="7378700" cy="1143000"/>
          </a:xfrm>
        </p:spPr>
        <p:txBody>
          <a:bodyPr/>
          <a:lstStyle/>
          <a:p>
            <a:pPr eaLnBrk="1" hangingPunct="1"/>
            <a:r>
              <a:rPr lang="ru-RU" altLang="ru-RU" sz="3200"/>
              <a:t>РАДИОАКТИВНОЕ ЗАГРЯЗНЕНИЕ</a:t>
            </a:r>
            <a:endParaRPr lang="en-GB" altLang="ru-RU" sz="320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0C6DF4F-6331-4EA0-B8D3-D12613741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/>
              <a:t>	</a:t>
            </a:r>
            <a:r>
              <a:rPr lang="ru-RU" altLang="ru-RU" sz="2400">
                <a:solidFill>
                  <a:schemeClr val="folHlink"/>
                </a:solidFill>
              </a:rPr>
              <a:t>Воздействие на живые организмы:</a:t>
            </a:r>
          </a:p>
          <a:p>
            <a:pPr eaLnBrk="1" hangingPunct="1"/>
            <a:r>
              <a:rPr lang="ru-RU" altLang="ru-RU" sz="2400"/>
              <a:t>Лучевая болезнь</a:t>
            </a:r>
          </a:p>
          <a:p>
            <a:pPr eaLnBrk="1" hangingPunct="1"/>
            <a:r>
              <a:rPr lang="ru-RU" altLang="ru-RU" sz="2400"/>
              <a:t>Изменения в клетках</a:t>
            </a:r>
          </a:p>
          <a:p>
            <a:pPr eaLnBrk="1" hangingPunct="1"/>
            <a:r>
              <a:rPr lang="ru-RU" altLang="ru-RU" sz="2400"/>
              <a:t>Мутагенное влияние </a:t>
            </a:r>
          </a:p>
          <a:p>
            <a:pPr eaLnBrk="1" hangingPunct="1"/>
            <a:r>
              <a:rPr lang="ru-RU" altLang="ru-RU" sz="2400"/>
              <a:t>Канцерогенное влияние</a:t>
            </a:r>
          </a:p>
          <a:p>
            <a:pPr eaLnBrk="1" hangingPunct="1"/>
            <a:r>
              <a:rPr lang="ru-RU" altLang="ru-RU" sz="2400"/>
              <a:t>Бесплодие </a:t>
            </a:r>
            <a:endParaRPr lang="en-GB" altLang="ru-RU" sz="2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EB148D6-015E-4140-9FD8-0A69858EC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1"/>
          </a:xfrm>
        </p:spPr>
        <p:txBody>
          <a:bodyPr/>
          <a:lstStyle/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</a:rPr>
              <a:t>ЭЛЕКТРОМАГНИТНЫЕ ПОЛЯ</a:t>
            </a:r>
            <a:endParaRPr lang="en-GB" altLang="ru-RU" sz="3200" b="1" dirty="0">
              <a:solidFill>
                <a:srgbClr val="FF0000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2CA3FF8-2B87-4904-8A42-B8CC62D644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9180" y="930278"/>
            <a:ext cx="8353425" cy="565308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dirty="0"/>
              <a:t>Совокупность электрических и магнитных полей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/>
              <a:t>Источники: атмосферное электричество, космические лучи, излучение Солнца, трансформаторы, генераторы, лазерные установки, микроволновые печи, мониторы компьютеров, высоковольтные линии электропередач (ЛЭП), измерительные приборы, устройства защиты и автоматики и др.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/>
              <a:t>Магнитные поля промышленной частоты возникают вокруг любых электроустановок и </a:t>
            </a:r>
            <a:r>
              <a:rPr lang="ru-RU" sz="2400" dirty="0" err="1"/>
              <a:t>токопроводов</a:t>
            </a:r>
            <a:r>
              <a:rPr lang="ru-RU" sz="2400" dirty="0"/>
              <a:t> промышленной частоты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/>
              <a:t>Источниками ЭМИ радиочастот являются мощные радиостанции, антенны, установки индукционного нагрева, исследовательские установки, высокочастотные приборы и устройства, используемые в промышленности, в медицине и в быту.</a:t>
            </a:r>
            <a:endParaRPr lang="en-GB" altLang="ru-RU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706090"/>
          </a:xfrm>
        </p:spPr>
        <p:txBody>
          <a:bodyPr/>
          <a:lstStyle/>
          <a:p>
            <a:r>
              <a:rPr lang="ru-RU" dirty="0"/>
              <a:t>Источники ЭМП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640960" cy="5760640"/>
          </a:xfrm>
        </p:spPr>
        <p:txBody>
          <a:bodyPr/>
          <a:lstStyle/>
          <a:p>
            <a:r>
              <a:rPr lang="ru-RU" dirty="0"/>
              <a:t>Источниками электростатического поля и электромагнитных излучений в широком диапазоне частот являются персональные электронно-вычислительные машины (ПЭВМ) и </a:t>
            </a:r>
            <a:r>
              <a:rPr lang="ru-RU" dirty="0" err="1"/>
              <a:t>видеодисплейные</a:t>
            </a:r>
            <a:r>
              <a:rPr lang="ru-RU" dirty="0"/>
              <a:t> терминалы (ВДТ) на электронно-лучевых трубках. </a:t>
            </a:r>
          </a:p>
          <a:p>
            <a:r>
              <a:rPr lang="ru-RU" sz="2800" dirty="0"/>
              <a:t>Главную опасность для пользователей представляют электромагнитное излучение монитора в диапазоне частот 5 Гц–400 кГц и статический электрический заряд на экране.</a:t>
            </a:r>
          </a:p>
        </p:txBody>
      </p:sp>
    </p:spTree>
    <p:extLst>
      <p:ext uri="{BB962C8B-B14F-4D97-AF65-F5344CB8AC3E}">
        <p14:creationId xmlns:p14="http://schemas.microsoft.com/office/powerpoint/2010/main" val="4938342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6BD486-B6D6-4490-BF60-624147EDA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630" y="908720"/>
            <a:ext cx="8533857" cy="567464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В ЭМП существует три зоны, которые различаются по расстоянию от источника</a:t>
            </a:r>
            <a:endParaRPr lang="ru-RU" sz="2000" b="1" i="1" dirty="0"/>
          </a:p>
          <a:p>
            <a:r>
              <a:rPr lang="ru-RU" sz="2000" b="1" i="1" dirty="0"/>
              <a:t>Ближняя зона (индукции)</a:t>
            </a:r>
            <a:r>
              <a:rPr lang="ru-RU" sz="2000" dirty="0"/>
              <a:t> – радиус </a:t>
            </a:r>
            <a:r>
              <a:rPr lang="ru-RU" sz="2000" i="1" dirty="0"/>
              <a:t>R </a:t>
            </a:r>
            <a:r>
              <a:rPr lang="ru-RU" sz="2000" dirty="0"/>
              <a:t>≤ λ/2π, </a:t>
            </a:r>
          </a:p>
          <a:p>
            <a:pPr marL="0" indent="0">
              <a:buNone/>
            </a:pPr>
            <a:r>
              <a:rPr lang="ru-RU" sz="2000" dirty="0"/>
              <a:t>электромагнитная волна не сформирована, и поэтому на человека действует независимо друг от друга напряженность электрического и магнитного полей</a:t>
            </a:r>
          </a:p>
          <a:p>
            <a:r>
              <a:rPr lang="ru-RU" sz="2000" b="1" i="1" dirty="0"/>
              <a:t>Промежуточная зона</a:t>
            </a:r>
            <a:r>
              <a:rPr lang="ru-RU" sz="2000" dirty="0"/>
              <a:t> (интерференции) - радиус λ/2π &lt; </a:t>
            </a:r>
            <a:r>
              <a:rPr lang="ru-RU" sz="2000" i="1" dirty="0"/>
              <a:t>R &lt; </a:t>
            </a:r>
            <a:r>
              <a:rPr lang="ru-RU" sz="2000" dirty="0"/>
              <a:t>2πλ</a:t>
            </a:r>
          </a:p>
          <a:p>
            <a:pPr marL="0" indent="0">
              <a:buNone/>
            </a:pPr>
            <a:r>
              <a:rPr lang="ru-RU" sz="2000" dirty="0"/>
              <a:t>В этой зоне одновременно воздействуют на человека напряженность электрического и магнитного полей, а также энергетическая составляющая</a:t>
            </a:r>
          </a:p>
          <a:p>
            <a:pPr>
              <a:lnSpc>
                <a:spcPct val="90000"/>
              </a:lnSpc>
            </a:pPr>
            <a:r>
              <a:rPr lang="ru-RU" sz="2000" b="1" i="1" dirty="0"/>
              <a:t>Дальняя зона (зона излучения) – </a:t>
            </a:r>
            <a:r>
              <a:rPr lang="ru-RU" sz="2000" i="1" dirty="0"/>
              <a:t>радиус - R ≥ </a:t>
            </a:r>
            <a:r>
              <a:rPr lang="ru-RU" sz="2000" dirty="0"/>
              <a:t>2πλ,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dirty="0"/>
              <a:t>характеризуется наличием сформированного ЭМП (бегущая электромагнитная волна).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dirty="0"/>
              <a:t>В этой зоне на человека воздействует только энергетическая составляющая. </a:t>
            </a:r>
            <a:endParaRPr 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69ACA2D-F35D-41B0-AF57-E8E019F10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pPr eaLnBrk="1" hangingPunct="1"/>
            <a:r>
              <a:rPr lang="ru-RU" altLang="ru-RU" sz="3200" b="1" dirty="0">
                <a:solidFill>
                  <a:srgbClr val="FF0000"/>
                </a:solidFill>
              </a:rPr>
              <a:t>ЭЛЕКТРОМАГНИТНЫЕ ПОЛЯ</a:t>
            </a:r>
            <a:endParaRPr lang="en-GB" alt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20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Взаимное расположение источника ЭМИ и места пребывания человека</a:t>
            </a:r>
            <a:r>
              <a:rPr lang="ru-RU" sz="4000"/>
              <a:t> </a:t>
            </a:r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916113"/>
            <a:ext cx="7561263" cy="3795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20A7012-E6B5-4A75-AFBB-12696730B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/>
              <a:t>ТЕХНОГЕННОЕ ФИЗИЧЕСКОЕ ЗАГРЯЗНЕНИЕ</a:t>
            </a:r>
            <a:endParaRPr lang="en-GB" altLang="ru-RU" sz="32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646B712-23D2-4855-A94E-58B261777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400" b="1"/>
              <a:t>Техногенное физическое</a:t>
            </a:r>
            <a:r>
              <a:rPr lang="ru-RU" altLang="ru-RU" sz="2400"/>
              <a:t> (его можно также называть </a:t>
            </a:r>
            <a:r>
              <a:rPr lang="ru-RU" altLang="ru-RU" sz="2400" b="1" i="1"/>
              <a:t>энергетическим</a:t>
            </a:r>
            <a:r>
              <a:rPr lang="ru-RU" altLang="ru-RU" sz="2400"/>
              <a:t>) </a:t>
            </a:r>
            <a:r>
              <a:rPr lang="ru-RU" altLang="ru-RU" sz="2400" b="1"/>
              <a:t>загрязнение </a:t>
            </a:r>
            <a:r>
              <a:rPr lang="ru-RU" altLang="ru-RU" sz="2400"/>
              <a:t>представляет собой присутствие в окружающей среде (литосфере, атмосфере и гидросфере) дополнительно к естественным геофизическим полям физических полей, создаваемых человеком в процессе реализации современных технологий </a:t>
            </a:r>
          </a:p>
          <a:p>
            <a:pPr eaLnBrk="1" hangingPunct="1"/>
            <a:r>
              <a:rPr lang="ru-RU" altLang="ru-RU" sz="2400"/>
              <a:t>Такие физические поля носят название техногенных (или технологических)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/>
              <a:t>Неионизирующие электромагнитные поля и излучения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b="1" i="1" dirty="0"/>
              <a:t>Воздействие ЭМП зависит от</a:t>
            </a:r>
            <a:r>
              <a:rPr lang="ru-RU" b="1" dirty="0"/>
              <a:t>:</a:t>
            </a:r>
          </a:p>
          <a:p>
            <a:pPr>
              <a:lnSpc>
                <a:spcPct val="90000"/>
              </a:lnSpc>
            </a:pPr>
            <a:r>
              <a:rPr lang="ru-RU" dirty="0"/>
              <a:t>напряженности электрического и магнитного полей, </a:t>
            </a:r>
          </a:p>
          <a:p>
            <a:pPr>
              <a:lnSpc>
                <a:spcPct val="90000"/>
              </a:lnSpc>
            </a:pPr>
            <a:r>
              <a:rPr lang="ru-RU" dirty="0"/>
              <a:t>плотности потока энергии, </a:t>
            </a:r>
          </a:p>
          <a:p>
            <a:pPr>
              <a:lnSpc>
                <a:spcPct val="90000"/>
              </a:lnSpc>
            </a:pPr>
            <a:r>
              <a:rPr lang="ru-RU" dirty="0"/>
              <a:t>частоты колебаний, </a:t>
            </a:r>
          </a:p>
          <a:p>
            <a:pPr>
              <a:lnSpc>
                <a:spcPct val="90000"/>
              </a:lnSpc>
            </a:pPr>
            <a:r>
              <a:rPr lang="ru-RU" dirty="0"/>
              <a:t>режима облучения, </a:t>
            </a:r>
          </a:p>
          <a:p>
            <a:pPr>
              <a:lnSpc>
                <a:spcPct val="90000"/>
              </a:lnSpc>
            </a:pPr>
            <a:r>
              <a:rPr lang="ru-RU" dirty="0"/>
              <a:t>размера облучаемой поверхности тела,</a:t>
            </a:r>
          </a:p>
          <a:p>
            <a:pPr>
              <a:lnSpc>
                <a:spcPct val="90000"/>
              </a:lnSpc>
            </a:pPr>
            <a:r>
              <a:rPr lang="ru-RU" dirty="0"/>
              <a:t>индивидуальных особенностей организма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BC64F99-9858-4BF2-ACFD-D622A2D79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05750" cy="874712"/>
          </a:xfrm>
        </p:spPr>
        <p:txBody>
          <a:bodyPr/>
          <a:lstStyle/>
          <a:p>
            <a:pPr eaLnBrk="1" hangingPunct="1"/>
            <a:r>
              <a:rPr lang="ru-RU" altLang="ru-RU" sz="3200"/>
              <a:t>ЭЛЕКТРОМАГНИТНЫЕ ПОЛЯ</a:t>
            </a:r>
            <a:endParaRPr lang="en-GB" altLang="ru-RU" sz="320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F563FC1-B301-4CA6-8534-CC6021EF4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8101012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/>
              <a:t>	</a:t>
            </a:r>
            <a:r>
              <a:rPr lang="ru-RU" altLang="ru-RU" sz="2800">
                <a:solidFill>
                  <a:schemeClr val="folHlink"/>
                </a:solidFill>
              </a:rPr>
              <a:t>Воздействие на живые организмы: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/>
              <a:t>Нарушение функций сердечно-сосудистой системы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/>
              <a:t>Ухудшение обмена веществ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/>
              <a:t>Изменение состава крови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/>
              <a:t>Снижение биохимической активности белковых молекул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/>
              <a:t>Повышенная утомляемость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/>
              <a:t>Нарушение сна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/>
              <a:t>Торможение рефлексов и др.</a:t>
            </a:r>
            <a:r>
              <a:rPr lang="ru-RU" altLang="ru-RU" sz="2800"/>
              <a:t> </a:t>
            </a:r>
            <a:endParaRPr lang="en-GB" altLang="ru-RU" sz="28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964612" cy="666908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/>
              <a:t>Последствия работы в условиях хронического воздействия МП, превышающих предельно допустимые уровни: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1. нарушения функций: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центральной нервной системы (Ц</a:t>
            </a:r>
            <a:r>
              <a:rPr lang="en-US" sz="2400" dirty="0"/>
              <a:t>HC</a:t>
            </a:r>
            <a:r>
              <a:rPr lang="ru-RU" sz="2400" dirty="0"/>
              <a:t>),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сердечно-сосудистой системы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дыхательной системы,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пищеварительного тракта,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/>
              <a:t>2. изменения в крови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/>
              <a:t>Выражаются жалобами на: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головную боль в височной и затылочной областях,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вялость,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расстройство сна,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снижение памяти,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повышенную раздражительность, апатию,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боли в области сердца.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243BC1B-C046-4B41-B167-E5CAE90B3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/>
          <a:lstStyle/>
          <a:p>
            <a:pPr eaLnBrk="1" hangingPunct="1"/>
            <a:r>
              <a:rPr lang="ru-RU" altLang="ru-RU" sz="2800" dirty="0"/>
              <a:t>ТЕХНОГЕННОЕ ФИЗИЧЕСКОЕ ЗАГРЯЗНЕНИЕ</a:t>
            </a:r>
            <a:endParaRPr lang="en-GB" altLang="ru-RU" sz="2800" dirty="0"/>
          </a:p>
        </p:txBody>
      </p:sp>
      <p:pic>
        <p:nvPicPr>
          <p:cNvPr id="6147" name="Picture 3" descr="http://images.geo.web.ru/pubd/2001/11/05/0001161637/fig6-4.gif">
            <a:extLst>
              <a:ext uri="{FF2B5EF4-FFF2-40B4-BE49-F238E27FC236}">
                <a16:creationId xmlns:a16="http://schemas.microsoft.com/office/drawing/2014/main" id="{67F766E3-3EDA-43F2-8C2E-FA4E85A1D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052736"/>
            <a:ext cx="7273925" cy="5805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D7AA16-15CD-441C-BE5A-DF864A76C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/>
              <a:t>ТЕХНОГЕННОЕ ФИЗИЧЕСКОЕ ЗАГРЯЗНЕНИЕ</a:t>
            </a:r>
            <a:endParaRPr lang="en-GB" altLang="ru-RU" sz="3200"/>
          </a:p>
        </p:txBody>
      </p:sp>
      <p:graphicFrame>
        <p:nvGraphicFramePr>
          <p:cNvPr id="23650" name="Group 98">
            <a:extLst>
              <a:ext uri="{FF2B5EF4-FFF2-40B4-BE49-F238E27FC236}">
                <a16:creationId xmlns:a16="http://schemas.microsoft.com/office/drawing/2014/main" id="{D8DFA303-CD40-4F0E-AAE0-1592AA08D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926402"/>
              </p:ext>
            </p:extLst>
          </p:nvPr>
        </p:nvGraphicFramePr>
        <p:xfrm>
          <a:off x="395288" y="1412875"/>
          <a:ext cx="8424862" cy="4800777"/>
        </p:xfrm>
        <a:graphic>
          <a:graphicData uri="http://schemas.openxmlformats.org/drawingml/2006/table">
            <a:tbl>
              <a:tblPr/>
              <a:tblGrid>
                <a:gridCol w="3312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74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физического поля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измерения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поля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фоновый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достигаемый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Акустическое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дБ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25-30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80-120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Вибрационное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мм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0,02-0,50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0,02-16,0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Температурное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º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-160 - +1500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3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Электрическое: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блуждающие токи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атмосферное электричество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мВ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+ион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-ион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1,15-1,2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1,0-1,5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Электромагнитное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(-6)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2,5-10,0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Радиационное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мР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0,003-0,025</a:t>
                      </a:r>
                      <a:endParaRPr kumimoji="0" lang="en-GB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857250" indent="571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200150" indent="1714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543050" indent="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0002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4574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29146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371850" indent="2857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0,018</a:t>
                      </a:r>
                      <a:endParaRPr kumimoji="0" lang="en-GB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425CC4C-7A24-41C0-88F1-32326E639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dirty="0">
                <a:solidFill>
                  <a:srgbClr val="FF0000"/>
                </a:solidFill>
              </a:rPr>
              <a:t>ТЕПЛОВОЕ ЗАГРЯЗНЕНИЕ</a:t>
            </a:r>
            <a:endParaRPr lang="en-GB" altLang="ru-RU" sz="4000" b="1" dirty="0">
              <a:solidFill>
                <a:srgbClr val="FF0000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15765BB-B870-462B-A2D8-1B8B2A745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/>
              <a:t>	</a:t>
            </a:r>
            <a:r>
              <a:rPr lang="ru-RU" altLang="ru-RU" sz="2800">
                <a:solidFill>
                  <a:schemeClr val="folHlink"/>
                </a:solidFill>
              </a:rPr>
              <a:t>Сброс тепловых отходов в окружающую среду, в результате чего происходит техногенное изменение температурного режима компонентов геосфер:</a:t>
            </a:r>
          </a:p>
          <a:p>
            <a:pPr eaLnBrk="1" hangingPunct="1"/>
            <a:r>
              <a:rPr lang="ru-RU" altLang="ru-RU" sz="2800"/>
              <a:t>Тепловое загрязнение водоемов</a:t>
            </a:r>
          </a:p>
          <a:p>
            <a:pPr eaLnBrk="1" hangingPunct="1"/>
            <a:r>
              <a:rPr lang="ru-RU" altLang="ru-RU" sz="2800"/>
              <a:t>Тепловое загрязнение атмосферы</a:t>
            </a:r>
          </a:p>
          <a:p>
            <a:pPr eaLnBrk="1" hangingPunct="1"/>
            <a:r>
              <a:rPr lang="ru-RU" altLang="ru-RU" sz="2800"/>
              <a:t>Тепловое загрязнение верхних слоев литосферы</a:t>
            </a:r>
            <a:endParaRPr lang="en-GB" altLang="ru-RU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B8F6528-31FD-4C52-A9FE-88A80B17D2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ТЕПЛОВОЕ ЗАГРЯЗНЕНИЕ</a:t>
            </a:r>
            <a:endParaRPr lang="en-GB" altLang="ru-RU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D44701C-4931-46AE-AB71-848804FE89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/>
              <a:t>	</a:t>
            </a:r>
            <a:r>
              <a:rPr lang="ru-RU" altLang="ru-RU" sz="2800" b="1"/>
              <a:t>Источники теплового загрязнения:</a:t>
            </a:r>
            <a:r>
              <a:rPr lang="ru-RU" altLang="ru-RU" sz="28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горячие цеха и подземные газоходы металлургических предприятий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теплотрассы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сборные коллекторы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коммуникационные туннели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туннели метрополитена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обогреваемые подземные сооружения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сбросы горячих технологических вод в реки и открытые водоемы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установки, используемые для промораживания слабых и плывунных грунтов при строительстве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подземные хранилища сжиженного газа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44852A5-35FD-4E10-9E13-A4DC4C796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ТЕПЛОВОЕ ЗАГРЯЗНЕНИЕ</a:t>
            </a:r>
            <a:endParaRPr lang="en-GB" altLang="ru-RU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2C75DC2-77F4-4121-8DAE-CA7938542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Концентрация большого числа источников тепловой энергии в определенных местах (например, в больших городах-мегаполисах) создает предпосылки формирования так называемых тепловых куполов - прогретых объемов геологического  пространства и атмосферы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В пределах территорий крупных городов на небольших глубинах (10-30 м) формируются обширные геотермические аномалии с превышением температуры над фоновой на 6-10 С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dirty="0"/>
              <a:t>Температура воздуха над крупными городами в среднем на 1-2 С  (3-5 С) выше фоновой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1645</Words>
  <Application>Microsoft Office PowerPoint</Application>
  <PresentationFormat>Экран (4:3)</PresentationFormat>
  <Paragraphs>337</Paragraphs>
  <Slides>42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42</vt:i4>
      </vt:variant>
    </vt:vector>
  </HeadingPairs>
  <TitlesOfParts>
    <vt:vector size="51" baseType="lpstr">
      <vt:lpstr>Arial</vt:lpstr>
      <vt:lpstr>Calibri</vt:lpstr>
      <vt:lpstr>Symbol</vt:lpstr>
      <vt:lpstr>Times New Roman</vt:lpstr>
      <vt:lpstr>Wingdings</vt:lpstr>
      <vt:lpstr>Times New Roman Cyr</vt:lpstr>
      <vt:lpstr>Оформление по умолчанию</vt:lpstr>
      <vt:lpstr>Bitmap Image</vt:lpstr>
      <vt:lpstr>Документ Microsoft Word</vt:lpstr>
      <vt:lpstr>Лекция № 5 ТЕХНОГЕННОЕ ФИЗИЧЕСКОЕ ЗАГРЯЗНЕНИЕ ОКРУЖАЮЩЕЙ СРЕДЫ</vt:lpstr>
      <vt:lpstr>ТЕХНОГЕННОЕ ФИЗИЧЕСКОЕ ЗАГРЯЗНЕНИЕ ОКРУЖАЮЩЕЙ СРЕДЫ</vt:lpstr>
      <vt:lpstr>Презентация PowerPoint</vt:lpstr>
      <vt:lpstr>ТЕХНОГЕННОЕ ФИЗИЧЕСКОЕ ЗАГРЯЗНЕНИЕ</vt:lpstr>
      <vt:lpstr>ТЕХНОГЕННОЕ ФИЗИЧЕСКОЕ ЗАГРЯЗНЕНИЕ</vt:lpstr>
      <vt:lpstr>ТЕХНОГЕННОЕ ФИЗИЧЕСКОЕ ЗАГРЯЗНЕНИЕ</vt:lpstr>
      <vt:lpstr>ТЕПЛОВОЕ ЗАГРЯЗНЕНИЕ</vt:lpstr>
      <vt:lpstr>ТЕПЛОВОЕ ЗАГРЯЗНЕНИЕ</vt:lpstr>
      <vt:lpstr>ТЕПЛОВОЕ ЗАГРЯЗНЕНИЕ</vt:lpstr>
      <vt:lpstr>Презентация PowerPoint</vt:lpstr>
      <vt:lpstr>ТЕПЛОВОЕ ЗАГРЯЗНЕНИЕ</vt:lpstr>
      <vt:lpstr>ТЕПЛОВОЕ ЗАГРЯЗНЕНИЕ</vt:lpstr>
      <vt:lpstr>ШУМОВОЕ ЗАГРЯЗНЕНИЕ</vt:lpstr>
      <vt:lpstr>ШУМОВОЕ ЗАГРЯЗНЕНИЕ</vt:lpstr>
      <vt:lpstr>ШУМОВОЕ ЗАГРЯЗНЕНИЕ</vt:lpstr>
      <vt:lpstr>ШУМОВОЕ ЗАГРЯЗНЕНИЕ</vt:lpstr>
      <vt:lpstr>ШУМОВОЕ ЗАГРЯЗНЕНИЕ</vt:lpstr>
      <vt:lpstr>ШУМОВОЕ ЗАГРЯЗНЕНИЕ</vt:lpstr>
      <vt:lpstr>ШУМОВОЕ ЗАГРЯЗНЕНИЕ</vt:lpstr>
      <vt:lpstr>ШУМОВОЕ ЗАГРЯЗНЕНИЕ</vt:lpstr>
      <vt:lpstr>ВИБРАЦИОННОЕ ЗАГРЯЗНЕНИЕ</vt:lpstr>
      <vt:lpstr>ВИБРАЦИОННОЕ ЗАГРЯЗНЕНИЕ</vt:lpstr>
      <vt:lpstr>Параметры вибрации:</vt:lpstr>
      <vt:lpstr>ВИБРАЦИОННОЕ ЗАГРЯЗНЕНИЕ</vt:lpstr>
      <vt:lpstr>РАДИОАКТИВНОЕ ЗАГРЯЗНЕНИЕ</vt:lpstr>
      <vt:lpstr>РАДИОАКТИВНОЕ ЗАГРЯЗНЕНИЕ</vt:lpstr>
      <vt:lpstr>Виды ионизирующих излучений и их проникающая способность </vt:lpstr>
      <vt:lpstr>Дополнительные источники ионизирующих излучений (ИИИ)</vt:lpstr>
      <vt:lpstr>РАДИОАКТИВНОЕ ЗАГРЯЗНЕНИЕ</vt:lpstr>
      <vt:lpstr>Концентрация радона в разных помещениях</vt:lpstr>
      <vt:lpstr>РАДИОАКТИВНОЕ ЗАГРЯЗНЕНИЕ</vt:lpstr>
      <vt:lpstr>Презентация PowerPoint</vt:lpstr>
      <vt:lpstr>Дозовые критерии ионизирующего излучения</vt:lpstr>
      <vt:lpstr>Презентация PowerPoint</vt:lpstr>
      <vt:lpstr>РАДИОАКТИВНОЕ ЗАГРЯЗНЕНИЕ</vt:lpstr>
      <vt:lpstr>ЭЛЕКТРОМАГНИТНЫЕ ПОЛЯ</vt:lpstr>
      <vt:lpstr>Источники ЭМП</vt:lpstr>
      <vt:lpstr>ЭЛЕКТРОМАГНИТНЫЕ ПОЛЯ</vt:lpstr>
      <vt:lpstr>Взаимное расположение источника ЭМИ и места пребывания человека </vt:lpstr>
      <vt:lpstr>Неионизирующие электромагнитные поля и излучения</vt:lpstr>
      <vt:lpstr>ЭЛЕКТРОМАГНИТНЫЕ ПОЛЯ</vt:lpstr>
      <vt:lpstr>Презентация PowerPoint</vt:lpstr>
    </vt:vector>
  </TitlesOfParts>
  <Company>TTU Virumaa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ТЕХНОГЕННОЕ ФИЗИЧЕСКОЕ ЗАГРЯЗНЕНИЕ ОКРУЖАЮЩЕЙ СРЕДЫ</dc:title>
  <dc:creator>Antonina Zguro</dc:creator>
  <cp:lastModifiedBy>Поисеева Саргылана Иннокентьевна</cp:lastModifiedBy>
  <cp:revision>16</cp:revision>
  <dcterms:created xsi:type="dcterms:W3CDTF">2007-03-13T09:37:09Z</dcterms:created>
  <dcterms:modified xsi:type="dcterms:W3CDTF">2022-10-07T03:48:54Z</dcterms:modified>
</cp:coreProperties>
</file>