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70" r:id="rId13"/>
    <p:sldId id="271" r:id="rId14"/>
    <p:sldId id="272" r:id="rId15"/>
    <p:sldId id="273" r:id="rId16"/>
    <p:sldId id="274" r:id="rId17"/>
    <p:sldId id="275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7" d="100"/>
          <a:sy n="47" d="100"/>
        </p:scale>
        <p:origin x="93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1B9A-9261-4F97-BE7D-67F96B065646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50688-DC73-4ED2-AF5E-1C2FCCB271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9484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1B9A-9261-4F97-BE7D-67F96B065646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50688-DC73-4ED2-AF5E-1C2FCCB271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61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1B9A-9261-4F97-BE7D-67F96B065646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50688-DC73-4ED2-AF5E-1C2FCCB271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6758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1B9A-9261-4F97-BE7D-67F96B065646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50688-DC73-4ED2-AF5E-1C2FCCB271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652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1B9A-9261-4F97-BE7D-67F96B065646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50688-DC73-4ED2-AF5E-1C2FCCB271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2906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1B9A-9261-4F97-BE7D-67F96B065646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50688-DC73-4ED2-AF5E-1C2FCCB271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047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1B9A-9261-4F97-BE7D-67F96B065646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50688-DC73-4ED2-AF5E-1C2FCCB271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253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1B9A-9261-4F97-BE7D-67F96B065646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50688-DC73-4ED2-AF5E-1C2FCCB271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0105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1B9A-9261-4F97-BE7D-67F96B065646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50688-DC73-4ED2-AF5E-1C2FCCB271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6139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1B9A-9261-4F97-BE7D-67F96B065646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50688-DC73-4ED2-AF5E-1C2FCCB271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828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1B9A-9261-4F97-BE7D-67F96B065646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50688-DC73-4ED2-AF5E-1C2FCCB271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774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B1B9A-9261-4F97-BE7D-67F96B065646}" type="datetimeFigureOut">
              <a:rPr lang="ru-RU" smtClean="0"/>
              <a:t>20.10.2016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50688-DC73-4ED2-AF5E-1C2FCCB271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4449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81024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ФЕДЕРАЛЬНАЯ СЛУЖБА </a:t>
            </a:r>
            <a:r>
              <a:rPr lang="ru-RU" b="1" dirty="0"/>
              <a:t>ПО ЭКОЛОГИЧЕСКОМУ, ТЕХНОЛОГИЧЕСКОМУ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И АТОМНОМУ </a:t>
            </a:r>
            <a:r>
              <a:rPr lang="ru-RU" b="1" dirty="0" smtClean="0"/>
              <a:t>НАДЗОРУ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331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3182"/>
            <a:ext cx="10515600" cy="6297769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/>
              <a:t>за выполнением международных обязательств Российской Федерации в области обеспечения безопасности при использовании атомной энергии;</a:t>
            </a:r>
          </a:p>
          <a:p>
            <a:pPr algn="just"/>
            <a:r>
              <a:rPr lang="ru-RU" dirty="0"/>
              <a:t>за соблюдением требований промышленной безопасности при проектировании, строительстве, эксплуатации, консервации и ликвидации опасных производственных объектов, изготовлении, монтаже, наладке, обслуживании и ремонте технических устройств, применяемых на опасных производственных объектах, транспортировании опасных веществ на опасных производственных объектах;</a:t>
            </a:r>
          </a:p>
          <a:p>
            <a:pPr algn="just"/>
            <a:r>
              <a:rPr lang="ru-RU" dirty="0"/>
              <a:t>за соблюдением в пределах своей компетенции требований безопасности в электроэнергетике;</a:t>
            </a:r>
          </a:p>
          <a:p>
            <a:pPr algn="just"/>
            <a:r>
              <a:rPr lang="ru-RU" dirty="0"/>
              <a:t>за безопасным ведением работ, связанных с пользованием недрами;</a:t>
            </a:r>
          </a:p>
          <a:p>
            <a:pPr algn="just"/>
            <a:r>
              <a:rPr lang="ru-RU" dirty="0"/>
              <a:t>за соблюдением требований пожарной безопасности на подземных объектах и при ведении взрывных работ;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3337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0632"/>
            <a:ext cx="10515600" cy="6472989"/>
          </a:xfrm>
        </p:spPr>
        <p:txBody>
          <a:bodyPr/>
          <a:lstStyle/>
          <a:p>
            <a:pPr algn="just"/>
            <a:r>
              <a:rPr lang="ru-RU" dirty="0" smtClean="0"/>
              <a:t>за </a:t>
            </a:r>
            <a:r>
              <a:rPr lang="ru-RU" dirty="0"/>
              <a:t>соблюдением обязательных требований юридическими лицами, их руководителями и иными должностными лицами, индивидуальными предпринимателями, их уполномоченными представителями, осуществляющими деятельность по эксплуатации, капитальному ремонту, консервации и ликвидации гидротехнических сооружений (за исключением судоходных и портовых гидротехнических сооружений);</a:t>
            </a:r>
          </a:p>
          <a:p>
            <a:pPr algn="just"/>
            <a:r>
              <a:rPr lang="ru-RU" dirty="0"/>
              <a:t>за соблюдением в пределах своей компетенции собственниками нежилых зданий, строений, сооружений в процессе их эксплуатации требований энергетической эффективности, предъявляемых к таким зданиям, строениям, сооружениям, требований об их оснащении приборами учета используемых энергетических ресурсов;</a:t>
            </a:r>
          </a:p>
          <a:p>
            <a:r>
              <a:rPr lang="ru-RU" dirty="0" smtClean="0"/>
              <a:t>за </a:t>
            </a:r>
            <a:r>
              <a:rPr lang="ru-RU" dirty="0"/>
              <a:t>проведением обязательного энергетического обследования в установленный срок;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01316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4537"/>
            <a:ext cx="10515600" cy="6448926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осуществляет в соответствии с законодательством Российской Федерации лицензирование деятельности в области использования атомной энергии, а также лицензирование других видов деятельности, отнесенных к компетенции Службы;</a:t>
            </a:r>
          </a:p>
          <a:p>
            <a:r>
              <a:rPr lang="ru-RU" dirty="0" smtClean="0"/>
              <a:t>выдает </a:t>
            </a:r>
            <a:r>
              <a:rPr lang="ru-RU" dirty="0"/>
              <a:t>разрешения</a:t>
            </a:r>
            <a:r>
              <a:rPr lang="ru-RU" dirty="0" smtClean="0"/>
              <a:t>:</a:t>
            </a:r>
          </a:p>
          <a:p>
            <a:r>
              <a:rPr lang="ru-RU" dirty="0" smtClean="0"/>
              <a:t>1.</a:t>
            </a:r>
            <a:r>
              <a:rPr lang="ru-RU" dirty="0"/>
              <a:t> на право ведения работ в области использования атомной энергии работникам объектов использования атомной энергии;</a:t>
            </a:r>
          </a:p>
          <a:p>
            <a:r>
              <a:rPr lang="ru-RU" dirty="0" smtClean="0"/>
              <a:t>2.</a:t>
            </a:r>
            <a:r>
              <a:rPr lang="ru-RU" dirty="0"/>
              <a:t> </a:t>
            </a:r>
            <a:r>
              <a:rPr lang="ru-RU" dirty="0" smtClean="0"/>
              <a:t>на </a:t>
            </a:r>
            <a:r>
              <a:rPr lang="ru-RU" dirty="0"/>
              <a:t>эксплуатацию поднадзорных гидротехнических сооружений</a:t>
            </a:r>
            <a:r>
              <a:rPr lang="ru-RU" dirty="0" smtClean="0"/>
              <a:t>;</a:t>
            </a:r>
          </a:p>
          <a:p>
            <a:r>
              <a:rPr lang="ru-RU" dirty="0" smtClean="0"/>
              <a:t>3. </a:t>
            </a:r>
            <a:r>
              <a:rPr lang="ru-RU" dirty="0"/>
              <a:t>на выбросы и сбросы радиоактивных веществ в окружающую среду;</a:t>
            </a:r>
          </a:p>
          <a:p>
            <a:r>
              <a:rPr lang="ru-RU" dirty="0" smtClean="0"/>
              <a:t>4. на </a:t>
            </a:r>
            <a:r>
              <a:rPr lang="ru-RU" dirty="0"/>
              <a:t>применение взрывчатых материалов промышленного назначения и на ведение работ с указанными материалами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5. </a:t>
            </a:r>
            <a:r>
              <a:rPr lang="ru-RU" dirty="0"/>
              <a:t>на допуск к эксплуатации </a:t>
            </a:r>
            <a:r>
              <a:rPr lang="ru-RU" dirty="0" err="1"/>
              <a:t>энергопринимающих</a:t>
            </a:r>
            <a:r>
              <a:rPr lang="ru-RU" dirty="0"/>
              <a:t> устройств потребителей электрической энергии, объектов по производству электрической энергии, а также объектов электросетевого хозяйства, принадлежащих сетевым организациям и иным лицам (в случаях, предусмотренных нормативными правовыми актами Российской Федерации</a:t>
            </a:r>
            <a:r>
              <a:rPr lang="ru-RU" dirty="0" smtClean="0"/>
              <a:t>).</a:t>
            </a: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63929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0632"/>
            <a:ext cx="10515600" cy="6328610"/>
          </a:xfrm>
        </p:spPr>
        <p:txBody>
          <a:bodyPr/>
          <a:lstStyle/>
          <a:p>
            <a:pPr algn="just"/>
            <a:r>
              <a:rPr lang="ru-RU" dirty="0"/>
              <a:t>устанавливает нормативы предельно допустимых выбросов радиоактивных веществ в атмосферный воздух и нормативы допустимых сбросов радиоактивных веществ в водные объекты;</a:t>
            </a:r>
          </a:p>
          <a:p>
            <a:pPr algn="just"/>
            <a:r>
              <a:rPr lang="ru-RU" dirty="0" smtClean="0"/>
              <a:t>регистрирует </a:t>
            </a:r>
            <a:r>
              <a:rPr lang="ru-RU" dirty="0"/>
              <a:t>опасные производственные объекты и ведет государственный реестр таких объектов</a:t>
            </a:r>
            <a:r>
              <a:rPr lang="ru-RU" dirty="0" smtClean="0"/>
              <a:t>;</a:t>
            </a:r>
          </a:p>
          <a:p>
            <a:pPr algn="just"/>
            <a:r>
              <a:rPr lang="ru-RU" dirty="0"/>
              <a:t>проводит проверки (инспекции) соблюдения юридическими и физическими лицами требований законодательства Российской Федерации, нормативных правовых актов, норм и правил в установленной сфере </a:t>
            </a:r>
            <a:r>
              <a:rPr lang="ru-RU" dirty="0" smtClean="0"/>
              <a:t>деятельности.</a:t>
            </a:r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57806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6568"/>
            <a:ext cx="10515600" cy="5960395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согласовывает:</a:t>
            </a:r>
          </a:p>
          <a:p>
            <a:r>
              <a:rPr lang="ru-RU" dirty="0"/>
              <a:t>квалификационные справочники должностей руководителей и специалистов (служащих), в которых определяются квалификационные требования к работникам, получающим разрешение на право ведения работ в области использования атомной энергии;</a:t>
            </a:r>
          </a:p>
          <a:p>
            <a:r>
              <a:rPr lang="ru-RU" dirty="0" smtClean="0"/>
              <a:t>перечни </a:t>
            </a:r>
            <a:r>
              <a:rPr lang="ru-RU" dirty="0"/>
              <a:t>радиоизотопной продукции, ввоз и вывоз которой не </a:t>
            </a:r>
            <a:r>
              <a:rPr lang="ru-RU" dirty="0" smtClean="0"/>
              <a:t>требуют </a:t>
            </a:r>
            <a:r>
              <a:rPr lang="ru-RU" dirty="0"/>
              <a:t>лицензий</a:t>
            </a:r>
            <a:r>
              <a:rPr lang="ru-RU" dirty="0" smtClean="0"/>
              <a:t>;</a:t>
            </a:r>
          </a:p>
          <a:p>
            <a:r>
              <a:rPr lang="ru-RU" dirty="0"/>
              <a:t>правила эксплуатации гидротехнического сооружения</a:t>
            </a:r>
            <a:r>
              <a:rPr lang="ru-RU" dirty="0" smtClean="0"/>
              <a:t>;</a:t>
            </a:r>
          </a:p>
          <a:p>
            <a:r>
              <a:rPr lang="ru-RU" dirty="0"/>
              <a:t>границы охранных зон объектов электросетевого хозяйства</a:t>
            </a:r>
            <a:r>
              <a:rPr lang="ru-RU" dirty="0" smtClean="0"/>
              <a:t>;</a:t>
            </a:r>
          </a:p>
          <a:p>
            <a:r>
              <a:rPr lang="ru-RU" dirty="0"/>
              <a:t>создает, развивает и поддерживает функционирование автоматизированной системы информационно-аналитической службы</a:t>
            </a:r>
            <a:r>
              <a:rPr lang="ru-RU" dirty="0" smtClean="0"/>
              <a:t>;</a:t>
            </a:r>
          </a:p>
          <a:p>
            <a:r>
              <a:rPr lang="ru-RU" dirty="0"/>
              <a:t>руководит в составе единой государственной системы предупреждения и ликвидации чрезвычайных ситуаций деятельностью функциональных подсистем контроля за химически опасными и взрывоопасными объектами, а также за </a:t>
            </a:r>
            <a:r>
              <a:rPr lang="ru-RU" dirty="0" err="1"/>
              <a:t>ядерно</a:t>
            </a:r>
            <a:r>
              <a:rPr lang="ru-RU" dirty="0"/>
              <a:t> и </a:t>
            </a:r>
            <a:r>
              <a:rPr lang="ru-RU" dirty="0" err="1"/>
              <a:t>радиационно</a:t>
            </a:r>
            <a:r>
              <a:rPr lang="ru-RU" dirty="0"/>
              <a:t> опасными объектами</a:t>
            </a:r>
            <a:r>
              <a:rPr lang="ru-RU" dirty="0" smtClean="0"/>
              <a:t>;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71622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34453" y="249487"/>
            <a:ext cx="10515600" cy="6524291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выдает заключение о соответствии построенного, реконструированного объекта капитального строительства требованиям технических регламентов и проектной документации;</a:t>
            </a:r>
          </a:p>
          <a:p>
            <a:r>
              <a:rPr lang="ru-RU" dirty="0"/>
              <a:t>разрабатывает, утверждает и вводит в действие руководства по безопасности при использовании атомной энергии (в пределах своей компетенции);</a:t>
            </a:r>
          </a:p>
          <a:p>
            <a:r>
              <a:rPr lang="ru-RU" dirty="0"/>
              <a:t>участвует в работе по аккредитации в области использования атомной энергии;</a:t>
            </a:r>
          </a:p>
          <a:p>
            <a:r>
              <a:rPr lang="ru-RU" dirty="0"/>
              <a:t>ведет реестр деклараций промышленной безопасности;</a:t>
            </a:r>
          </a:p>
          <a:p>
            <a:r>
              <a:rPr lang="ru-RU" dirty="0"/>
              <a:t>ведет реестр заключений экспертизы промышленной безопасности;</a:t>
            </a:r>
          </a:p>
          <a:p>
            <a:r>
              <a:rPr lang="ru-RU" dirty="0" smtClean="0"/>
              <a:t>организует </a:t>
            </a:r>
            <a:r>
              <a:rPr lang="ru-RU" dirty="0"/>
              <a:t>прием граждан, обеспечивает своевременное и полное рассмотрение устных и письменных обращений граждан, принятие по ним решений и направление ответов заявителям в установленный законодательством Российской Федерации срок;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65568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36884"/>
            <a:ext cx="10515600" cy="6424863"/>
          </a:xfrm>
        </p:spPr>
        <p:txBody>
          <a:bodyPr>
            <a:normAutofit/>
          </a:bodyPr>
          <a:lstStyle/>
          <a:p>
            <a:r>
              <a:rPr lang="ru-RU" dirty="0" smtClean="0"/>
              <a:t>устанавливает порядок и сроки проведения аттестации кандидатов на должность руководителя образовательных организаций, подведомственных Службе, и руководителей указанных организаций;</a:t>
            </a:r>
          </a:p>
          <a:p>
            <a:r>
              <a:rPr lang="ru-RU" dirty="0" smtClean="0"/>
              <a:t>организует дополнительное профессиональное образование работников Службы.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b="1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90328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28600"/>
            <a:ext cx="10515600" cy="6424863"/>
          </a:xfrm>
        </p:spPr>
        <p:txBody>
          <a:bodyPr>
            <a:normAutofit/>
          </a:bodyPr>
          <a:lstStyle/>
          <a:p>
            <a:r>
              <a:rPr lang="ru-RU" b="1" dirty="0"/>
              <a:t>Организация деятельности</a:t>
            </a:r>
          </a:p>
          <a:p>
            <a:r>
              <a:rPr lang="ru-RU" dirty="0"/>
              <a:t>Федеральную службу по экологическому, технологическому и атомному надзору возглавляет руководитель, назначаемый на должность и освобождаемый от должности Правительством Российской Федерации.</a:t>
            </a:r>
          </a:p>
          <a:p>
            <a:r>
              <a:rPr lang="ru-RU" dirty="0"/>
              <a:t>Руководитель Федеральной службы по экологическому, технологическому и атомному надзору несет в рамках установленных полномочий персональную ответственность за выполнение возложенных на Службу функций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Количество </a:t>
            </a:r>
            <a:r>
              <a:rPr lang="ru-RU" dirty="0"/>
              <a:t>заместителей руководителя Службы устанавливается Правительством Российской Федерации.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1947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3806" y="360608"/>
            <a:ext cx="10515600" cy="624625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	Федеральная </a:t>
            </a:r>
            <a:r>
              <a:rPr lang="ru-RU" dirty="0"/>
              <a:t>служба по экологическому, технологическому и атомному надзору (</a:t>
            </a:r>
            <a:r>
              <a:rPr lang="ru-RU" dirty="0" err="1"/>
              <a:t>Ростехнадзор</a:t>
            </a:r>
            <a:r>
              <a:rPr lang="ru-RU" dirty="0"/>
              <a:t>) является федеральным органом исполнительной власти, осуществляющим функции по выработке и реализации государственной политики и нормативно-правовому регулированию в установленной сфере деятельности, а также в сфере технологического и атомного надзора, функции по контролю и надзору в сфере безопасного ведения работ, связанных с пользованием недрами, промышленной безопасности, безопасности при использовании атомной энергии (за исключением деятельности по разработке, изготовлению, испытанию, эксплуатации и утилизации ядерного оружия и ядерных энергетических установок военного назначения), безопасности электрических и тепловых установок и сетей (кроме бытовых установок и сетей), безопасности гидротехнических сооружений (за исключением судоходных и портовых гидротехнических сооружений), безопасности производства, хранения и применения взрывчатых материалов промышленного назначения, а также специальные функции в области государственной безопасности в указанной сфере.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169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0304"/>
            <a:ext cx="10515600" cy="5996659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	Федеральная </a:t>
            </a:r>
            <a:r>
              <a:rPr lang="ru-RU" dirty="0"/>
              <a:t>служба по экологическому, технологическому и атомному надзору является:</a:t>
            </a:r>
          </a:p>
          <a:p>
            <a:pPr algn="just"/>
            <a:r>
              <a:rPr lang="ru-RU" dirty="0"/>
              <a:t>уполномоченным органом государственного регулирования безопасности при использовании атомной энергии (органом федерального государственного надзора в области использования атомной энергии</a:t>
            </a:r>
            <a:r>
              <a:rPr lang="ru-RU" dirty="0" smtClean="0"/>
              <a:t>);</a:t>
            </a:r>
          </a:p>
          <a:p>
            <a:pPr algn="just"/>
            <a:r>
              <a:rPr lang="ru-RU" dirty="0" smtClean="0"/>
              <a:t>уполномоченным </a:t>
            </a:r>
            <a:r>
              <a:rPr lang="ru-RU" dirty="0"/>
              <a:t>органом в области промышленной безопасности (органом федерального государственного надзора в области промышленной безопасности);</a:t>
            </a:r>
          </a:p>
          <a:p>
            <a:r>
              <a:rPr lang="ru-RU" dirty="0"/>
              <a:t>органом государственного горного надзора;</a:t>
            </a:r>
          </a:p>
          <a:p>
            <a:r>
              <a:rPr lang="ru-RU" dirty="0"/>
              <a:t>органом федерального государственного энергетического </a:t>
            </a:r>
            <a:r>
              <a:rPr lang="ru-RU" dirty="0" smtClean="0"/>
              <a:t>надзора;</a:t>
            </a:r>
          </a:p>
          <a:p>
            <a:r>
              <a:rPr lang="ru-RU" dirty="0" smtClean="0"/>
              <a:t>органом </a:t>
            </a:r>
            <a:r>
              <a:rPr lang="ru-RU" dirty="0"/>
              <a:t>федерального государственного строительного надзора;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2730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21972"/>
            <a:ext cx="10515600" cy="611746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>регулирующим органом в соответствии с Конвенцией о ядерной безопасности и Объединенной конвенцией о безопасности обращения с отработавшим топливом и о безопасности обращения с радиоактивными отходами, а также компетентным органом Российской Федерации в соответствии с Поправкой к Конвенции о физической защите ядерного материала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 smtClean="0"/>
              <a:t>	Руководство </a:t>
            </a:r>
            <a:r>
              <a:rPr lang="ru-RU" dirty="0"/>
              <a:t>деятельностью Федеральной службы по экологическому, технологическому и атомному надзору осуществляет Правительство Российской Федерации.</a:t>
            </a:r>
          </a:p>
          <a:p>
            <a:pPr marL="0" indent="0" algn="just">
              <a:buNone/>
            </a:pPr>
            <a:r>
              <a:rPr lang="ru-RU" dirty="0" smtClean="0"/>
              <a:t>	Федеральная </a:t>
            </a:r>
            <a:r>
              <a:rPr lang="ru-RU" dirty="0"/>
              <a:t>служба по экологическому, технологическому и атомному надзору в своей деятельности руководствуется Конституцией Российской Федерации, федеральными конституционными законами, федеральными законами, актами Президента Российской Федерации и Правительства Российской Федерации, международными договорами Российской Федерации, а также настоящим Положением.</a:t>
            </a:r>
          </a:p>
          <a:p>
            <a:pPr marL="0" indent="0" algn="just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9122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1668"/>
            <a:ext cx="10515600" cy="6555345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dirty="0" smtClean="0"/>
              <a:t>	Федеральная </a:t>
            </a:r>
            <a:r>
              <a:rPr lang="ru-RU" dirty="0"/>
              <a:t>служба по экологическому, технологическому и атомному надзору осуществляет следующие полномочия в установленной сфере деятельности</a:t>
            </a:r>
            <a:r>
              <a:rPr lang="ru-RU" dirty="0" smtClean="0"/>
              <a:t>:</a:t>
            </a:r>
          </a:p>
          <a:p>
            <a:pPr algn="just"/>
            <a:r>
              <a:rPr lang="ru-RU" dirty="0"/>
              <a:t>федеральные нормы и правила в области использования атомной энергии в соответствии с законодательством Российской Федерации</a:t>
            </a:r>
            <a:r>
              <a:rPr lang="ru-RU" dirty="0" smtClean="0"/>
              <a:t>;</a:t>
            </a:r>
          </a:p>
          <a:p>
            <a:pPr algn="just"/>
            <a:r>
              <a:rPr lang="ru-RU" dirty="0" smtClean="0"/>
              <a:t>порядок </a:t>
            </a:r>
            <a:r>
              <a:rPr lang="ru-RU" dirty="0"/>
              <a:t>выдачи разрешений на право ведения работ в области использования атомной энергии работникам объектов использования атомной энергии в соответствии с перечнем должностей, утвержденным Правительством Российской Федерации;</a:t>
            </a:r>
          </a:p>
          <a:p>
            <a:pPr algn="just"/>
            <a:r>
              <a:rPr lang="ru-RU" dirty="0"/>
              <a:t>требования к составу и содержанию документов, обосновывающих обеспечение безопасности ядерных установок, радиационных источников, пунктов хранения ядерных материалов и радиоактивных веществ, хранилищ радиоактивных отходов и (или) безопасности осуществляемой деятельности в области использования атомной энергии, необходимых для лицензирования деятельности в этой области, а также порядок проведения экспертизы указанных документов;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3069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0304"/>
            <a:ext cx="10515600" cy="6439437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/>
              <a:t>порядок представления эксплуатирующей организацией в уполномоченный орган государственного регулирования безопасности при использовании атомной энергии документов, содержащих результаты оценки безопасности ядерной установки, пункта хранения ядерных материалов и радиоактивных веществ, пункта хранения, хранилища радиоактивных отходов и обосновывающих безопасность их эксплуатации, а также требования к составу и содержанию этих документов;</a:t>
            </a:r>
          </a:p>
          <a:p>
            <a:r>
              <a:rPr lang="ru-RU" dirty="0"/>
              <a:t>порядок проведения экспертизы безопасности (экспертизы обоснования безопасности) объектов использования атомной энергии и (или) видов деятельности в области использования атомной энергии;</a:t>
            </a:r>
          </a:p>
          <a:p>
            <a:r>
              <a:rPr lang="ru-RU" dirty="0"/>
              <a:t>порядок организации и осуществления надзора за системой государственного учета и контроля ядерных материалов;</a:t>
            </a:r>
          </a:p>
          <a:p>
            <a:r>
              <a:rPr lang="ru-RU" dirty="0"/>
              <a:t>требования к регистрации объектов в государственном реестре опасных производственных объектов и к ведению этого реестра</a:t>
            </a:r>
            <a:r>
              <a:rPr lang="ru-RU" dirty="0" smtClean="0"/>
              <a:t>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0302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7425"/>
            <a:ext cx="10515600" cy="633640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/>
              <a:t>порядок оформления декларации промышленной безопасности опасных производственных объектов и перечень включаемых в нее сведений;</a:t>
            </a:r>
          </a:p>
          <a:p>
            <a:pPr algn="just"/>
            <a:r>
              <a:rPr lang="ru-RU" dirty="0"/>
              <a:t>порядок проведения технического расследования причин аварий, инцидентов и случаев утраты взрывчатых материалов промышленного назначения;</a:t>
            </a:r>
          </a:p>
          <a:p>
            <a:pPr algn="just"/>
            <a:r>
              <a:rPr lang="ru-RU" dirty="0"/>
              <a:t>форма декларации безопасности гидротехнических сооружений;</a:t>
            </a:r>
          </a:p>
          <a:p>
            <a:pPr algn="just"/>
            <a:r>
              <a:rPr lang="ru-RU" dirty="0"/>
              <a:t>порядок формирования и регламент работы экспертных комиссий по проведению государственной экспертизы деклараций безопасности гидротехнических сооружений;</a:t>
            </a:r>
          </a:p>
          <a:p>
            <a:pPr algn="just"/>
            <a:r>
              <a:rPr lang="ru-RU" dirty="0"/>
              <a:t>порядок формирования и ведения дел при осуществлении государственного строительного надзора, требования, предъявляемые к включаемым в такие дела документам;</a:t>
            </a:r>
          </a:p>
          <a:p>
            <a:pPr algn="just"/>
            <a:r>
              <a:rPr lang="ru-RU" dirty="0"/>
              <a:t>форма свидетельства о допуске к определенному виду или видам работ, которые оказывают влияние на безопасность объектов капитального строительства;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4345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8940"/>
            <a:ext cx="10515600" cy="6297769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методики разработки и установления нормативов предельно допустимых выбросов радиоактивных веществ в атмосферный воздух и нормативов допустимых сбросов радиоактивных веществ в водные объекты;</a:t>
            </a:r>
          </a:p>
          <a:p>
            <a:r>
              <a:rPr lang="ru-RU" dirty="0"/>
              <a:t>порядок выдачи и форма разрешений на выбросы и сбросы </a:t>
            </a:r>
            <a:r>
              <a:rPr lang="ru-RU" dirty="0" smtClean="0"/>
              <a:t>радиоактивных </a:t>
            </a:r>
            <a:r>
              <a:rPr lang="ru-RU" dirty="0"/>
              <a:t>веществ</a:t>
            </a:r>
            <a:r>
              <a:rPr lang="ru-RU" dirty="0" smtClean="0"/>
              <a:t>;</a:t>
            </a:r>
          </a:p>
          <a:p>
            <a:r>
              <a:rPr lang="ru-RU" dirty="0"/>
              <a:t>федеральные нормы и правила в области промышленной безопасности;</a:t>
            </a:r>
          </a:p>
          <a:p>
            <a:r>
              <a:rPr lang="ru-RU" dirty="0"/>
              <a:t>порядок согласования границ охранных зон в отношении объектов электросетевого хозяйства;</a:t>
            </a:r>
          </a:p>
          <a:p>
            <a:r>
              <a:rPr lang="ru-RU" dirty="0"/>
              <a:t>особенности оценки соответствия продукции, в отношении которой устанавливаются требования, связанные с обеспечением безопасности в области использования атомной энергии, а также процессов ее проектирования (включая изыскания), производства, строительства, монтажа, наладки, эксплуатации, хранения, перевозки, реализации, утилизации и захоронения;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0801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31820"/>
            <a:ext cx="10515600" cy="618185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	На </a:t>
            </a:r>
            <a:r>
              <a:rPr lang="ru-RU" dirty="0"/>
              <a:t>основании федеральных законов, актов Президента Российской Федерации и Правительства Российской Федерации осуществляет следующие полномочия в установленной сфере деятельности:</a:t>
            </a:r>
          </a:p>
          <a:p>
            <a:pPr algn="just"/>
            <a:r>
              <a:rPr lang="ru-RU" dirty="0"/>
              <a:t>осуществляет контроль и надзор:</a:t>
            </a:r>
          </a:p>
          <a:p>
            <a:pPr algn="just"/>
            <a:r>
              <a:rPr lang="ru-RU" dirty="0"/>
              <a:t>за соблюдением норм и правил в области использования атомной энергии, за условиями действия разрешений (лицензий) на право ведения работ в области использования атомной энергии</a:t>
            </a:r>
            <a:r>
              <a:rPr lang="ru-RU" dirty="0" smtClean="0"/>
              <a:t>;</a:t>
            </a:r>
          </a:p>
          <a:p>
            <a:pPr algn="just"/>
            <a:r>
              <a:rPr lang="ru-RU" dirty="0"/>
              <a:t>за ядерной, радиационной, технической и пожарной безопасностью (на объектах использования атомной энергии);</a:t>
            </a:r>
          </a:p>
          <a:p>
            <a:pPr algn="just"/>
            <a:r>
              <a:rPr lang="ru-RU" dirty="0"/>
              <a:t>за физической защитой ядерных установок, радиационных источников, пунктов хранения ядерных материалов и радиоактивных веществ, за системами единого государственного учета и контроля ядерных материалов, радиоактивных веществ, радиоактивных отходов;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59725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994</Words>
  <Application>Microsoft Office PowerPoint</Application>
  <PresentationFormat>Широкоэкранный</PresentationFormat>
  <Paragraphs>78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Тема Office</vt:lpstr>
      <vt:lpstr>  ФЕДЕРАЛЬНАЯ СЛУЖБА ПО ЭКОЛОГИЧЕСКОМУ, ТЕХНОЛОГИЧЕСКОМУ И АТОМНОМУ НАДЗОРУ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ФЕДЕРАЛЬНАЯ СЛУЖБА ПО ЭКОЛОГИЧЕСКОМУ, ТЕХНОЛОГИЧЕСКОМУ И АТОМНОМУ НАДЗОРУ</dc:title>
  <dc:creator>Comp</dc:creator>
  <cp:lastModifiedBy>Анна Васильева</cp:lastModifiedBy>
  <cp:revision>7</cp:revision>
  <dcterms:created xsi:type="dcterms:W3CDTF">2016-10-06T11:38:59Z</dcterms:created>
  <dcterms:modified xsi:type="dcterms:W3CDTF">2016-10-20T14:52:26Z</dcterms:modified>
</cp:coreProperties>
</file>