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EA55-252E-42B0-BB84-1A2BCA397B08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1692-590D-40FA-9F8B-699E11257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8790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EA55-252E-42B0-BB84-1A2BCA397B08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1692-590D-40FA-9F8B-699E11257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2669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EA55-252E-42B0-BB84-1A2BCA397B08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1692-590D-40FA-9F8B-699E11257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2596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8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7" y="3771174"/>
            <a:ext cx="546115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EA55-252E-42B0-BB84-1A2BCA397B08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1692-590D-40FA-9F8B-699E112575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27706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3124201"/>
            <a:ext cx="6620968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EA55-252E-42B0-BB84-1A2BCA397B08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1692-590D-40FA-9F8B-699E11257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766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EA55-252E-42B0-BB84-1A2BCA397B08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1692-590D-40FA-9F8B-699E11257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0519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EA55-252E-42B0-BB84-1A2BCA397B08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1692-590D-40FA-9F8B-699E11257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4548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EA55-252E-42B0-BB84-1A2BCA397B08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1692-590D-40FA-9F8B-699E11257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34944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EA55-252E-42B0-BB84-1A2BCA397B08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1692-590D-40FA-9F8B-699E11257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1591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EA55-252E-42B0-BB84-1A2BCA397B08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1692-590D-40FA-9F8B-699E11257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8152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EA55-252E-42B0-BB84-1A2BCA397B08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1692-590D-40FA-9F8B-699E11257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5874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EA55-252E-42B0-BB84-1A2BCA397B08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1692-590D-40FA-9F8B-699E11257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359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EA55-252E-42B0-BB84-1A2BCA397B08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1692-590D-40FA-9F8B-699E11257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8152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EA55-252E-42B0-BB84-1A2BCA397B08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1692-590D-40FA-9F8B-699E11257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505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EA55-252E-42B0-BB84-1A2BCA397B08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1692-590D-40FA-9F8B-699E11257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324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129281"/>
            <a:ext cx="2551461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EA55-252E-42B0-BB84-1A2BCA397B08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1692-590D-40FA-9F8B-699E11257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178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EA55-252E-42B0-BB84-1A2BCA397B08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1692-590D-40FA-9F8B-699E11257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315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73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E7AEA55-252E-42B0-BB84-1A2BCA397B08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51692-590D-40FA-9F8B-699E11257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00678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9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gridspiration.com/" TargetMode="External"/><Relationship Id="rId2" Type="http://schemas.openxmlformats.org/officeDocument/2006/relationships/hyperlink" Target="https://dribbbl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esignspiration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268760"/>
            <a:ext cx="7200800" cy="333152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ЛЕКЦИЯ №1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6600" dirty="0" smtClean="0"/>
              <a:t>ПЛАНИРОВАНИЕ ПРОЕКТА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4869160"/>
            <a:ext cx="8853216" cy="861420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Дистанционный курс повышения квалификации учителей «</a:t>
            </a:r>
            <a:r>
              <a:rPr lang="en-US" dirty="0" smtClean="0"/>
              <a:t>Web-</a:t>
            </a:r>
            <a:r>
              <a:rPr lang="ru-RU" dirty="0" smtClean="0"/>
              <a:t>дизайн в школьном курсе информатики и икт»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34413" y="630932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2016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7200800" cy="720080"/>
          </a:xfrm>
        </p:spPr>
        <p:txBody>
          <a:bodyPr/>
          <a:lstStyle/>
          <a:p>
            <a:r>
              <a:rPr lang="ru-RU" sz="3800" dirty="0" smtClean="0"/>
              <a:t>Рассмотрим общие понятия</a:t>
            </a:r>
            <a:endParaRPr lang="ru-RU" sz="3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1"/>
            <a:ext cx="8640960" cy="5040560"/>
          </a:xfrm>
        </p:spPr>
        <p:txBody>
          <a:bodyPr>
            <a:noAutofit/>
          </a:bodyPr>
          <a:lstStyle/>
          <a:p>
            <a:pPr marL="0" indent="179388">
              <a:buNone/>
              <a:tabLst>
                <a:tab pos="0" algn="l"/>
              </a:tabLst>
            </a:pPr>
            <a:r>
              <a:rPr lang="ru-RU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Веб-сайт</a:t>
            </a:r>
            <a:r>
              <a:rPr lang="ru-RU" sz="2100" dirty="0" smtClean="0"/>
              <a:t> - совокупность логически связанных между собой </a:t>
            </a:r>
            <a:r>
              <a:rPr lang="ru-RU" sz="2100" dirty="0" err="1" smtClean="0"/>
              <a:t>веб-страниц</a:t>
            </a:r>
            <a:r>
              <a:rPr lang="ru-RU" sz="2100" dirty="0" smtClean="0"/>
              <a:t>; также место расположения </a:t>
            </a:r>
            <a:r>
              <a:rPr lang="ru-RU" sz="2100" dirty="0" err="1" smtClean="0"/>
              <a:t>контента</a:t>
            </a:r>
            <a:r>
              <a:rPr lang="ru-RU" sz="2100" dirty="0" smtClean="0"/>
              <a:t> сервера.</a:t>
            </a:r>
          </a:p>
          <a:p>
            <a:pPr marL="0" indent="179388">
              <a:buNone/>
              <a:tabLst>
                <a:tab pos="0" algn="l"/>
              </a:tabLst>
            </a:pPr>
            <a:r>
              <a:rPr lang="ru-RU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Веб-страница</a:t>
            </a:r>
            <a:r>
              <a:rPr lang="ru-RU" sz="2100" dirty="0" smtClean="0"/>
              <a:t> - документ или информационный ресурс Всемирной паутины, доступ к которому осуществляется с помощью веб-браузера.</a:t>
            </a:r>
          </a:p>
          <a:p>
            <a:pPr marL="0" indent="179388">
              <a:buNone/>
              <a:tabLst>
                <a:tab pos="0" algn="l"/>
              </a:tabLst>
            </a:pPr>
            <a:r>
              <a:rPr lang="ru-RU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Веб-дизайн</a:t>
            </a:r>
            <a:r>
              <a:rPr lang="ru-RU" sz="2100" dirty="0" smtClean="0"/>
              <a:t> - отрасль веб-разработки и разновидность дизайна, в задачи которой входит проектирование пользовательских веб-интерфейсов для сайтов или веб-приложений. </a:t>
            </a:r>
          </a:p>
          <a:p>
            <a:pPr marL="0" indent="179388">
              <a:buNone/>
              <a:tabLst>
                <a:tab pos="0" algn="l"/>
              </a:tabLst>
            </a:pPr>
            <a:r>
              <a:rPr lang="ru-RU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веб-дизайна</a:t>
            </a:r>
            <a:r>
              <a:rPr lang="ru-RU" sz="2100" dirty="0" smtClean="0"/>
              <a:t>:</a:t>
            </a:r>
          </a:p>
          <a:p>
            <a:pPr marL="0" indent="179388">
              <a:tabLst>
                <a:tab pos="0" algn="l"/>
              </a:tabLst>
            </a:pPr>
            <a:r>
              <a:rPr lang="ru-RU" sz="2100" dirty="0" smtClean="0"/>
              <a:t> Проектирование логической структуры веб-страниц,</a:t>
            </a:r>
          </a:p>
          <a:p>
            <a:pPr marL="0" indent="179388">
              <a:tabLst>
                <a:tab pos="0" algn="l"/>
              </a:tabLst>
            </a:pPr>
            <a:r>
              <a:rPr lang="ru-RU" sz="2100" dirty="0" smtClean="0"/>
              <a:t> Наиболее удобные решения подачи информации</a:t>
            </a:r>
          </a:p>
          <a:p>
            <a:pPr marL="0" indent="179388">
              <a:tabLst>
                <a:tab pos="0" algn="l"/>
              </a:tabLst>
            </a:pPr>
            <a:r>
              <a:rPr lang="ru-RU" sz="2100" dirty="0" smtClean="0"/>
              <a:t> Художественным оформление веб-проекта.</a:t>
            </a:r>
            <a:endParaRPr lang="ru-RU" sz="2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81258" y="4077072"/>
            <a:ext cx="3978974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ru-RU" sz="4000" dirty="0" smtClean="0">
                <a:latin typeface="Adventure" panose="02000503020000020003" pitchFamily="2" charset="0"/>
              </a:rPr>
              <a:t>ПЛАН ДИЗАЙНА</a:t>
            </a:r>
            <a:endParaRPr lang="ru-RU" sz="4000" dirty="0">
              <a:latin typeface="Adventure" panose="02000503020000020003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1993" y="2420888"/>
            <a:ext cx="355738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500" dirty="0" smtClean="0">
                <a:hlinkClick r:id="rId2" action="ppaction://hlinksldjump"/>
              </a:rPr>
              <a:t>ОПИСАНИЕ ПРОЕКТА</a:t>
            </a:r>
            <a:endParaRPr lang="ru-RU" sz="2500" dirty="0"/>
          </a:p>
        </p:txBody>
      </p:sp>
      <p:sp>
        <p:nvSpPr>
          <p:cNvPr id="6" name="TextBox 5"/>
          <p:cNvSpPr txBox="1"/>
          <p:nvPr/>
        </p:nvSpPr>
        <p:spPr>
          <a:xfrm>
            <a:off x="5525522" y="2420888"/>
            <a:ext cx="264687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500" dirty="0" smtClean="0">
                <a:hlinkClick r:id="rId3" action="ppaction://hlinksldjump"/>
              </a:rPr>
              <a:t>ЦЕЛИ ПРОЕКТА</a:t>
            </a:r>
            <a:endParaRPr lang="ru-RU" sz="2500" dirty="0"/>
          </a:p>
        </p:txBody>
      </p:sp>
      <p:sp>
        <p:nvSpPr>
          <p:cNvPr id="8" name="TextBox 7"/>
          <p:cNvSpPr txBox="1"/>
          <p:nvPr/>
        </p:nvSpPr>
        <p:spPr>
          <a:xfrm>
            <a:off x="514900" y="5832266"/>
            <a:ext cx="371447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500" dirty="0" smtClean="0">
                <a:hlinkClick r:id="rId4" action="ppaction://hlinksldjump"/>
              </a:rPr>
              <a:t>ЦЕЛЕВАЯ АУДИТОРИЯ</a:t>
            </a:r>
            <a:endParaRPr lang="ru-RU" sz="2500" dirty="0"/>
          </a:p>
        </p:txBody>
      </p:sp>
      <p:sp>
        <p:nvSpPr>
          <p:cNvPr id="9" name="TextBox 8"/>
          <p:cNvSpPr txBox="1"/>
          <p:nvPr/>
        </p:nvSpPr>
        <p:spPr>
          <a:xfrm>
            <a:off x="5525522" y="5832266"/>
            <a:ext cx="244810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500" dirty="0" smtClean="0"/>
              <a:t>КАРТА САЙТА</a:t>
            </a:r>
            <a:endParaRPr lang="ru-RU" sz="25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3275856" y="4734368"/>
            <a:ext cx="576064" cy="773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292080" y="4732979"/>
            <a:ext cx="576064" cy="7604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 flipV="1">
            <a:off x="3275856" y="3119285"/>
            <a:ext cx="576064" cy="736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5292080" y="3119285"/>
            <a:ext cx="576064" cy="736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1520" y="561182"/>
            <a:ext cx="7200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800" dirty="0" smtClean="0">
                <a:solidFill>
                  <a:schemeClr val="tx2"/>
                </a:solidFill>
              </a:rPr>
              <a:t>Планирование проекта</a:t>
            </a:r>
            <a:endParaRPr lang="ru-RU" sz="3800" dirty="0">
              <a:solidFill>
                <a:schemeClr val="tx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1268760"/>
            <a:ext cx="86409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dirty="0" smtClean="0"/>
              <a:t>План дизайна – это процесс планирования, в котором определяются необходимые для проекта задачи.</a:t>
            </a:r>
            <a:endParaRPr lang="ru-RU" sz="2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7200800" cy="720080"/>
          </a:xfrm>
        </p:spPr>
        <p:txBody>
          <a:bodyPr/>
          <a:lstStyle/>
          <a:p>
            <a:r>
              <a:rPr lang="ru-RU" sz="3800" dirty="0" smtClean="0"/>
              <a:t>Описание проекта</a:t>
            </a:r>
            <a:endParaRPr lang="ru-RU" sz="3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1"/>
            <a:ext cx="8640960" cy="5040560"/>
          </a:xfrm>
        </p:spPr>
        <p:txBody>
          <a:bodyPr/>
          <a:lstStyle/>
          <a:p>
            <a:pPr marL="0" indent="179388">
              <a:buNone/>
            </a:pPr>
            <a:r>
              <a:rPr lang="ru-RU" sz="2100" dirty="0"/>
              <a:t>Когда учащиеся начинают думать над темой своего </a:t>
            </a:r>
            <a:r>
              <a:rPr lang="en-US" sz="2100" dirty="0"/>
              <a:t>web</a:t>
            </a:r>
            <a:r>
              <a:rPr lang="ru-RU" sz="2100" dirty="0"/>
              <a:t>-сайта, важно понимать, что они хотят создать. Поэтому, в первую очередь, нужно определиться с описанием, хотя бы схематичным. Что это будет? Кафе или Ресторан? Афиша или социальная сеть</a:t>
            </a:r>
            <a:r>
              <a:rPr lang="ru-RU" sz="2100" dirty="0" smtClean="0"/>
              <a:t>.</a:t>
            </a:r>
          </a:p>
          <a:p>
            <a:pPr marL="0" indent="0">
              <a:buNone/>
            </a:pPr>
            <a:endParaRPr lang="ru-RU" sz="2100" dirty="0"/>
          </a:p>
          <a:p>
            <a:pPr marL="0" indent="0">
              <a:buNone/>
            </a:pPr>
            <a:r>
              <a:rPr lang="ru-RU" sz="2100" dirty="0"/>
              <a:t>Пример: сайт продажи и покупки б/у детских товаров по приемлемым ценам. На сайте 2 вида пользователя: продавец, покупатель.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89321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7200800" cy="720080"/>
          </a:xfrm>
        </p:spPr>
        <p:txBody>
          <a:bodyPr/>
          <a:lstStyle/>
          <a:p>
            <a:r>
              <a:rPr lang="ru-RU" sz="3800" dirty="0" smtClean="0"/>
              <a:t>Цели проекта</a:t>
            </a:r>
            <a:endParaRPr lang="ru-RU" sz="3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040559"/>
          </a:xfrm>
        </p:spPr>
        <p:txBody>
          <a:bodyPr>
            <a:normAutofit/>
          </a:bodyPr>
          <a:lstStyle/>
          <a:p>
            <a:pPr marL="0" indent="179388">
              <a:buNone/>
            </a:pPr>
            <a:r>
              <a:rPr lang="ru-RU" dirty="0"/>
              <a:t>Устанавливая понятную цель для проекта, учащиеся будут знать, куда и в каком направлении двигаться. </a:t>
            </a:r>
          </a:p>
          <a:p>
            <a:pPr marL="0" indent="0">
              <a:buNone/>
            </a:pPr>
            <a:r>
              <a:rPr lang="ru-RU" dirty="0"/>
              <a:t>Пример: сайт продажи и покупки б/у детский товаров по приемлемым ценам.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Цели</a:t>
            </a:r>
            <a:r>
              <a:rPr lang="ru-RU" dirty="0"/>
              <a:t>: </a:t>
            </a:r>
          </a:p>
          <a:p>
            <a:pPr lvl="0"/>
            <a:r>
              <a:rPr lang="ru-RU" dirty="0"/>
              <a:t>доступность детских товаров для малоимущих и/или многодетных семей;</a:t>
            </a:r>
          </a:p>
          <a:p>
            <a:pPr lvl="0"/>
            <a:r>
              <a:rPr lang="ru-RU" dirty="0"/>
              <a:t>удобный и простой контейнер для объявлений. В каждом объявлении будет указан номер телефона, </a:t>
            </a:r>
            <a:r>
              <a:rPr lang="en-US" dirty="0"/>
              <a:t>e</a:t>
            </a:r>
            <a:r>
              <a:rPr lang="ru-RU" dirty="0"/>
              <a:t>-</a:t>
            </a:r>
            <a:r>
              <a:rPr lang="en-US" dirty="0"/>
              <a:t>mail</a:t>
            </a:r>
            <a:r>
              <a:rPr lang="ru-RU" dirty="0"/>
              <a:t>, а так же внутренний онлайн-чат для более эффективной обратной связи.</a:t>
            </a:r>
          </a:p>
          <a:p>
            <a:pPr marL="0" indent="179388">
              <a:buNone/>
            </a:pPr>
            <a:r>
              <a:rPr lang="ru-RU" dirty="0"/>
              <a:t>Цели могут быть совершенно разными. В данном примере  - это решение проблемы малоимущих семей, которые не могут позволить себе покупать новые детские товары.</a:t>
            </a:r>
          </a:p>
        </p:txBody>
      </p:sp>
    </p:spTree>
    <p:extLst>
      <p:ext uri="{BB962C8B-B14F-4D97-AF65-F5344CB8AC3E}">
        <p14:creationId xmlns:p14="http://schemas.microsoft.com/office/powerpoint/2010/main" xmlns="" val="3519957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7200800" cy="720080"/>
          </a:xfrm>
        </p:spPr>
        <p:txBody>
          <a:bodyPr/>
          <a:lstStyle/>
          <a:p>
            <a:r>
              <a:rPr lang="ru-RU" sz="3800" dirty="0" smtClean="0"/>
              <a:t>Целевая аудитория</a:t>
            </a:r>
            <a:endParaRPr lang="ru-RU" sz="3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040559"/>
          </a:xfrm>
        </p:spPr>
        <p:txBody>
          <a:bodyPr>
            <a:normAutofit/>
          </a:bodyPr>
          <a:lstStyle/>
          <a:p>
            <a:pPr marL="0" indent="179388">
              <a:buNone/>
            </a:pPr>
            <a:r>
              <a:rPr lang="ru-RU" sz="2100" dirty="0"/>
              <a:t>На данном этапе учащимся следует определить пользователей их сайта. Можно воспользоваться следующими вопросами:</a:t>
            </a:r>
          </a:p>
          <a:p>
            <a:pPr lvl="0"/>
            <a:r>
              <a:rPr lang="ru-RU" sz="2100" dirty="0"/>
              <a:t>На сайте будут присутствовать больше мужчин, женщин или детей?</a:t>
            </a:r>
          </a:p>
          <a:p>
            <a:pPr lvl="0"/>
            <a:r>
              <a:rPr lang="ru-RU" sz="2100" dirty="0"/>
              <a:t>Какого возраста?</a:t>
            </a:r>
          </a:p>
          <a:p>
            <a:pPr lvl="0"/>
            <a:r>
              <a:rPr lang="ru-RU" sz="2100" dirty="0"/>
              <a:t>Если это работающий человек, то какой профессии? И т.д.</a:t>
            </a:r>
          </a:p>
          <a:p>
            <a:pPr marL="0" indent="179388">
              <a:buNone/>
            </a:pPr>
            <a:r>
              <a:rPr lang="ru-RU" sz="2100" dirty="0"/>
              <a:t>Если целевая аудитория четко определена, то обучающийся уже будет ориентирован на </a:t>
            </a:r>
            <a:r>
              <a:rPr lang="en-US" sz="2100" dirty="0"/>
              <a:t>N</a:t>
            </a:r>
            <a:r>
              <a:rPr lang="ru-RU" sz="2100" dirty="0"/>
              <a:t>-го пользователя, чтобы удовлетворить все его потребности на </a:t>
            </a:r>
            <a:r>
              <a:rPr lang="en-US" sz="2100" dirty="0"/>
              <a:t>web</a:t>
            </a:r>
            <a:r>
              <a:rPr lang="ru-RU" sz="2100" dirty="0"/>
              <a:t>-сайте.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05541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7200800" cy="1304568"/>
          </a:xfrm>
        </p:spPr>
        <p:txBody>
          <a:bodyPr/>
          <a:lstStyle/>
          <a:p>
            <a:r>
              <a:rPr lang="ru-RU" sz="3800" dirty="0" smtClean="0"/>
              <a:t>Интернет-ресурсы для вдохновения</a:t>
            </a:r>
            <a:endParaRPr lang="ru-RU" sz="3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4320479"/>
          </a:xfrm>
        </p:spPr>
        <p:txBody>
          <a:bodyPr>
            <a:normAutofit/>
          </a:bodyPr>
          <a:lstStyle/>
          <a:p>
            <a:pPr marL="0" lvl="0" indent="179388">
              <a:buNone/>
            </a:pPr>
            <a:r>
              <a:rPr lang="ru-RU" sz="2100" dirty="0" smtClean="0"/>
              <a:t>На данных Интернет-ресурсах размещены авторские работы художников и дизайнеров. Ученики могут выбрать стиль своего сайта или полностью готовый макет.</a:t>
            </a:r>
          </a:p>
          <a:p>
            <a:r>
              <a:rPr lang="en-US" sz="2100" dirty="0" smtClean="0">
                <a:hlinkClick r:id="rId2"/>
              </a:rPr>
              <a:t>Dribbble.com</a:t>
            </a:r>
            <a:endParaRPr lang="en-US" sz="2100" dirty="0" smtClean="0"/>
          </a:p>
          <a:p>
            <a:pPr lvl="0"/>
            <a:r>
              <a:rPr lang="en-US" sz="2100" dirty="0" smtClean="0">
                <a:hlinkClick r:id="rId3"/>
              </a:rPr>
              <a:t>GridSpiration.com</a:t>
            </a:r>
            <a:endParaRPr lang="ru-RU" sz="2100" dirty="0" smtClean="0"/>
          </a:p>
          <a:p>
            <a:pPr lvl="0"/>
            <a:r>
              <a:rPr lang="en-US" sz="2100" dirty="0" smtClean="0">
                <a:hlinkClick r:id="rId4"/>
              </a:rPr>
              <a:t>Designspiration.net</a:t>
            </a:r>
            <a:endParaRPr lang="ru-RU" sz="2100" dirty="0" smtClean="0"/>
          </a:p>
          <a:p>
            <a:pPr lvl="0"/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xmlns="" val="40768410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65</TotalTime>
  <Words>327</Words>
  <Application>Microsoft Office PowerPoint</Application>
  <PresentationFormat>Экран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Ион</vt:lpstr>
      <vt:lpstr>ЛЕКЦИЯ №1 ПЛАНИРОВАНИЕ ПРОЕКТА</vt:lpstr>
      <vt:lpstr>Рассмотрим общие понятия</vt:lpstr>
      <vt:lpstr>Слайд 3</vt:lpstr>
      <vt:lpstr>Описание проекта</vt:lpstr>
      <vt:lpstr>Цели проекта</vt:lpstr>
      <vt:lpstr>Целевая аудитория</vt:lpstr>
      <vt:lpstr>Интернет-ресурсы для вдохновения</vt:lpstr>
    </vt:vector>
  </TitlesOfParts>
  <Company>office 2007 rus ent: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№1. ПЛАНИРОВАНИЕ ПРОЕКТА</dc:title>
  <dc:creator>User</dc:creator>
  <cp:lastModifiedBy>User</cp:lastModifiedBy>
  <cp:revision>8</cp:revision>
  <dcterms:created xsi:type="dcterms:W3CDTF">2016-05-22T10:16:37Z</dcterms:created>
  <dcterms:modified xsi:type="dcterms:W3CDTF">2016-05-26T09:26:13Z</dcterms:modified>
</cp:coreProperties>
</file>