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sldIdLst>
    <p:sldId id="293" r:id="rId2"/>
    <p:sldId id="294" r:id="rId3"/>
    <p:sldId id="285" r:id="rId4"/>
    <p:sldId id="286" r:id="rId5"/>
    <p:sldId id="290" r:id="rId6"/>
    <p:sldId id="258" r:id="rId7"/>
    <p:sldId id="289" r:id="rId8"/>
    <p:sldId id="259" r:id="rId9"/>
    <p:sldId id="260" r:id="rId10"/>
    <p:sldId id="261" r:id="rId11"/>
    <p:sldId id="265" r:id="rId12"/>
    <p:sldId id="287" r:id="rId13"/>
    <p:sldId id="266" r:id="rId14"/>
    <p:sldId id="267" r:id="rId15"/>
    <p:sldId id="268" r:id="rId16"/>
    <p:sldId id="269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91" r:id="rId28"/>
    <p:sldId id="292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1" autoAdjust="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2D69E2A-5F98-4467-B1B1-D827851C4DB7}" type="datetimeFigureOut">
              <a:rPr lang="ru-RU"/>
              <a:pPr>
                <a:defRPr/>
              </a:pPr>
              <a:t>18.01.2022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D94424C-C6D4-4A0B-9D44-D40C667C50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3484D4-3B35-46EC-ADE3-BFE579BF2AA5}" type="slidenum">
              <a:rPr lang="ru-RU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5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1448FE-3E23-418B-A881-EF678966B9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87B6E-1967-4FDC-8D21-4AF00F47B1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8F28A-C4DC-4FD0-BB08-1ED0FF2308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8D651-B25B-499A-992D-356167086C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1E207-C0CE-45AC-B031-AF9F6BBC25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3DDCE-54B3-4902-BBC0-2E9D84F8BF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1972B-4B1F-4723-9089-4E130D1965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5E2A1-CEA2-49FC-B694-C502E4A3B6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D4E3C-8A1B-4EF9-B9D9-AA6498DEEE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79A97-A7D8-4ED8-B59D-7B3B3436B3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EFEFC-0032-4DC5-938C-E3B7CFB2CE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921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922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22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E7EDB8A3-2D13-4725-A4C7-90B8EB38D9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600" b="1" dirty="0">
                <a:latin typeface="+mj-lt"/>
              </a:rPr>
              <a:t>Расчет и прогнозирование опасных зон</a:t>
            </a:r>
            <a:endParaRPr lang="ru-RU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32513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Вредное вещество</a:t>
            </a:r>
            <a:r>
              <a:rPr lang="ru-RU" smtClean="0"/>
              <a:t> –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1"/>
            <a:ext cx="7772400" cy="2209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1800" spc="10" dirty="0" smtClean="0"/>
              <a:t>это вещество, которое при контакте с организмом человека в случае нарушения требований безопасности труда может вызвать производственные травмы, профессиональные заболевания или отклонения в состоянии здоровья, обнаруживаемые современными методами, как в процессе работы, так и в отдельные сроки жизни настоящего и последующих поколений.   (ГОСТ 12.1.007-76). </a:t>
            </a: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752600" y="4114800"/>
            <a:ext cx="6858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степени на организм человека вредные вещества делятся по классам опасности: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– чрезвычайной опасности (бериллий, свинец, марганец), замеры один раз в 10 дней.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– высоко опасные (фтор, хлор, фтористый водород, фосген)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III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умеренно опасные (табак, метиловый спирт, стеклопластик)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IV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малоопасные (аммиак, бензин, ацетон), замеры один раз в полгода.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Вредные вещества определяются в воздухе рабочей зоны и не должны превышать ПДК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млг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/м.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Уровни воздействия ВПФ определяются предельно допустимыми уровнями ПДУ.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b="1" smtClean="0"/>
              <a:t>Несчастный случай на производстве</a:t>
            </a:r>
            <a:r>
              <a:rPr lang="ru-RU" sz="3800" smtClean="0"/>
              <a:t> –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это случай воздействия на работающего опасного производственного фактора при выполнении работающим трудовых обязанностей или заданий руководителя работ (ГОСТ 12.0.002-80).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ChangeArrowheads="1"/>
          </p:cNvSpPr>
          <p:nvPr/>
        </p:nvSpPr>
        <p:spPr bwMode="auto">
          <a:xfrm>
            <a:off x="762000" y="1752600"/>
            <a:ext cx="7543800" cy="440120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 lIns="54000" rIns="54000">
            <a:spAutoFit/>
          </a:bodyPr>
          <a:lstStyle/>
          <a:p>
            <a:pPr indent="179388" algn="just" eaLnBrk="0" hangingPunct="0"/>
            <a:r>
              <a:rPr lang="ru-RU" sz="2000" dirty="0"/>
              <a:t>«… </a:t>
            </a:r>
            <a:r>
              <a:rPr lang="ru-RU" sz="2000" dirty="0">
                <a:solidFill>
                  <a:srgbClr val="FF0000"/>
                </a:solidFill>
              </a:rPr>
              <a:t>Компании с небезупречной  репутацией</a:t>
            </a:r>
            <a:r>
              <a:rPr lang="ru-RU" sz="2000" dirty="0"/>
              <a:t> в этой области (</a:t>
            </a:r>
            <a:r>
              <a:rPr lang="ru-RU" sz="2000" dirty="0">
                <a:solidFill>
                  <a:srgbClr val="FF0000"/>
                </a:solidFill>
              </a:rPr>
              <a:t>в области охраны </a:t>
            </a:r>
            <a:r>
              <a:rPr lang="ru-RU" sz="2000" dirty="0" smtClean="0">
                <a:solidFill>
                  <a:srgbClr val="FF0000"/>
                </a:solidFill>
              </a:rPr>
              <a:t>труда)</a:t>
            </a:r>
            <a:r>
              <a:rPr lang="ru-RU" sz="2000" dirty="0" smtClean="0"/>
              <a:t> </a:t>
            </a:r>
            <a:r>
              <a:rPr lang="ru-RU" sz="2000" dirty="0"/>
              <a:t>зачастую также </a:t>
            </a:r>
            <a:r>
              <a:rPr lang="ru-RU" sz="2000" dirty="0">
                <a:solidFill>
                  <a:srgbClr val="FF0000"/>
                </a:solidFill>
              </a:rPr>
              <a:t>отличаются вялыми, малоэффективными производственными процессами</a:t>
            </a:r>
            <a:r>
              <a:rPr lang="ru-RU" sz="2000" dirty="0"/>
              <a:t>, причем по аналогичным причинам. </a:t>
            </a:r>
          </a:p>
          <a:p>
            <a:pPr indent="179388" algn="just" eaLnBrk="0" hangingPunct="0"/>
            <a:r>
              <a:rPr lang="ru-RU" sz="2000" dirty="0"/>
              <a:t> Работники, т.е. их навыки и прочие потенциальные слагаемые, включая здоровье, не ценятся. Высокий уровень отходов, в том числе нерациональное использование людских ресурсов, вполне допустим… </a:t>
            </a:r>
          </a:p>
          <a:p>
            <a:pPr indent="179388" algn="just" eaLnBrk="0" hangingPunct="0"/>
            <a:r>
              <a:rPr lang="ru-RU" sz="2000" dirty="0"/>
              <a:t>… </a:t>
            </a:r>
            <a:r>
              <a:rPr lang="ru-RU" sz="2000" dirty="0">
                <a:solidFill>
                  <a:srgbClr val="FF0000"/>
                </a:solidFill>
              </a:rPr>
              <a:t>Здесь, как правило, сочетаются</a:t>
            </a:r>
            <a:r>
              <a:rPr lang="ru-RU" sz="2000" dirty="0"/>
              <a:t> (а) </a:t>
            </a:r>
            <a:r>
              <a:rPr lang="ru-RU" sz="2000" dirty="0">
                <a:solidFill>
                  <a:srgbClr val="FF0000"/>
                </a:solidFill>
              </a:rPr>
              <a:t>низкая производительность </a:t>
            </a:r>
            <a:r>
              <a:rPr lang="ru-RU" sz="2000" dirty="0"/>
              <a:t>и (б) </a:t>
            </a:r>
            <a:r>
              <a:rPr lang="ru-RU" sz="2000" dirty="0">
                <a:solidFill>
                  <a:srgbClr val="FF0000"/>
                </a:solidFill>
              </a:rPr>
              <a:t>безучастное отношение к работникам</a:t>
            </a:r>
            <a:r>
              <a:rPr lang="ru-RU" sz="2000" dirty="0"/>
              <a:t>, и решение первой проблемы обычно кроется в решении второй.»                                                                                                       </a:t>
            </a:r>
          </a:p>
          <a:p>
            <a:pPr indent="179388" algn="just" eaLnBrk="0" hangingPunct="0"/>
            <a:r>
              <a:rPr lang="ru-RU" sz="2000" dirty="0"/>
              <a:t>							</a:t>
            </a:r>
          </a:p>
          <a:p>
            <a:pPr indent="179388" algn="just" eaLnBrk="0" hangingPunct="0"/>
            <a:r>
              <a:rPr lang="ru-RU" sz="2000" dirty="0"/>
              <a:t>                                                            </a:t>
            </a:r>
            <a:r>
              <a:rPr lang="ru-RU" sz="2000" dirty="0" smtClean="0"/>
              <a:t>              </a:t>
            </a:r>
            <a:r>
              <a:rPr lang="ru-RU" sz="2000" dirty="0"/>
              <a:t>Питер </a:t>
            </a:r>
            <a:r>
              <a:rPr lang="ru-RU" sz="2000" dirty="0" err="1"/>
              <a:t>Дорман</a:t>
            </a:r>
            <a:r>
              <a:rPr lang="ru-RU" sz="2000" dirty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Травмами -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400" smtClean="0"/>
              <a:t>называют повреждение тканей организма и нарушение его функций при несчастных случаях, т.е. при воздействии на работающих опасных производственных факторов. Они могут быть механическими (ушиб, порез, перелом, вывих и др.), термическими (ожог, обморожение), химическими (химический ожог), электрическими (ожог, металлизация кожи, электроофтальмия глаз и др.), психологическими (нервный стресс, испуг и др.).</a:t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endParaRPr lang="ru-RU" sz="24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Опасные условия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– это состояние производственной среды, не соответствующее установленным нормам. Оно выражается в наличии на рабочем месте тех или иных опасных и вредных производственных факторов и является следствием многих причин.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Опасные действия</a:t>
            </a:r>
            <a:r>
              <a:rPr lang="ru-RU" smtClean="0"/>
              <a:t> –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это неправильные, непрофессиональные действия работника, являющиеся следствием необученности, неумения, нежелания, неспособности, а в отдельных случаях невозможности работающим правильно оценивать производственную обстановку и выполнять все требования норм и правил охраны труда.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b="1" smtClean="0"/>
              <a:t>Профессиональным заболеванием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называется заболевание, вызванное воздействием вредных условий труда (ГОСТ 12.0.002-80). 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Вредные производственные факторы могут вызвать временную, длительную или постоянную утрату трудоспособности (инвалидность). 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Частным случаем профессионального заболевания является профессиональное отравление (острое или хроническое).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/>
              <a:t/>
            </a:r>
            <a:br>
              <a:rPr lang="ru-RU" sz="3200" b="1" smtClean="0"/>
            </a:br>
            <a:r>
              <a:rPr lang="ru-RU" sz="3200" b="1" smtClean="0"/>
              <a:t/>
            </a:r>
            <a:br>
              <a:rPr lang="ru-RU" sz="3200" b="1" smtClean="0"/>
            </a:br>
            <a:r>
              <a:rPr lang="ru-RU" sz="3200" b="1" smtClean="0"/>
              <a:t>К профессиональным заболеваниям, вызываемым физическими факторами, относят</a:t>
            </a:r>
            <a:r>
              <a:rPr lang="ru-RU" sz="3200" smtClean="0"/>
              <a:t>:</a:t>
            </a:r>
            <a:br>
              <a:rPr lang="ru-RU" sz="3200" smtClean="0"/>
            </a:br>
            <a:r>
              <a:rPr lang="ru-RU" sz="3800" smtClean="0"/>
              <a:t/>
            </a:r>
            <a:br>
              <a:rPr lang="ru-RU" sz="3800" smtClean="0"/>
            </a:br>
            <a:endParaRPr lang="ru-RU" sz="38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smtClean="0"/>
              <a:t>.– вибрационную болезнь, возникающую при воздействии вибрации на организм человека;</a:t>
            </a:r>
            <a:br>
              <a:rPr lang="ru-RU" sz="2000" smtClean="0"/>
            </a:br>
            <a:r>
              <a:rPr lang="ru-RU" sz="2000" smtClean="0"/>
              <a:t>– глухоту, тугоухость, неврит слухового нерва и т.п., возникающие при систематическом и (или) интенсивном воздействии шума;</a:t>
            </a:r>
            <a:br>
              <a:rPr lang="ru-RU" sz="2000" smtClean="0"/>
            </a:br>
            <a:r>
              <a:rPr lang="ru-RU" sz="2000" smtClean="0"/>
              <a:t>– пояснично-крестцовые радикулиты, возникающие при тяжелых физических работах, напряжениях, связанных с вынужденным положением тела или с частыми наклонами, а также с воздействием переохлаждения;</a:t>
            </a:r>
            <a:br>
              <a:rPr lang="ru-RU" sz="2000" smtClean="0"/>
            </a:br>
            <a:r>
              <a:rPr lang="ru-RU" sz="2000" smtClean="0"/>
              <a:t>– хронические артриты, остеохондиты – при систематическом давлении и перенапряжении в области суставов, при резких сменах температур, длительном охлаждении и др.</a:t>
            </a:r>
            <a:br>
              <a:rPr lang="ru-RU" sz="2000" smtClean="0"/>
            </a:br>
            <a:r>
              <a:rPr lang="ru-RU" sz="2000" smtClean="0"/>
              <a:t>К профессиональным заболеваниям, вызываемым пылью, относят хронические профессиональные фиброзы легких, известные под названием пневмокониозов, а также хронические пылевые бронхиты и др.</a:t>
            </a:r>
            <a:br>
              <a:rPr lang="ru-RU" sz="2000" smtClean="0"/>
            </a:br>
            <a:r>
              <a:rPr lang="ru-RU" sz="1400" smtClean="0"/>
              <a:t/>
            </a:r>
            <a:br>
              <a:rPr lang="ru-RU" sz="1400" smtClean="0"/>
            </a:br>
            <a:endParaRPr lang="ru-RU" sz="14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Условия труда</a:t>
            </a:r>
            <a:r>
              <a:rPr lang="ru-RU" smtClean="0"/>
              <a:t> –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1"/>
            <a:ext cx="7772400" cy="2133600"/>
          </a:xfrm>
        </p:spPr>
        <p:txBody>
          <a:bodyPr/>
          <a:lstStyle/>
          <a:p>
            <a:pPr eaLnBrk="1" hangingPunct="1"/>
            <a:r>
              <a:rPr lang="ru-RU" sz="2400" dirty="0" smtClean="0"/>
              <a:t>это совокупность факторов производственной среды, оказывающих влияние на здоровье и работоспособность человека в процессе труда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dirty="0" smtClean="0"/>
              <a:t>   (ГОСТ 19605-74).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62000" y="3733800"/>
            <a:ext cx="79248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9875" algn="just" eaLnBrk="0" hangingPunct="0">
              <a:tabLst>
                <a:tab pos="457200" algn="l"/>
              </a:tabLst>
            </a:pPr>
            <a:r>
              <a:rPr lang="ru-RU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Трудоспособность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это состояние человека, при котором совокупность физических, умственных и эмоциональных возможностей позволяют выполнять работу определённого объёма и качества.</a:t>
            </a:r>
            <a:endParaRPr lang="ru-RU" sz="1100" dirty="0" smtClean="0">
              <a:latin typeface="Arial" pitchFamily="34" charset="0"/>
              <a:cs typeface="Arial" pitchFamily="34" charset="0"/>
            </a:endParaRPr>
          </a:p>
          <a:p>
            <a:pPr lvl="0" indent="269875" algn="just" eaLnBrk="0" hangingPunct="0">
              <a:tabLst>
                <a:tab pos="457200" algn="l"/>
              </a:tabLst>
            </a:pPr>
            <a:r>
              <a:rPr lang="ru-RU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Работоспособность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это состояние человека, определяемое возможностью физиологических и психологических функций организма, которое характеризует его способность выполнять определённое количество работы  заданного качества за требуемый интервал времени.</a:t>
            </a:r>
            <a:endParaRPr lang="ru-RU" sz="1100" dirty="0" smtClean="0">
              <a:latin typeface="Arial" pitchFamily="34" charset="0"/>
              <a:cs typeface="Arial" pitchFamily="34" charset="0"/>
            </a:endParaRPr>
          </a:p>
          <a:p>
            <a:pPr lvl="0" indent="269875" algn="just" eaLnBrk="0" hangingPunct="0">
              <a:tabLst>
                <a:tab pos="457200" algn="l"/>
              </a:tabLst>
            </a:pPr>
            <a:r>
              <a:rPr lang="ru-RU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Рабочий день или смена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это установленная законодательством продолжительность (в часах) работы в течение суток.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Рабочее место </a:t>
            </a:r>
            <a:r>
              <a:rPr lang="ru-RU" smtClean="0"/>
              <a:t>–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место постоянного или временного пребывания работающих в процессе трудовой деятельности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   (ГОСТ 12.1.005-88).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342900" algn="just">
              <a:spcBef>
                <a:spcPts val="0"/>
              </a:spcBef>
            </a:pPr>
            <a:r>
              <a:rPr lang="ru-RU" sz="2400" dirty="0">
                <a:latin typeface="+mj-lt"/>
              </a:rPr>
              <a:t>Цель освоения:  - вооружить обучаемых теоретическими и практическими навыками, необходимыми для идентификации негативных воздействий основных потенциально опасных технологий и производств и их количественной оценки при авариях и катастрофах.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101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500" b="1" smtClean="0"/>
              <a:t>Предельно допустимый уровень (</a:t>
            </a:r>
            <a:r>
              <a:rPr lang="ru-RU" sz="3500" b="1" u="sng" smtClean="0"/>
              <a:t>ПДУ</a:t>
            </a:r>
            <a:r>
              <a:rPr lang="ru-RU" sz="3500" b="1" smtClean="0"/>
              <a:t>) производственного фактора</a:t>
            </a:r>
            <a:r>
              <a:rPr lang="ru-RU" sz="3500" smtClean="0"/>
              <a:t> –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это такой уровень производственного фактора, воздействие которого при работе установленной продолжительности в течение всего трудового стажа не приводит к травме, заболеванию или отклонению в состоянии здоровья в процессе работы или в отдаленные сроки жизни настоящего и последующих поколений (ГОСТ 12.0.002-80).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dirty="0" smtClean="0"/>
              <a:t>Предельно допустимые концентрации (</a:t>
            </a:r>
            <a:r>
              <a:rPr lang="ru-RU" sz="3200" b="1" u="sng" dirty="0" smtClean="0"/>
              <a:t>ПДК</a:t>
            </a:r>
            <a:r>
              <a:rPr lang="ru-RU" sz="3200" b="1" dirty="0" smtClean="0"/>
              <a:t>) вредных веществ в воздухе рабочей зоны</a:t>
            </a:r>
            <a:r>
              <a:rPr lang="ru-RU" sz="3200" dirty="0" smtClean="0"/>
              <a:t> –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400" dirty="0" smtClean="0"/>
              <a:t>это концентрации, которые при ежедневной (кроме выходных дней) работе в течение 8 часов или при другой продолжительности, но не более 40 часов в неделю, в течение всего рабочего стажа не могут вызвать заболеваний или отклонений в состоянии здоровья, обнаруживаемых современными методами исследований, в процессе работы или в отдаленные сроки жизни настоящего и последующих поколений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dirty="0" smtClean="0"/>
              <a:t>    (ГОСТ 12.1.005-88).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b="1" smtClean="0"/>
              <a:t>Средство защиты на производстве</a:t>
            </a:r>
            <a:r>
              <a:rPr lang="ru-RU" sz="3800" smtClean="0"/>
              <a:t> –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1"/>
            <a:ext cx="7772400" cy="1447799"/>
          </a:xfrm>
        </p:spPr>
        <p:txBody>
          <a:bodyPr/>
          <a:lstStyle/>
          <a:p>
            <a:pPr eaLnBrk="1" hangingPunct="1"/>
            <a:r>
              <a:rPr lang="ru-RU" sz="2000" dirty="0" smtClean="0"/>
              <a:t>средство, применение которого предотвращает или уменьшает воздействие на одного или более работающих опасных и вредных производственных факторов (ГОСТ 12.0.002-80). </a:t>
            </a: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752600" y="3276600"/>
            <a:ext cx="6858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Профессиональный риск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это величина вероятности нарушения здоровья с учётом тяжести последствий, в результате неблагоприятного влияния факторов производственной среды трудового процесса. Оценка профессионального риска проводится с учётом экспозиции.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Защита временем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это уменьшения вредного действия неблагоприятных факторов производственной среды и трудового процесса на работающих за счёт снижения времени их действия: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Введение внутрисменных перерывов;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Сокращение рабочего дня;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Увеличение продолжительности отпуска;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Ограничения стажа работы в данных условиях.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b="1" smtClean="0"/>
              <a:t>Средство коллективной защиты</a:t>
            </a:r>
            <a:r>
              <a:rPr lang="ru-RU" sz="3800" smtClean="0"/>
              <a:t> –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средство, предназначенное для одновременной защиты двух и более работающих (ГОСТ 12.0.002-80).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b="1" smtClean="0"/>
              <a:t>Средством индивидуальной защиты (</a:t>
            </a:r>
            <a:r>
              <a:rPr lang="ru-RU" sz="3800" b="1" u="sng" smtClean="0"/>
              <a:t>СИЗ</a:t>
            </a:r>
            <a:r>
              <a:rPr lang="ru-RU" sz="3800" b="1" smtClean="0"/>
              <a:t>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называется средство, предназначенное для защиты одного работающего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   (ГОСТ 12.0.002-80).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b="1" smtClean="0"/>
              <a:t>Производственная санитария</a:t>
            </a:r>
            <a:r>
              <a:rPr lang="ru-RU" sz="3800" smtClean="0"/>
              <a:t> –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это система организационных мероприятий и технических средств, предотвращающих или уменьшающих воздействие на работающих вредных производственных факторов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   (ГОСТ 12.0.002-80). 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   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Гигиена труда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Гигиена труда является научной основой производственной санитарии. </a:t>
            </a:r>
          </a:p>
          <a:p>
            <a:pPr eaLnBrk="1" hangingPunct="1"/>
            <a:r>
              <a:rPr lang="en-US" sz="2000" i="1" dirty="0" err="1" smtClean="0"/>
              <a:t>Hygienios</a:t>
            </a:r>
            <a:r>
              <a:rPr lang="ru-RU" sz="2000" i="1" dirty="0" smtClean="0"/>
              <a:t> – здоровье (греч.)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Hygienia</a:t>
            </a:r>
            <a:r>
              <a:rPr lang="ru-RU" sz="2000" i="1" dirty="0" smtClean="0"/>
              <a:t> – богиня здоровья у древних греков.</a:t>
            </a:r>
          </a:p>
          <a:p>
            <a:pPr eaLnBrk="1" hangingPunct="1"/>
            <a:r>
              <a:rPr lang="en-US" dirty="0" smtClean="0"/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Здоровье (Устав ВОЗ) – состояние полного физического, духовного и социального благополучия.</a:t>
            </a:r>
          </a:p>
          <a:p>
            <a:pPr eaLnBrk="1" hangingPunct="1"/>
            <a:r>
              <a:rPr lang="ru-RU" sz="2000" dirty="0" smtClean="0"/>
              <a:t>Гигиена труда – это область профессиональной медицины, изучающая влияние факторов производственной среды на функциональное состояние организма.</a:t>
            </a:r>
          </a:p>
          <a:p>
            <a:pPr eaLnBrk="1" hangingPunct="1"/>
            <a:r>
              <a:rPr lang="ru-RU" sz="2000" dirty="0" smtClean="0"/>
              <a:t>Гигиена труда устанавливает гигиенические нормативы, которые служат нормативной базой производственной санитарии.</a:t>
            </a:r>
            <a:endParaRPr lang="ru-RU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trudcontrol.ru/files/editor/images/avatars/%D0%A1%D1%82%D0%B0%D1%82%D0%B8%D1%81%D1%82%D0%B8%D0%BA%D0%B0/1%20%D1%81%D0%BB%D0%B0%D0%B9%D0%B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981200"/>
            <a:ext cx="7816860" cy="40386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14400" y="1524000"/>
            <a:ext cx="7772400" cy="658812"/>
          </a:xfrm>
        </p:spPr>
        <p:txBody>
          <a:bodyPr/>
          <a:lstStyle/>
          <a:p>
            <a:r>
              <a:rPr lang="ru-RU" sz="3200" dirty="0" smtClean="0"/>
              <a:t>Условия труда                       Травматизм</a:t>
            </a:r>
            <a:endParaRPr lang="ru-RU" sz="32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Компенсации      Мероприятия </a:t>
            </a:r>
            <a:endParaRPr lang="ru-RU" dirty="0"/>
          </a:p>
        </p:txBody>
      </p:sp>
      <p:pic>
        <p:nvPicPr>
          <p:cNvPr id="43010" name="Picture 2" descr="http://www.trudcontrol.ru/files/editor/images/avatars/%D0%A1%D1%82%D0%B0%D1%82%D0%B8%D1%81%D1%82%D0%B8%D0%BA%D0%B0/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905000"/>
            <a:ext cx="7467600" cy="44848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1357313" y="1447800"/>
          <a:ext cx="6572296" cy="3276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981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Факторы, влияющие на здоровье 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 продолжительность жизни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Степень влияния,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3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Наследственность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3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Экология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35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жизни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3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Условия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труда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935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145" name="TextBox 20"/>
          <p:cNvSpPr txBox="1">
            <a:spLocks noChangeArrowheads="1"/>
          </p:cNvSpPr>
          <p:nvPr/>
        </p:nvSpPr>
        <p:spPr bwMode="auto">
          <a:xfrm>
            <a:off x="3124200" y="4876800"/>
            <a:ext cx="3357563" cy="167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tabLst>
                <a:tab pos="0" algn="l"/>
              </a:tabLst>
            </a:pPr>
            <a:r>
              <a:rPr lang="ru-RU" sz="1400" i="1" dirty="0">
                <a:solidFill>
                  <a:srgbClr val="0000FF"/>
                </a:solidFill>
                <a:latin typeface="+mj-lt"/>
              </a:rPr>
              <a:t>Здоровье человека – это состояние полного физического, духовного и социального благополучия, а не только отсутствие болезней или физических дефектов</a:t>
            </a:r>
          </a:p>
          <a:p>
            <a:pPr algn="r">
              <a:spcBef>
                <a:spcPts val="600"/>
              </a:spcBef>
              <a:tabLst>
                <a:tab pos="0" algn="l"/>
              </a:tabLst>
            </a:pPr>
            <a:r>
              <a:rPr lang="ru-RU" sz="1400" i="1" dirty="0">
                <a:latin typeface="+mj-lt"/>
              </a:rPr>
              <a:t>(Из преамбулы Устава Всемирной Организации Здравоохранения)</a:t>
            </a:r>
            <a:endParaRPr lang="ru-RU" sz="1400" dirty="0">
              <a:latin typeface="+mj-lt"/>
            </a:endParaRPr>
          </a:p>
        </p:txBody>
      </p:sp>
      <p:sp>
        <p:nvSpPr>
          <p:cNvPr id="5146" name="TextBox 24"/>
          <p:cNvSpPr txBox="1">
            <a:spLocks noChangeArrowheads="1"/>
          </p:cNvSpPr>
          <p:nvPr/>
        </p:nvSpPr>
        <p:spPr bwMode="auto">
          <a:xfrm>
            <a:off x="685800" y="571500"/>
            <a:ext cx="7772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 algn="just"/>
            <a:r>
              <a:rPr lang="ru-RU" sz="1600" dirty="0">
                <a:solidFill>
                  <a:srgbClr val="0033CC"/>
                </a:solidFill>
                <a:latin typeface="+mj-lt"/>
                <a:cs typeface="Times New Roman" pitchFamily="18" charset="0"/>
              </a:rPr>
              <a:t>Безопасность</a:t>
            </a:r>
            <a:r>
              <a:rPr lang="ru-RU" sz="1600" dirty="0">
                <a:latin typeface="+mj-lt"/>
                <a:cs typeface="Times New Roman" pitchFamily="18" charset="0"/>
              </a:rPr>
              <a:t> – состояние защищенности жизненно важных интересов личности, общества и государства от внутренних и внешних угроз.</a:t>
            </a:r>
          </a:p>
        </p:txBody>
      </p:sp>
    </p:spTree>
  </p:cSld>
  <p:clrMapOvr>
    <a:masterClrMapping/>
  </p:clrMapOvr>
  <p:transition advTm="9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1"/>
          <p:cNvSpPr txBox="1">
            <a:spLocks noChangeArrowheads="1"/>
          </p:cNvSpPr>
          <p:nvPr/>
        </p:nvSpPr>
        <p:spPr bwMode="auto">
          <a:xfrm>
            <a:off x="0" y="357188"/>
            <a:ext cx="9144000" cy="338137"/>
          </a:xfrm>
          <a:prstGeom prst="rect">
            <a:avLst/>
          </a:prstGeom>
          <a:solidFill>
            <a:srgbClr val="CCFFFF">
              <a:alpha val="50195"/>
            </a:srgb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ru-RU" sz="1600"/>
              <a:t>ЭКОНОМИЧЕСКИЕ АСПЕКТЫ ПРОИЗВОДСТВЕННОЙ БЕЗОПАСНОСТИ</a:t>
            </a: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71438" y="2143125"/>
            <a:ext cx="2138362" cy="58420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4000" rIns="54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spc="-20" dirty="0">
                <a:cs typeface="Times New Roman" pitchFamily="18" charset="0"/>
              </a:rPr>
              <a:t>Производственная безопасность</a:t>
            </a:r>
          </a:p>
        </p:txBody>
      </p:sp>
      <p:sp>
        <p:nvSpPr>
          <p:cNvPr id="23" name="Стрелка вниз 22"/>
          <p:cNvSpPr/>
          <p:nvPr/>
        </p:nvSpPr>
        <p:spPr>
          <a:xfrm rot="16200000">
            <a:off x="1607344" y="3393281"/>
            <a:ext cx="285750" cy="357188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2000250" y="3286125"/>
            <a:ext cx="1428750" cy="58420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4000" rIns="54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spc="-20" dirty="0">
                <a:cs typeface="Times New Roman" pitchFamily="18" charset="0"/>
              </a:rPr>
              <a:t>Культура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spc="-20" dirty="0">
                <a:cs typeface="Times New Roman" pitchFamily="18" charset="0"/>
              </a:rPr>
              <a:t>производства</a:t>
            </a: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3973513" y="3143250"/>
            <a:ext cx="2655887" cy="36195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4000" rIns="54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spc="-20" dirty="0">
                <a:cs typeface="Times New Roman" pitchFamily="18" charset="0"/>
              </a:rPr>
              <a:t>Качество продукции (услуг)</a:t>
            </a:r>
          </a:p>
        </p:txBody>
      </p:sp>
      <p:sp>
        <p:nvSpPr>
          <p:cNvPr id="26" name="Стрелка вниз 25"/>
          <p:cNvSpPr/>
          <p:nvPr/>
        </p:nvSpPr>
        <p:spPr>
          <a:xfrm rot="16200000">
            <a:off x="3539332" y="3178969"/>
            <a:ext cx="285750" cy="357187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3973513" y="3590925"/>
            <a:ext cx="2655887" cy="36195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4000" rIns="54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spc="-20" dirty="0">
                <a:cs typeface="Times New Roman" pitchFamily="18" charset="0"/>
              </a:rPr>
              <a:t>Производительность труда</a:t>
            </a:r>
          </a:p>
        </p:txBody>
      </p:sp>
      <p:sp>
        <p:nvSpPr>
          <p:cNvPr id="28" name="Стрелка вниз 27"/>
          <p:cNvSpPr/>
          <p:nvPr/>
        </p:nvSpPr>
        <p:spPr>
          <a:xfrm rot="16200000">
            <a:off x="3536951" y="3606800"/>
            <a:ext cx="285750" cy="358775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7181850" y="3286125"/>
            <a:ext cx="1428750" cy="606425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4000" rIns="54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spc="-20" dirty="0">
                <a:cs typeface="Times New Roman" pitchFamily="18" charset="0"/>
              </a:rPr>
              <a:t>Процветание организации</a:t>
            </a:r>
          </a:p>
        </p:txBody>
      </p:sp>
      <p:sp>
        <p:nvSpPr>
          <p:cNvPr id="43" name="Стрелка вниз 42"/>
          <p:cNvSpPr>
            <a:spLocks noChangeArrowheads="1"/>
          </p:cNvSpPr>
          <p:nvPr/>
        </p:nvSpPr>
        <p:spPr bwMode="auto">
          <a:xfrm rot="-5400000">
            <a:off x="6765132" y="3393281"/>
            <a:ext cx="285750" cy="357187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E4F3F4"/>
          </a:solidFill>
          <a:ln w="25400" algn="ctr">
            <a:solidFill>
              <a:srgbClr val="8AC6CD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29" name="Стрелка вниз 28"/>
          <p:cNvSpPr/>
          <p:nvPr/>
        </p:nvSpPr>
        <p:spPr>
          <a:xfrm>
            <a:off x="714375" y="2786063"/>
            <a:ext cx="285750" cy="357187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71438" y="3273425"/>
            <a:ext cx="1428750" cy="58420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4000" rIns="54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spc="-20" dirty="0">
                <a:cs typeface="Times New Roman" pitchFamily="18" charset="0"/>
              </a:rPr>
              <a:t>Дисциплина труда</a:t>
            </a:r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4857750" y="4233863"/>
            <a:ext cx="2643188" cy="338137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4000" rIns="54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spc="-20" dirty="0">
                <a:cs typeface="Times New Roman" pitchFamily="18" charset="0"/>
              </a:rPr>
              <a:t>Высокий уровень жизни</a:t>
            </a: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8001000" y="4214813"/>
            <a:ext cx="1000125" cy="338137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4000" rIns="54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spc="-20" dirty="0">
                <a:cs typeface="Times New Roman" pitchFamily="18" charset="0"/>
              </a:rPr>
              <a:t>Здоровье</a:t>
            </a:r>
          </a:p>
        </p:txBody>
      </p:sp>
      <p:sp>
        <p:nvSpPr>
          <p:cNvPr id="33" name="Стрелка вниз 32"/>
          <p:cNvSpPr/>
          <p:nvPr/>
        </p:nvSpPr>
        <p:spPr>
          <a:xfrm rot="16200000">
            <a:off x="7622382" y="4250531"/>
            <a:ext cx="285750" cy="357187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7143750" y="3929063"/>
            <a:ext cx="285750" cy="28575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50" name="Picture 2" descr="aisber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500313" y="1050925"/>
            <a:ext cx="4281487" cy="2046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212" name="TextBox 52"/>
          <p:cNvSpPr txBox="1">
            <a:spLocks noChangeArrowheads="1"/>
          </p:cNvSpPr>
          <p:nvPr/>
        </p:nvSpPr>
        <p:spPr bwMode="auto">
          <a:xfrm>
            <a:off x="2466975" y="785813"/>
            <a:ext cx="13430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dirty="0">
                <a:solidFill>
                  <a:srgbClr val="FF0000"/>
                </a:solidFill>
                <a:cs typeface="Times New Roman" pitchFamily="18" charset="0"/>
              </a:rPr>
              <a:t>1%</a:t>
            </a:r>
          </a:p>
          <a:p>
            <a:pPr algn="ctr">
              <a:defRPr/>
            </a:pPr>
            <a:r>
              <a:rPr lang="ru-RU" sz="1400" dirty="0">
                <a:solidFill>
                  <a:schemeClr val="accent4">
                    <a:lumMod val="95000"/>
                    <a:lumOff val="5000"/>
                  </a:schemeClr>
                </a:solidFill>
                <a:cs typeface="Times New Roman" pitchFamily="18" charset="0"/>
              </a:rPr>
              <a:t>Прямые потери работодателя</a:t>
            </a:r>
          </a:p>
        </p:txBody>
      </p:sp>
      <p:sp>
        <p:nvSpPr>
          <p:cNvPr id="12308" name="TextBox 55"/>
          <p:cNvSpPr txBox="1">
            <a:spLocks noChangeArrowheads="1"/>
          </p:cNvSpPr>
          <p:nvPr/>
        </p:nvSpPr>
        <p:spPr bwMode="auto">
          <a:xfrm>
            <a:off x="2438400" y="2133600"/>
            <a:ext cx="4343400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FF0000"/>
                </a:solidFill>
                <a:cs typeface="Times New Roman" pitchFamily="18" charset="0"/>
              </a:rPr>
              <a:t>90%</a:t>
            </a:r>
          </a:p>
          <a:p>
            <a:pPr algn="ctr" eaLnBrk="0" hangingPunct="0">
              <a:spcBef>
                <a:spcPct val="50000"/>
              </a:spcBef>
            </a:pPr>
            <a:r>
              <a:rPr lang="ru-RU" sz="1400">
                <a:solidFill>
                  <a:srgbClr val="FFFF00"/>
                </a:solidFill>
                <a:cs typeface="Times New Roman" pitchFamily="18" charset="0"/>
              </a:rPr>
              <a:t>Неучтенные потери  (работников, работодателя, общества) – платит общество</a:t>
            </a:r>
          </a:p>
        </p:txBody>
      </p:sp>
      <p:sp>
        <p:nvSpPr>
          <p:cNvPr id="57" name="Стрелка вправо 56"/>
          <p:cNvSpPr/>
          <p:nvPr/>
        </p:nvSpPr>
        <p:spPr>
          <a:xfrm rot="19800000">
            <a:off x="5170488" y="109855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215" name="TextBox 54"/>
          <p:cNvSpPr txBox="1">
            <a:spLocks noChangeArrowheads="1"/>
          </p:cNvSpPr>
          <p:nvPr/>
        </p:nvSpPr>
        <p:spPr bwMode="auto">
          <a:xfrm>
            <a:off x="5214938" y="785813"/>
            <a:ext cx="156686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dirty="0">
                <a:solidFill>
                  <a:srgbClr val="FF0000"/>
                </a:solidFill>
                <a:cs typeface="Times New Roman" pitchFamily="18" charset="0"/>
              </a:rPr>
              <a:t>9%</a:t>
            </a:r>
          </a:p>
          <a:p>
            <a:pPr algn="ctr">
              <a:defRPr/>
            </a:pPr>
            <a:r>
              <a:rPr lang="ru-RU" sz="1400" dirty="0">
                <a:solidFill>
                  <a:schemeClr val="accent4">
                    <a:lumMod val="95000"/>
                    <a:lumOff val="5000"/>
                  </a:schemeClr>
                </a:solidFill>
                <a:cs typeface="Times New Roman" pitchFamily="18" charset="0"/>
              </a:rPr>
              <a:t>Косвенные потери (платит общество</a:t>
            </a:r>
            <a:r>
              <a:rPr lang="ru-RU" sz="1400" dirty="0">
                <a:solidFill>
                  <a:srgbClr val="FFFF00"/>
                </a:solidFill>
                <a:cs typeface="Times New Roman" pitchFamily="18" charset="0"/>
              </a:rPr>
              <a:t>) </a:t>
            </a:r>
          </a:p>
        </p:txBody>
      </p:sp>
      <p:sp>
        <p:nvSpPr>
          <p:cNvPr id="12311" name="TextBox 57"/>
          <p:cNvSpPr txBox="1">
            <a:spLocks noChangeArrowheads="1"/>
          </p:cNvSpPr>
          <p:nvPr/>
        </p:nvSpPr>
        <p:spPr bwMode="auto">
          <a:xfrm>
            <a:off x="10134600" y="13716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9" name="Стрелка вправо 58"/>
          <p:cNvSpPr/>
          <p:nvPr/>
        </p:nvSpPr>
        <p:spPr>
          <a:xfrm rot="1800000" flipH="1">
            <a:off x="3670300" y="1168400"/>
            <a:ext cx="447675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2487613" y="2055813"/>
            <a:ext cx="4267200" cy="1587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14" name="TextBox 61"/>
          <p:cNvSpPr txBox="1">
            <a:spLocks noChangeArrowheads="1"/>
          </p:cNvSpPr>
          <p:nvPr/>
        </p:nvSpPr>
        <p:spPr bwMode="auto">
          <a:xfrm>
            <a:off x="6934200" y="1143000"/>
            <a:ext cx="1905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FF0000"/>
                </a:solidFill>
                <a:cs typeface="Times New Roman" pitchFamily="18" charset="0"/>
              </a:rPr>
              <a:t>Айсберг травматизма</a:t>
            </a:r>
          </a:p>
        </p:txBody>
      </p:sp>
    </p:spTree>
  </p:cSld>
  <p:clrMapOvr>
    <a:masterClrMapping/>
  </p:clrMapOvr>
  <p:transition advTm="9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609600" y="152400"/>
            <a:ext cx="8077200" cy="14773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/>
            <a:r>
              <a:rPr lang="ru-RU" b="1" dirty="0"/>
              <a:t>Производственная санитария</a:t>
            </a:r>
            <a:r>
              <a:rPr lang="ru-RU" dirty="0"/>
              <a:t> – система организационных, санитарно-гигиенических мероприятий, технических средств и методов, предотвращающих или уменьшающих воздействие на работающих вредных производственных факторов до значений, не превышающих допустимые 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762000" y="2743200"/>
            <a:ext cx="7620000" cy="3810000"/>
            <a:chOff x="480" y="1728"/>
            <a:chExt cx="4800" cy="2400"/>
          </a:xfrm>
        </p:grpSpPr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1248" y="2472"/>
              <a:ext cx="3001" cy="233"/>
            </a:xfrm>
            <a:prstGeom prst="rect">
              <a:avLst/>
            </a:prstGeom>
            <a:noFill/>
            <a:ln w="28575">
              <a:solidFill>
                <a:schemeClr val="hlink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ru-RU" b="1" dirty="0" smtClean="0"/>
                <a:t>Расчет и прогнозирование опасных зон</a:t>
              </a:r>
              <a:endParaRPr lang="ru-RU" dirty="0"/>
            </a:p>
          </p:txBody>
        </p:sp>
        <p:sp>
          <p:nvSpPr>
            <p:cNvPr id="5140" name="AutoShape 20"/>
            <p:cNvSpPr>
              <a:spLocks noChangeArrowheads="1"/>
            </p:cNvSpPr>
            <p:nvPr/>
          </p:nvSpPr>
          <p:spPr bwMode="auto">
            <a:xfrm>
              <a:off x="480" y="1728"/>
              <a:ext cx="1824" cy="480"/>
            </a:xfrm>
            <a:prstGeom prst="flowChartAlternateProcess">
              <a:avLst/>
            </a:prstGeom>
            <a:noFill/>
            <a:ln w="9525">
              <a:solidFill>
                <a:schemeClr val="hlink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600" dirty="0"/>
                <a:t>Обеспечение санитарно-</a:t>
              </a:r>
            </a:p>
            <a:p>
              <a:pPr algn="ctr"/>
              <a:r>
                <a:rPr lang="ru-RU" sz="1600" dirty="0"/>
                <a:t>гигиенических требований к </a:t>
              </a:r>
              <a:br>
                <a:rPr lang="ru-RU" sz="1600" dirty="0"/>
              </a:br>
              <a:r>
                <a:rPr lang="ru-RU" sz="1600" dirty="0"/>
                <a:t>воздуху рабочей зоны </a:t>
              </a:r>
            </a:p>
          </p:txBody>
        </p:sp>
        <p:sp>
          <p:nvSpPr>
            <p:cNvPr id="5142" name="AutoShape 22"/>
            <p:cNvSpPr>
              <a:spLocks noChangeArrowheads="1"/>
            </p:cNvSpPr>
            <p:nvPr/>
          </p:nvSpPr>
          <p:spPr bwMode="auto">
            <a:xfrm>
              <a:off x="3456" y="1728"/>
              <a:ext cx="1824" cy="480"/>
            </a:xfrm>
            <a:prstGeom prst="flowChartAlternateProcess">
              <a:avLst/>
            </a:prstGeom>
            <a:noFill/>
            <a:ln w="9525">
              <a:solidFill>
                <a:schemeClr val="hlink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600"/>
                <a:t>Обеспечение параметров</a:t>
              </a:r>
            </a:p>
            <a:p>
              <a:pPr algn="ctr"/>
              <a:r>
                <a:rPr lang="ru-RU" sz="1600"/>
                <a:t>микроклимата на</a:t>
              </a:r>
              <a:br>
                <a:rPr lang="ru-RU" sz="1600"/>
              </a:br>
              <a:r>
                <a:rPr lang="ru-RU" sz="1600"/>
                <a:t>рабочем месте </a:t>
              </a:r>
            </a:p>
          </p:txBody>
        </p:sp>
        <p:sp>
          <p:nvSpPr>
            <p:cNvPr id="5143" name="AutoShape 23"/>
            <p:cNvSpPr>
              <a:spLocks noChangeArrowheads="1"/>
            </p:cNvSpPr>
            <p:nvPr/>
          </p:nvSpPr>
          <p:spPr bwMode="auto">
            <a:xfrm>
              <a:off x="480" y="3000"/>
              <a:ext cx="1824" cy="480"/>
            </a:xfrm>
            <a:prstGeom prst="flowChartAlternateProcess">
              <a:avLst/>
            </a:prstGeom>
            <a:noFill/>
            <a:ln w="9525">
              <a:solidFill>
                <a:schemeClr val="hlink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600"/>
                <a:t>Защита от шума и вибрации</a:t>
              </a:r>
              <a:br>
                <a:rPr lang="ru-RU" sz="1600"/>
              </a:br>
              <a:r>
                <a:rPr lang="ru-RU" sz="1600"/>
                <a:t>на рабочем месте </a:t>
              </a:r>
            </a:p>
          </p:txBody>
        </p:sp>
        <p:sp>
          <p:nvSpPr>
            <p:cNvPr id="5144" name="AutoShape 24"/>
            <p:cNvSpPr>
              <a:spLocks noChangeArrowheads="1"/>
            </p:cNvSpPr>
            <p:nvPr/>
          </p:nvSpPr>
          <p:spPr bwMode="auto">
            <a:xfrm>
              <a:off x="2048" y="3648"/>
              <a:ext cx="1824" cy="480"/>
            </a:xfrm>
            <a:prstGeom prst="flowChartAlternateProcess">
              <a:avLst/>
            </a:prstGeom>
            <a:noFill/>
            <a:ln w="9525">
              <a:solidFill>
                <a:schemeClr val="hlink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600"/>
                <a:t>Обеспечение нормативной</a:t>
              </a:r>
              <a:br>
                <a:rPr lang="ru-RU" sz="1600"/>
              </a:br>
              <a:r>
                <a:rPr lang="ru-RU" sz="1600"/>
                <a:t>естественной и </a:t>
              </a:r>
              <a:br>
                <a:rPr lang="ru-RU" sz="1600"/>
              </a:br>
              <a:r>
                <a:rPr lang="ru-RU" sz="1600"/>
                <a:t>искусственной освещенности</a:t>
              </a:r>
            </a:p>
          </p:txBody>
        </p:sp>
        <p:sp>
          <p:nvSpPr>
            <p:cNvPr id="5145" name="AutoShape 25"/>
            <p:cNvSpPr>
              <a:spLocks noChangeArrowheads="1"/>
            </p:cNvSpPr>
            <p:nvPr/>
          </p:nvSpPr>
          <p:spPr bwMode="auto">
            <a:xfrm>
              <a:off x="3456" y="2976"/>
              <a:ext cx="1824" cy="480"/>
            </a:xfrm>
            <a:prstGeom prst="flowChartAlternateProcess">
              <a:avLst/>
            </a:prstGeom>
            <a:noFill/>
            <a:ln w="9525">
              <a:solidFill>
                <a:schemeClr val="hlink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600"/>
                <a:t>Защита от</a:t>
              </a:r>
            </a:p>
            <a:p>
              <a:pPr algn="ctr"/>
              <a:r>
                <a:rPr lang="ru-RU" sz="1600"/>
                <a:t>ионизирующих излучений и </a:t>
              </a:r>
              <a:br>
                <a:rPr lang="ru-RU" sz="1600"/>
              </a:br>
              <a:r>
                <a:rPr lang="ru-RU" sz="1600"/>
                <a:t>электромагнитных полей</a:t>
              </a:r>
            </a:p>
          </p:txBody>
        </p:sp>
        <p:sp>
          <p:nvSpPr>
            <p:cNvPr id="5146" name="Line 26"/>
            <p:cNvSpPr>
              <a:spLocks noChangeShapeType="1"/>
            </p:cNvSpPr>
            <p:nvPr/>
          </p:nvSpPr>
          <p:spPr bwMode="auto">
            <a:xfrm flipV="1">
              <a:off x="3840" y="2216"/>
              <a:ext cx="192" cy="24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9" name="Line 29"/>
            <p:cNvSpPr>
              <a:spLocks noChangeShapeType="1"/>
            </p:cNvSpPr>
            <p:nvPr/>
          </p:nvSpPr>
          <p:spPr bwMode="auto">
            <a:xfrm flipH="1" flipV="1">
              <a:off x="1536" y="2208"/>
              <a:ext cx="144" cy="24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50" name="Line 30"/>
            <p:cNvSpPr>
              <a:spLocks noChangeShapeType="1"/>
            </p:cNvSpPr>
            <p:nvPr/>
          </p:nvSpPr>
          <p:spPr bwMode="auto">
            <a:xfrm>
              <a:off x="2880" y="2736"/>
              <a:ext cx="0" cy="91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51" name="Line 31"/>
            <p:cNvSpPr>
              <a:spLocks noChangeShapeType="1"/>
            </p:cNvSpPr>
            <p:nvPr/>
          </p:nvSpPr>
          <p:spPr bwMode="auto">
            <a:xfrm flipH="1">
              <a:off x="1632" y="2744"/>
              <a:ext cx="144" cy="24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53" name="Line 33"/>
            <p:cNvSpPr>
              <a:spLocks noChangeShapeType="1"/>
            </p:cNvSpPr>
            <p:nvPr/>
          </p:nvSpPr>
          <p:spPr bwMode="auto">
            <a:xfrm>
              <a:off x="3888" y="2736"/>
              <a:ext cx="192" cy="24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b="1" smtClean="0">
                <a:solidFill>
                  <a:srgbClr val="663300"/>
                </a:solidFill>
              </a:rPr>
              <a:t>Рассмотрим некоторые термины и понятия</a:t>
            </a:r>
            <a:r>
              <a:rPr lang="ru-RU" sz="3800" smtClean="0">
                <a:solidFill>
                  <a:srgbClr val="663300"/>
                </a:solidFill>
              </a:rPr>
              <a:t>:</a:t>
            </a:r>
            <a:r>
              <a:rPr lang="ru-RU" sz="3800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663300"/>
                </a:solidFill>
              </a:rPr>
              <a:t>Термины и определения основных понятий в области безопасности труда</a:t>
            </a:r>
            <a:r>
              <a:rPr lang="ru-RU" smtClean="0">
                <a:solidFill>
                  <a:srgbClr val="663300"/>
                </a:solidFill>
              </a:rPr>
              <a:t>, обязательные для применения в документации всех видов, научно-технической, учебной и справочной литературе, науке, технике и производстве устанавливает ГОСТ 12.0.002-80 </a:t>
            </a:r>
            <a:r>
              <a:rPr lang="ru-RU" b="1" smtClean="0">
                <a:solidFill>
                  <a:srgbClr val="663300"/>
                </a:solidFill>
              </a:rPr>
              <a:t>Системы стандартов безопасности труда</a:t>
            </a:r>
            <a:r>
              <a:rPr lang="ru-RU" smtClean="0">
                <a:solidFill>
                  <a:srgbClr val="663300"/>
                </a:solidFill>
              </a:rPr>
              <a:t> (</a:t>
            </a:r>
            <a:r>
              <a:rPr lang="ru-RU" b="1" smtClean="0">
                <a:solidFill>
                  <a:srgbClr val="663300"/>
                </a:solidFill>
              </a:rPr>
              <a:t>ССБТ</a:t>
            </a:r>
            <a:r>
              <a:rPr lang="ru-RU" smtClean="0">
                <a:solidFill>
                  <a:srgbClr val="663300"/>
                </a:solidFill>
              </a:rPr>
              <a:t>).</a:t>
            </a:r>
            <a:r>
              <a:rPr lang="ru-RU" smtClean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143000" y="762000"/>
            <a:ext cx="6629400" cy="338554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kern="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ОПАСНЫЕ И ВРЕДНЫЕ ПРОИЗВОДСТВЕННЫЕ ФАКТОРЫ</a:t>
            </a:r>
          </a:p>
        </p:txBody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2895600" y="1600200"/>
            <a:ext cx="3429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i="1" dirty="0"/>
              <a:t>Влияние на организм человека</a:t>
            </a:r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4648200" y="2076450"/>
            <a:ext cx="3810000" cy="3365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dirty="0">
                <a:solidFill>
                  <a:schemeClr val="bg1"/>
                </a:solidFill>
              </a:rPr>
              <a:t>Вредный производственный фактор</a:t>
            </a: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228600" y="2838450"/>
            <a:ext cx="838200" cy="3238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/>
              <a:t>Смерть</a:t>
            </a:r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228600" y="3211513"/>
            <a:ext cx="838200" cy="32385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/>
              <a:t>Травма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1657350" y="2838450"/>
            <a:ext cx="2609850" cy="7493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dirty="0"/>
              <a:t>Острое отравление или другое внезапное ухудшение состояния здоровья</a:t>
            </a:r>
          </a:p>
        </p:txBody>
      </p:sp>
      <p:sp>
        <p:nvSpPr>
          <p:cNvPr id="7178" name="Line 9"/>
          <p:cNvSpPr>
            <a:spLocks noChangeShapeType="1"/>
          </p:cNvSpPr>
          <p:nvPr/>
        </p:nvSpPr>
        <p:spPr bwMode="auto">
          <a:xfrm>
            <a:off x="1371600" y="2381250"/>
            <a:ext cx="0" cy="914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9" name="Line 10"/>
          <p:cNvSpPr>
            <a:spLocks noChangeShapeType="1"/>
          </p:cNvSpPr>
          <p:nvPr/>
        </p:nvSpPr>
        <p:spPr bwMode="auto">
          <a:xfrm flipH="1">
            <a:off x="1066800" y="2981325"/>
            <a:ext cx="304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80" name="Line 11"/>
          <p:cNvSpPr>
            <a:spLocks noChangeShapeType="1"/>
          </p:cNvSpPr>
          <p:nvPr/>
        </p:nvSpPr>
        <p:spPr bwMode="auto">
          <a:xfrm flipH="1">
            <a:off x="1066800" y="3295650"/>
            <a:ext cx="59055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81" name="Text Box 12"/>
          <p:cNvSpPr txBox="1">
            <a:spLocks noChangeArrowheads="1"/>
          </p:cNvSpPr>
          <p:nvPr/>
        </p:nvSpPr>
        <p:spPr bwMode="auto">
          <a:xfrm>
            <a:off x="4572000" y="2838450"/>
            <a:ext cx="1295400" cy="32385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/>
              <a:t>Заболевание</a:t>
            </a:r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5257800" y="3400425"/>
            <a:ext cx="2743200" cy="32385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/>
              <a:t>Снижение работоспособности</a:t>
            </a:r>
          </a:p>
        </p:txBody>
      </p:sp>
      <p:sp>
        <p:nvSpPr>
          <p:cNvPr id="7183" name="Text Box 14"/>
          <p:cNvSpPr txBox="1">
            <a:spLocks noChangeArrowheads="1"/>
          </p:cNvSpPr>
          <p:nvPr/>
        </p:nvSpPr>
        <p:spPr bwMode="auto">
          <a:xfrm>
            <a:off x="6248400" y="2781300"/>
            <a:ext cx="2438400" cy="536575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/>
              <a:t>Отрицательное влияние на здоровье потомства</a:t>
            </a:r>
          </a:p>
        </p:txBody>
      </p:sp>
      <p:sp>
        <p:nvSpPr>
          <p:cNvPr id="7184" name="Line 15"/>
          <p:cNvSpPr>
            <a:spLocks noChangeShapeType="1"/>
          </p:cNvSpPr>
          <p:nvPr/>
        </p:nvSpPr>
        <p:spPr bwMode="auto">
          <a:xfrm>
            <a:off x="6057900" y="2990850"/>
            <a:ext cx="4763" cy="420688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85" name="Line 16"/>
          <p:cNvSpPr>
            <a:spLocks noChangeShapeType="1"/>
          </p:cNvSpPr>
          <p:nvPr/>
        </p:nvSpPr>
        <p:spPr bwMode="auto">
          <a:xfrm flipH="1">
            <a:off x="5867400" y="2990850"/>
            <a:ext cx="381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86" name="Line 17"/>
          <p:cNvSpPr>
            <a:spLocks noChangeShapeType="1"/>
          </p:cNvSpPr>
          <p:nvPr/>
        </p:nvSpPr>
        <p:spPr bwMode="auto">
          <a:xfrm>
            <a:off x="6057900" y="2305050"/>
            <a:ext cx="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533400" y="2057400"/>
            <a:ext cx="3810000" cy="3365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dirty="0" smtClean="0">
                <a:solidFill>
                  <a:schemeClr val="bg1"/>
                </a:solidFill>
              </a:rPr>
              <a:t>Опасный производственный </a:t>
            </a:r>
            <a:r>
              <a:rPr lang="ru-RU" sz="1600" dirty="0">
                <a:solidFill>
                  <a:schemeClr val="bg1"/>
                </a:solidFill>
              </a:rPr>
              <a:t>фактор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b="1" smtClean="0"/>
              <a:t>Опасным производственным фактором -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1"/>
            <a:ext cx="7162800" cy="20574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None/>
            </a:pPr>
            <a:endParaRPr lang="ru-RU" sz="1800" dirty="0" smtClean="0"/>
          </a:p>
          <a:p>
            <a:pPr algn="ctr" eaLnBrk="1" hangingPunct="1">
              <a:buNone/>
            </a:pPr>
            <a:r>
              <a:rPr lang="ru-RU" sz="1800" dirty="0" smtClean="0"/>
              <a:t>Называется такой производственный фактор, воздействие которого на работающего в определенных условиях приводит к травме или другому внезапному, резкому ухудшению здоровья </a:t>
            </a:r>
          </a:p>
          <a:p>
            <a:pPr algn="ctr" eaLnBrk="1" hangingPunct="1">
              <a:buNone/>
            </a:pPr>
            <a:r>
              <a:rPr lang="ru-RU" sz="1800" dirty="0" smtClean="0"/>
              <a:t>(ГОСТ 12.0.002-80)</a:t>
            </a:r>
            <a:endParaRPr lang="ru-RU" dirty="0" smtClean="0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524000" y="4419600"/>
            <a:ext cx="7239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Факторы трудового процесса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Тяжесть труда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это характеристика трудового процесса, отображающая преимущественную нагрузку на опорно-двигательный аппарат и функциональную систему организма (сердечно – сосудистая, дыхательная).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Тяжесть труда характеризуется физической, динамической нагрузкой, силой поднимаемого и перемещаемого груза, общим количеством стереотипных , величиной нагрузки, формы рабочей позы, перемещением в пространстве, степень наклона корпуса.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Напряжённость труда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это характеристика трудового процесса, отображающая нагрузку преимущественно на ЦНС, органы чувств, эмоциональную сферу. Факторы – интеллектуальные, сенсорные, эмоциональные, степень монотонности нагрузок.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b="1" dirty="0" smtClean="0"/>
              <a:t>Вредным производственным фактором -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1"/>
            <a:ext cx="7772400" cy="1600200"/>
          </a:xfrm>
        </p:spPr>
        <p:txBody>
          <a:bodyPr/>
          <a:lstStyle/>
          <a:p>
            <a:pPr eaLnBrk="1" hangingPunct="1"/>
            <a:r>
              <a:rPr lang="ru-RU" sz="2000" dirty="0" smtClean="0"/>
              <a:t>называется такой производственный фактор, воздействие которого на работающего в определенных условиях может привести к заболеванию или снижению работоспособности и (или) к отрицательному влиянию на здоровье потомства (ГОСТ 12.0.002-80). </a:t>
            </a: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752600" y="3352800"/>
            <a:ext cx="7010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ВПФ могут быть: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физические факторы: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параметры микроклимата, (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влажность воздуха, скорость движения воздуха, тепловые излучения)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неионизирующие магнитные поля и излучения (Эл. Статические поля, постоянные магнитные поля,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эл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магнитные поля промышленной частоты 50 Гц,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эл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магнитные излучения оптического диапазона и радиочастотного диапазона)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ионизирующие излучения (радиация)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Производственный шум, ультразвук, вибрация (локальная или общая), аэрозоли (пыли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фиброгенного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действия), показатели световой среды (естественное, искусственное освещение, пульсация,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ослеплённость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блёскость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неравномерное распределение яркости), электрически заряженные частицы воздуха (аэроны).0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Химические факторы: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том числе вещества биологической природы (антибиотики, витамины или вещества, получаемые методом хим. анализа)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Биологические факторы: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Живые клетки и споры, патогенные механизмы.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14800" y="3124200"/>
            <a:ext cx="4800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9875" algn="just">
              <a:tabLst>
                <a:tab pos="457200" algn="l"/>
              </a:tabLst>
            </a:pPr>
            <a:r>
              <a:rPr lang="ru-RU" sz="1100" i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Экспозиция –</a:t>
            </a:r>
            <a:r>
              <a:rPr lang="ru-RU" sz="11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количественная характеристика интенсивности и продолжительности действия вредного фактора.</a:t>
            </a:r>
            <a:endParaRPr lang="ru-RU" sz="800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242</TotalTime>
  <Words>1719</Words>
  <Application>Microsoft Office PowerPoint</Application>
  <PresentationFormat>Экран (4:3)</PresentationFormat>
  <Paragraphs>146</Paragraphs>
  <Slides>28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Arial</vt:lpstr>
      <vt:lpstr>Calibri</vt:lpstr>
      <vt:lpstr>Times New Roman</vt:lpstr>
      <vt:lpstr>Wingdings</vt:lpstr>
      <vt:lpstr>Слои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Рассмотрим некоторые термины и понятия: </vt:lpstr>
      <vt:lpstr>Презентация PowerPoint</vt:lpstr>
      <vt:lpstr>Опасным производственным фактором -</vt:lpstr>
      <vt:lpstr>Вредным производственным фактором -</vt:lpstr>
      <vt:lpstr>Вредное вещество –</vt:lpstr>
      <vt:lpstr>Несчастный случай на производстве –</vt:lpstr>
      <vt:lpstr>Презентация PowerPoint</vt:lpstr>
      <vt:lpstr>Травмами -</vt:lpstr>
      <vt:lpstr>Опасные условия</vt:lpstr>
      <vt:lpstr>Опасные действия –</vt:lpstr>
      <vt:lpstr>Профессиональным заболеванием</vt:lpstr>
      <vt:lpstr>  К профессиональным заболеваниям, вызываемым физическими факторами, относят:  </vt:lpstr>
      <vt:lpstr>Условия труда –</vt:lpstr>
      <vt:lpstr>Рабочее место – </vt:lpstr>
      <vt:lpstr>Предельно допустимый уровень (ПДУ) производственного фактора –</vt:lpstr>
      <vt:lpstr>Предельно допустимые концентрации (ПДК) вредных веществ в воздухе рабочей зоны –</vt:lpstr>
      <vt:lpstr>Средство защиты на производстве –</vt:lpstr>
      <vt:lpstr>Средство коллективной защиты –</vt:lpstr>
      <vt:lpstr>Средством индивидуальной защиты (СИЗ)</vt:lpstr>
      <vt:lpstr>Производственная санитария –</vt:lpstr>
      <vt:lpstr>Гигиена труда</vt:lpstr>
      <vt:lpstr>Условия труда                       Травматизм</vt:lpstr>
      <vt:lpstr>Компенсации      Мероприятия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юзверь</dc:creator>
  <cp:lastModifiedBy>Павел</cp:lastModifiedBy>
  <cp:revision>27</cp:revision>
  <cp:lastPrinted>1601-01-01T00:00:00Z</cp:lastPrinted>
  <dcterms:created xsi:type="dcterms:W3CDTF">1601-01-01T00:00:00Z</dcterms:created>
  <dcterms:modified xsi:type="dcterms:W3CDTF">2022-01-18T00:37:58Z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