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C38A0-D694-4D17-AC67-A78612C6422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4F1-9C7B-4E70-BC1E-C97FACD86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C38A0-D694-4D17-AC67-A78612C6422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4F1-9C7B-4E70-BC1E-C97FACD86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C38A0-D694-4D17-AC67-A78612C6422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4F1-9C7B-4E70-BC1E-C97FACD86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C38A0-D694-4D17-AC67-A78612C6422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4F1-9C7B-4E70-BC1E-C97FACD86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C38A0-D694-4D17-AC67-A78612C6422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4F1-9C7B-4E70-BC1E-C97FACD86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C38A0-D694-4D17-AC67-A78612C6422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4F1-9C7B-4E70-BC1E-C97FACD86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C38A0-D694-4D17-AC67-A78612C6422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4F1-9C7B-4E70-BC1E-C97FACD86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C38A0-D694-4D17-AC67-A78612C6422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4F1-9C7B-4E70-BC1E-C97FACD86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C38A0-D694-4D17-AC67-A78612C6422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4F1-9C7B-4E70-BC1E-C97FACD86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C38A0-D694-4D17-AC67-A78612C6422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4F1-9C7B-4E70-BC1E-C97FACD86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C38A0-D694-4D17-AC67-A78612C6422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4F1-9C7B-4E70-BC1E-C97FACD86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C38A0-D694-4D17-AC67-A78612C6422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FD4F1-9C7B-4E70-BC1E-C97FACD86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Описательный метод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как аспект исследования ярусов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современного языка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3793976"/>
          </a:xfrm>
        </p:spPr>
        <p:txBody>
          <a:bodyPr>
            <a:normAutofit/>
          </a:bodyPr>
          <a:lstStyle/>
          <a:p>
            <a:pPr lvl="0"/>
            <a:r>
              <a:rPr lang="ru-RU" sz="2600" dirty="0" smtClean="0"/>
              <a:t>1. Общая </a:t>
            </a:r>
            <a:r>
              <a:rPr lang="ru-RU" sz="2600" dirty="0"/>
              <a:t>характеристика описательного метода. Этапы </a:t>
            </a:r>
            <a:r>
              <a:rPr lang="ru-RU" sz="2600" dirty="0" smtClean="0"/>
              <a:t>описательного </a:t>
            </a:r>
            <a:r>
              <a:rPr lang="ru-RU" sz="2600" dirty="0"/>
              <a:t>анализа.</a:t>
            </a:r>
          </a:p>
          <a:p>
            <a:pPr lvl="0"/>
            <a:r>
              <a:rPr lang="ru-RU" sz="2600" dirty="0" smtClean="0"/>
              <a:t>2.  Типы </a:t>
            </a:r>
            <a:r>
              <a:rPr lang="ru-RU" sz="2600" dirty="0"/>
              <a:t>приёмов описательного метода:</a:t>
            </a:r>
            <a:br>
              <a:rPr lang="ru-RU" sz="2600" dirty="0"/>
            </a:br>
            <a:r>
              <a:rPr lang="ru-RU" sz="2600" dirty="0"/>
              <a:t>А) Приёмы внешней интерпретации.</a:t>
            </a:r>
            <a:br>
              <a:rPr lang="ru-RU" sz="2600" dirty="0"/>
            </a:br>
            <a:r>
              <a:rPr lang="ru-RU" sz="2600" dirty="0"/>
              <a:t>Б) Приёмы внутренней интерпретации.</a:t>
            </a:r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Б) Логико-психологические приемы</a:t>
            </a:r>
          </a:p>
          <a:p>
            <a:r>
              <a:rPr lang="ru-RU" dirty="0"/>
              <a:t>Логические законы и правила логических операций являются </a:t>
            </a:r>
            <a:r>
              <a:rPr lang="ru-RU" dirty="0" smtClean="0"/>
              <a:t>составной </a:t>
            </a:r>
            <a:r>
              <a:rPr lang="ru-RU" dirty="0"/>
              <a:t>частью любого исследовательского приема. </a:t>
            </a:r>
            <a:r>
              <a:rPr lang="ru-RU" dirty="0" smtClean="0"/>
              <a:t>Логические приемы  </a:t>
            </a:r>
            <a:r>
              <a:rPr lang="ru-RU" dirty="0"/>
              <a:t>лингвистического анализа </a:t>
            </a:r>
            <a:r>
              <a:rPr lang="ru-RU" dirty="0" smtClean="0"/>
              <a:t>исследуют </a:t>
            </a:r>
            <a:r>
              <a:rPr lang="ru-RU" dirty="0"/>
              <a:t>связи содержания языковых единиц и категорий с единицами и категориями мышления. Среди логических приемов лингвистического анализа выделяются приемы инвариантно-метаязыковые и </a:t>
            </a:r>
            <a:r>
              <a:rPr lang="ru-RU" dirty="0" err="1"/>
              <a:t>вариантно-языковые</a:t>
            </a:r>
            <a:r>
              <a:rPr lang="ru-RU" dirty="0"/>
              <a:t>; в истории </a:t>
            </a:r>
            <a:r>
              <a:rPr lang="ru-RU" dirty="0" smtClean="0"/>
              <a:t>языкознания </a:t>
            </a:r>
            <a:r>
              <a:rPr lang="ru-RU" dirty="0"/>
              <a:t>эти два рода приемов были осознаны как логические и психологические приемы анализа языка.</a:t>
            </a:r>
          </a:p>
          <a:p>
            <a:r>
              <a:rPr lang="ru-RU" dirty="0"/>
              <a:t>1</a:t>
            </a:r>
            <a:r>
              <a:rPr lang="ru-RU" u="sng" dirty="0"/>
              <a:t>. Инвариантно-метаязыковые </a:t>
            </a:r>
            <a:r>
              <a:rPr lang="ru-RU" dirty="0"/>
              <a:t>логические приемы анализа </a:t>
            </a:r>
            <a:r>
              <a:rPr lang="ru-RU" dirty="0" smtClean="0"/>
              <a:t>языка </a:t>
            </a:r>
            <a:r>
              <a:rPr lang="ru-RU" dirty="0"/>
              <a:t>основываются на подчеркнуто дедуктивном пути познания, при </a:t>
            </a:r>
            <a:r>
              <a:rPr lang="ru-RU" dirty="0" smtClean="0"/>
              <a:t>котором  </a:t>
            </a:r>
            <a:r>
              <a:rPr lang="ru-RU" dirty="0"/>
              <a:t>конкретные единицы языка рассматриваются как реализация абстрактной модели языка, поэтому изучение метаязыка, </a:t>
            </a:r>
            <a:r>
              <a:rPr lang="ru-RU" dirty="0" smtClean="0"/>
              <a:t>соотнесенного </a:t>
            </a:r>
            <a:r>
              <a:rPr lang="ru-RU" dirty="0"/>
              <a:t>прежде всего с абстрактной моделью языка, определение </a:t>
            </a:r>
            <a:r>
              <a:rPr lang="ru-RU" dirty="0" smtClean="0"/>
              <a:t>различных </a:t>
            </a:r>
            <a:r>
              <a:rPr lang="ru-RU" dirty="0"/>
              <a:t>уровней абстракции и их структурно-системное описание </a:t>
            </a:r>
            <a:r>
              <a:rPr lang="ru-RU" dirty="0" smtClean="0"/>
              <a:t>составляет </a:t>
            </a:r>
            <a:r>
              <a:rPr lang="ru-RU" dirty="0"/>
              <a:t>основную задачу логического познания языка. Эта задача </a:t>
            </a:r>
            <a:r>
              <a:rPr lang="ru-RU" dirty="0" smtClean="0"/>
              <a:t>определяет </a:t>
            </a:r>
            <a:r>
              <a:rPr lang="ru-RU" dirty="0"/>
              <a:t>и методику лингвистического анализа. Предметом изучения </a:t>
            </a:r>
            <a:r>
              <a:rPr lang="ru-RU" dirty="0" smtClean="0"/>
              <a:t>становится </a:t>
            </a:r>
            <a:r>
              <a:rPr lang="ru-RU" dirty="0" err="1"/>
              <a:t>стратификационная</a:t>
            </a:r>
            <a:r>
              <a:rPr lang="ru-RU" dirty="0"/>
              <a:t> структура языка, логическая структура речевого акта и логико-тематическая структура контекста.</a:t>
            </a:r>
          </a:p>
          <a:p>
            <a:r>
              <a:rPr lang="ru-RU" dirty="0"/>
              <a:t>Инвариантно-логические приемы лингвистического анализа впервые были сформулированы в грамматике </a:t>
            </a:r>
            <a:r>
              <a:rPr lang="ru-RU" dirty="0" err="1"/>
              <a:t>Пор-Рояля</a:t>
            </a:r>
            <a:r>
              <a:rPr lang="ru-RU" dirty="0"/>
              <a:t>, а сейчас распространены в структуральном и логико-математическом </a:t>
            </a:r>
            <a:r>
              <a:rPr lang="ru-RU" dirty="0" smtClean="0"/>
              <a:t>языкознании.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2. </a:t>
            </a:r>
            <a:r>
              <a:rPr lang="ru-RU" u="sng" dirty="0" err="1"/>
              <a:t>Вариантно-языковые</a:t>
            </a:r>
            <a:r>
              <a:rPr lang="ru-RU" dirty="0"/>
              <a:t> приемы логического анализа исходят из признания разнообразия единиц языка и самих языков, так что их </a:t>
            </a:r>
            <a:r>
              <a:rPr lang="ru-RU" dirty="0" err="1" smtClean="0"/>
              <a:t>общелогические</a:t>
            </a:r>
            <a:r>
              <a:rPr lang="ru-RU" dirty="0" smtClean="0"/>
              <a:t> </a:t>
            </a:r>
            <a:r>
              <a:rPr lang="ru-RU" dirty="0"/>
              <a:t>свойства проявляются весьма своеобразно и </a:t>
            </a:r>
            <a:r>
              <a:rPr lang="ru-RU" dirty="0" smtClean="0"/>
              <a:t>противоречиво</a:t>
            </a:r>
            <a:r>
              <a:rPr lang="ru-RU" dirty="0"/>
              <a:t>, поэтому предметом анализа являются конкретные </a:t>
            </a:r>
            <a:r>
              <a:rPr lang="ru-RU" dirty="0" smtClean="0"/>
              <a:t>единицы </a:t>
            </a:r>
            <a:r>
              <a:rPr lang="ru-RU" dirty="0"/>
              <a:t>языка, их функционирование и связи не только с </a:t>
            </a:r>
            <a:r>
              <a:rPr lang="ru-RU" dirty="0" smtClean="0"/>
              <a:t>логическими </a:t>
            </a:r>
            <a:r>
              <a:rPr lang="ru-RU" dirty="0"/>
              <a:t>формами мысли, но и с иными содержательными единицами и категориями. В языке в целом </a:t>
            </a:r>
            <a:r>
              <a:rPr lang="ru-RU" dirty="0" err="1"/>
              <a:t>вариантно-языковые</a:t>
            </a:r>
            <a:r>
              <a:rPr lang="ru-RU" dirty="0"/>
              <a:t> логические </a:t>
            </a:r>
            <a:r>
              <a:rPr lang="ru-RU" dirty="0" smtClean="0"/>
              <a:t>приемы </a:t>
            </a:r>
            <a:r>
              <a:rPr lang="ru-RU" dirty="0"/>
              <a:t>применяются тогда, когда говорят о лингвистической </a:t>
            </a:r>
            <a:r>
              <a:rPr lang="ru-RU" dirty="0" smtClean="0"/>
              <a:t>относительности</a:t>
            </a:r>
            <a:r>
              <a:rPr lang="ru-RU" dirty="0"/>
              <a:t>, о различных типах языковых значений, их категориях и связях с контекстом. Например, при изучении содержательной </a:t>
            </a:r>
            <a:r>
              <a:rPr lang="ru-RU" dirty="0" smtClean="0"/>
              <a:t>структуры </a:t>
            </a:r>
            <a:r>
              <a:rPr lang="ru-RU" dirty="0"/>
              <a:t>предложения широко используются приемы </a:t>
            </a:r>
            <a:r>
              <a:rPr lang="ru-RU" dirty="0" smtClean="0"/>
              <a:t>логико-морфологического </a:t>
            </a:r>
            <a:r>
              <a:rPr lang="ru-RU" dirty="0"/>
              <a:t>и актуально-синтагматического членения предложения.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В) </a:t>
            </a:r>
            <a:r>
              <a:rPr lang="ru-RU" dirty="0" err="1"/>
              <a:t>Артикуляционно-аккустические</a:t>
            </a:r>
            <a:r>
              <a:rPr lang="ru-RU" dirty="0"/>
              <a:t> приемы</a:t>
            </a:r>
          </a:p>
          <a:p>
            <a:r>
              <a:rPr lang="ru-RU" dirty="0"/>
              <a:t>Звуки речи могут получать физические и биологические </a:t>
            </a:r>
            <a:r>
              <a:rPr lang="ru-RU" dirty="0" smtClean="0"/>
              <a:t>характеристики</a:t>
            </a:r>
            <a:r>
              <a:rPr lang="ru-RU" dirty="0"/>
              <a:t>; вместе с тем как продукт высшей нервной </a:t>
            </a:r>
            <a:r>
              <a:rPr lang="ru-RU" dirty="0" smtClean="0"/>
              <a:t>деятельности </a:t>
            </a:r>
            <a:r>
              <a:rPr lang="ru-RU" dirty="0"/>
              <a:t>человека они — психическое явление. Так, артикуляция звука — это мускульное усилие, которое предполагает не только движение органов речи, но и контроль, и управление </a:t>
            </a:r>
            <a:r>
              <a:rPr lang="ru-RU" dirty="0" err="1"/>
              <a:t>артикулированием</a:t>
            </a:r>
            <a:r>
              <a:rPr lang="ru-RU" dirty="0"/>
              <a:t>, </a:t>
            </a:r>
            <a:r>
              <a:rPr lang="ru-RU" dirty="0" smtClean="0"/>
              <a:t>выработку </a:t>
            </a:r>
            <a:r>
              <a:rPr lang="ru-RU" dirty="0"/>
              <a:t>навыков артикуляции, воспитание фонологического слуха.</a:t>
            </a:r>
          </a:p>
          <a:p>
            <a:r>
              <a:rPr lang="ru-RU" dirty="0" smtClean="0"/>
              <a:t>Физические </a:t>
            </a:r>
            <a:r>
              <a:rPr lang="ru-RU" dirty="0"/>
              <a:t>и физиологические свойства звуков речи изучаются при помощи прямого наблюдения и различных приемов </a:t>
            </a:r>
            <a:r>
              <a:rPr lang="ru-RU" dirty="0" smtClean="0"/>
              <a:t>экспериментально-фонетического </a:t>
            </a:r>
            <a:r>
              <a:rPr lang="ru-RU" dirty="0"/>
              <a:t>метода. </a:t>
            </a:r>
            <a:r>
              <a:rPr lang="ru-RU" dirty="0" smtClean="0"/>
              <a:t>Артикуляционно-психологические </a:t>
            </a:r>
            <a:r>
              <a:rPr lang="ru-RU" dirty="0"/>
              <a:t>и акустико-психологические особенности звуков речи </a:t>
            </a:r>
            <a:r>
              <a:rPr lang="ru-RU" dirty="0" smtClean="0"/>
              <a:t>изучаются </a:t>
            </a:r>
            <a:r>
              <a:rPr lang="ru-RU" dirty="0"/>
              <a:t>при помощи классификации методик и компонентного </a:t>
            </a:r>
            <a:r>
              <a:rPr lang="ru-RU" dirty="0" smtClean="0"/>
              <a:t>анализа </a:t>
            </a:r>
            <a:r>
              <a:rPr lang="ru-RU" dirty="0"/>
              <a:t>артикуляции звуков и артикуляционного акта. Компоненты </a:t>
            </a:r>
            <a:r>
              <a:rPr lang="ru-RU" dirty="0" smtClean="0"/>
              <a:t>артикуляции </a:t>
            </a:r>
            <a:r>
              <a:rPr lang="ru-RU" dirty="0"/>
              <a:t>описываются при помощи артикуляционных таблиц, </a:t>
            </a:r>
            <a:r>
              <a:rPr lang="ru-RU" dirty="0" smtClean="0"/>
              <a:t>разработанных </a:t>
            </a:r>
            <a:r>
              <a:rPr lang="ru-RU" dirty="0"/>
              <a:t>отдельно для гласных и согласных. Набор </a:t>
            </a:r>
            <a:r>
              <a:rPr lang="ru-RU" dirty="0" smtClean="0"/>
              <a:t>артикуляционных </a:t>
            </a:r>
            <a:r>
              <a:rPr lang="ru-RU" dirty="0"/>
              <a:t>признаков бывает различным для разных языков. Так, </a:t>
            </a:r>
            <a:r>
              <a:rPr lang="ru-RU" dirty="0" smtClean="0"/>
              <a:t>артикуляционная </a:t>
            </a:r>
            <a:r>
              <a:rPr lang="ru-RU" dirty="0"/>
              <a:t>характеристика согласных звуков русского и </a:t>
            </a:r>
            <a:r>
              <a:rPr lang="ru-RU" dirty="0" smtClean="0"/>
              <a:t>украинского </a:t>
            </a:r>
            <a:r>
              <a:rPr lang="ru-RU" dirty="0"/>
              <a:t>языков включает 4 обязательных дифференциальных </a:t>
            </a:r>
            <a:r>
              <a:rPr lang="ru-RU" dirty="0" smtClean="0"/>
              <a:t>признака</a:t>
            </a:r>
            <a:r>
              <a:rPr lang="ru-RU" dirty="0"/>
              <a:t>, указывающих на </a:t>
            </a:r>
            <a:r>
              <a:rPr lang="ru-RU" dirty="0" err="1"/>
              <a:t>артикулятор</a:t>
            </a:r>
            <a:r>
              <a:rPr lang="ru-RU" dirty="0"/>
              <a:t> (активный орган речи), место </a:t>
            </a:r>
            <a:r>
              <a:rPr lang="ru-RU" dirty="0" smtClean="0"/>
              <a:t>артикуляции</a:t>
            </a:r>
            <a:r>
              <a:rPr lang="ru-RU" dirty="0"/>
              <a:t>, участие голосовых связок и наличие дополнительного движения </a:t>
            </a:r>
            <a:r>
              <a:rPr lang="ru-RU" dirty="0" err="1"/>
              <a:t>артикулятора</a:t>
            </a:r>
            <a:r>
              <a:rPr lang="ru-RU" dirty="0"/>
              <a:t>, создающего палатализацию (например, согласный [</a:t>
            </a:r>
            <a:r>
              <a:rPr lang="ru-RU" dirty="0" err="1"/>
              <a:t>д</a:t>
            </a:r>
            <a:r>
              <a:rPr lang="ru-RU" dirty="0"/>
              <a:t>'] характеризуется как переднеязычный, зубной, </a:t>
            </a:r>
            <a:r>
              <a:rPr lang="ru-RU" dirty="0" smtClean="0"/>
              <a:t>звонкий</a:t>
            </a:r>
            <a:r>
              <a:rPr lang="ru-RU" dirty="0"/>
              <a:t>, мягкий). В польском или французском языках обязательно </a:t>
            </a:r>
            <a:r>
              <a:rPr lang="ru-RU" dirty="0" smtClean="0"/>
              <a:t>указание </a:t>
            </a:r>
            <a:r>
              <a:rPr lang="ru-RU" dirty="0"/>
              <a:t>на участие носового резонатора, а в немецком или якутском — на длительность </a:t>
            </a:r>
            <a:r>
              <a:rPr lang="ru-RU" dirty="0" err="1"/>
              <a:t>артикулирования</a:t>
            </a:r>
            <a:r>
              <a:rPr lang="ru-RU" dirty="0"/>
              <a:t> гласного.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Г) Приемы межуровневой интерпретации</a:t>
            </a:r>
          </a:p>
          <a:p>
            <a:r>
              <a:rPr lang="ru-RU" dirty="0" smtClean="0"/>
              <a:t>Данные приемы, не имеющие однозначного наименования, широко применяются в практике лингвистического исследования. Смысл их состоит в том, что единицы смежного яруса или более мелкие единицы одного и того же яруса используются как единицы лингвистического анализа. При межуровневом анализе на свойства изучаемого явления смотрят с точки зрения смежного яруса, что открывает новые особенности изучаемых явлений и помогает установить межуровневые связи. Наиболее распространены приемы морфологического синтаксиса и морфемной морфологии.</a:t>
            </a:r>
          </a:p>
          <a:p>
            <a:r>
              <a:rPr lang="ru-RU" dirty="0"/>
              <a:t>Синтаксическими единицами обычно признают словосочетание и предложение; в их состав, не теряя при этом своей специфики, входят словоформы и части речи. Прием </a:t>
            </a:r>
            <a:r>
              <a:rPr lang="ru-RU" u="sng" dirty="0"/>
              <a:t>морфологического </a:t>
            </a:r>
            <a:r>
              <a:rPr lang="ru-RU" u="sng" dirty="0" smtClean="0"/>
              <a:t>синтаксиса</a:t>
            </a:r>
            <a:r>
              <a:rPr lang="ru-RU" dirty="0" smtClean="0"/>
              <a:t> </a:t>
            </a:r>
            <a:r>
              <a:rPr lang="ru-RU" dirty="0"/>
              <a:t>состоит в том, что синтаксическую структуру изучают с точки зрения ее морфологической выраженности (например, </a:t>
            </a:r>
            <a:r>
              <a:rPr lang="ru-RU" dirty="0" smtClean="0"/>
              <a:t>главный </a:t>
            </a:r>
            <a:r>
              <a:rPr lang="ru-RU" dirty="0"/>
              <a:t>член номинативного предложения может быть выражен </a:t>
            </a:r>
            <a:r>
              <a:rPr lang="ru-RU" dirty="0" smtClean="0"/>
              <a:t>именем </a:t>
            </a:r>
            <a:r>
              <a:rPr lang="ru-RU" dirty="0"/>
              <a:t>существительным, местоимением, числительным, </a:t>
            </a:r>
            <a:r>
              <a:rPr lang="ru-RU" dirty="0" smtClean="0"/>
              <a:t>субстантивированным </a:t>
            </a:r>
            <a:r>
              <a:rPr lang="ru-RU" dirty="0"/>
              <a:t>словом, семантически и синтаксически неделимым словосочетанием</a:t>
            </a:r>
            <a:r>
              <a:rPr lang="ru-RU" dirty="0" smtClean="0"/>
              <a:t>).</a:t>
            </a:r>
          </a:p>
          <a:p>
            <a:r>
              <a:rPr lang="ru-RU" dirty="0"/>
              <a:t>Прием </a:t>
            </a:r>
            <a:r>
              <a:rPr lang="ru-RU" u="sng" dirty="0"/>
              <a:t>морфемной морфологии </a:t>
            </a:r>
            <a:r>
              <a:rPr lang="ru-RU" dirty="0"/>
              <a:t>состоит в том, что морфема </a:t>
            </a:r>
            <a:r>
              <a:rPr lang="ru-RU" dirty="0" smtClean="0"/>
              <a:t>рассматривается </a:t>
            </a:r>
            <a:r>
              <a:rPr lang="ru-RU" dirty="0"/>
              <a:t>как основная единица морфологии и </a:t>
            </a:r>
            <a:r>
              <a:rPr lang="ru-RU" dirty="0" smtClean="0"/>
              <a:t>морфологического </a:t>
            </a:r>
            <a:r>
              <a:rPr lang="ru-RU" dirty="0"/>
              <a:t>анализа.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Д) Дистрибутивная методика</a:t>
            </a:r>
          </a:p>
          <a:p>
            <a:r>
              <a:rPr lang="ru-RU" dirty="0"/>
              <a:t>Языковые единицы в тексте соседствуют, предельные единицы соединены друг с другом в составе более сложных единиц языка. Среди приемов изучения сочетаемости выделяют позиционные и дистрибутивные.</a:t>
            </a:r>
          </a:p>
          <a:p>
            <a:r>
              <a:rPr lang="ru-RU" i="1" dirty="0"/>
              <a:t>Позиционные </a:t>
            </a:r>
            <a:r>
              <a:rPr lang="ru-RU" dirty="0"/>
              <a:t>приемы основаны на признании позиционной структуры единиц языка (например, по модели </a:t>
            </a:r>
            <a:r>
              <a:rPr lang="en-US" dirty="0"/>
              <a:t>N</a:t>
            </a:r>
            <a:r>
              <a:rPr lang="ru-RU" dirty="0"/>
              <a:t>-</a:t>
            </a:r>
            <a:r>
              <a:rPr lang="en-US" dirty="0"/>
              <a:t>V </a:t>
            </a:r>
            <a:r>
              <a:rPr lang="ru-RU" dirty="0"/>
              <a:t>образуется </a:t>
            </a:r>
            <a:r>
              <a:rPr lang="ru-RU" dirty="0" smtClean="0"/>
              <a:t>множество </a:t>
            </a:r>
            <a:r>
              <a:rPr lang="ru-RU" dirty="0"/>
              <a:t>предложений: Поезд идет. Студент спит. Птица летит и т. п.); с помощью </a:t>
            </a:r>
            <a:r>
              <a:rPr lang="ru-RU" i="1" dirty="0"/>
              <a:t>дистрибутивных</a:t>
            </a:r>
            <a:r>
              <a:rPr lang="ru-RU" dirty="0"/>
              <a:t> приемов изучают окружение </a:t>
            </a:r>
            <a:r>
              <a:rPr lang="ru-RU" dirty="0" smtClean="0"/>
              <a:t>языковых </a:t>
            </a:r>
            <a:r>
              <a:rPr lang="ru-RU" dirty="0"/>
              <a:t>единиц, их контекст (например, дешифровочный анализ в русле дескриптивной лингвистики).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Типы приёмов описательного метода:</a:t>
            </a:r>
            <a:br>
              <a:rPr lang="ru-RU" sz="2800" dirty="0" smtClean="0"/>
            </a:br>
            <a:r>
              <a:rPr lang="ru-RU" sz="2800" dirty="0" smtClean="0"/>
              <a:t>Б) Приёмы внутренней интерпретации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Единицы языка обладают собственным строением. Изучение его предполагает собственную, или внутреннюю, интерпретацию. В. И. </a:t>
            </a:r>
            <a:r>
              <a:rPr lang="ru-RU" dirty="0" err="1"/>
              <a:t>Кодухов</a:t>
            </a:r>
            <a:r>
              <a:rPr lang="ru-RU" dirty="0"/>
              <a:t> называет три вида внутренней интерпретации.</a:t>
            </a:r>
          </a:p>
          <a:p>
            <a:pPr lvl="0"/>
            <a:r>
              <a:rPr lang="ru-RU" u="sng" dirty="0"/>
              <a:t>Приемы классификации и систематизации</a:t>
            </a:r>
            <a:r>
              <a:rPr lang="ru-RU" dirty="0"/>
              <a:t> направлены на </a:t>
            </a:r>
            <a:r>
              <a:rPr lang="ru-RU" dirty="0" smtClean="0"/>
              <a:t>выделение </a:t>
            </a:r>
            <a:r>
              <a:rPr lang="ru-RU" dirty="0"/>
              <a:t>различных групп, разрядов, классов языковых единиц, </a:t>
            </a:r>
            <a:r>
              <a:rPr lang="ru-RU" dirty="0" smtClean="0"/>
              <a:t>а также </a:t>
            </a:r>
            <a:r>
              <a:rPr lang="ru-RU" dirty="0"/>
              <a:t>категорий, свойственных тем или иным единицам языка.</a:t>
            </a:r>
          </a:p>
          <a:p>
            <a:pPr lvl="0"/>
            <a:r>
              <a:rPr lang="ru-RU" u="sng" dirty="0"/>
              <a:t>Приемы вскрытия строения выделенных единиц, категорий </a:t>
            </a:r>
            <a:r>
              <a:rPr lang="ru-RU" u="sng" dirty="0" smtClean="0"/>
              <a:t>и их </a:t>
            </a:r>
            <a:r>
              <a:rPr lang="ru-RU" u="sng" dirty="0"/>
              <a:t>образцов</a:t>
            </a:r>
            <a:r>
              <a:rPr lang="ru-RU" dirty="0"/>
              <a:t>. В данную группу входят: </a:t>
            </a:r>
            <a:endParaRPr lang="ru-RU" dirty="0" smtClean="0"/>
          </a:p>
          <a:p>
            <a:pPr lvl="0"/>
            <a:r>
              <a:rPr lang="ru-RU" dirty="0" smtClean="0"/>
              <a:t>а</a:t>
            </a:r>
            <a:r>
              <a:rPr lang="ru-RU" dirty="0"/>
              <a:t>) парадигматические </a:t>
            </a:r>
            <a:r>
              <a:rPr lang="ru-RU" dirty="0" smtClean="0"/>
              <a:t>приемы</a:t>
            </a:r>
            <a:r>
              <a:rPr lang="ru-RU" dirty="0"/>
              <a:t>, в том числе оппозиционный и прием семантического поля;</a:t>
            </a:r>
            <a:br>
              <a:rPr lang="ru-RU" dirty="0"/>
            </a:br>
            <a:r>
              <a:rPr lang="ru-RU" dirty="0"/>
              <a:t>б) синтагматические приемы, в том числе позиционные; </a:t>
            </a:r>
            <a:endParaRPr lang="ru-RU" dirty="0" smtClean="0"/>
          </a:p>
          <a:p>
            <a:pPr lvl="0"/>
            <a:r>
              <a:rPr lang="ru-RU" dirty="0" smtClean="0"/>
              <a:t>в</a:t>
            </a:r>
            <a:r>
              <a:rPr lang="ru-RU" dirty="0"/>
              <a:t>) </a:t>
            </a:r>
            <a:r>
              <a:rPr lang="ru-RU" dirty="0" smtClean="0"/>
              <a:t>приемы преобразований</a:t>
            </a:r>
            <a:r>
              <a:rPr lang="ru-RU" dirty="0"/>
              <a:t>, в том числе трансформационная методика.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А) Прием классификации и систематики</a:t>
            </a:r>
          </a:p>
          <a:p>
            <a:r>
              <a:rPr lang="ru-RU" dirty="0"/>
              <a:t>Классификация как логическая операция деления объема </a:t>
            </a:r>
            <a:r>
              <a:rPr lang="ru-RU" dirty="0" smtClean="0"/>
              <a:t>понятия </a:t>
            </a:r>
            <a:r>
              <a:rPr lang="ru-RU" dirty="0"/>
              <a:t>состоит в том, что все множество изучаемых приемов или </a:t>
            </a:r>
            <a:r>
              <a:rPr lang="ru-RU" dirty="0" smtClean="0"/>
              <a:t>явлений </a:t>
            </a:r>
            <a:r>
              <a:rPr lang="ru-RU" dirty="0"/>
              <a:t>разбивается на отдельные группы, классы на основе </a:t>
            </a:r>
            <a:r>
              <a:rPr lang="ru-RU" dirty="0" smtClean="0"/>
              <a:t>сходных</a:t>
            </a:r>
            <a:r>
              <a:rPr lang="ru-RU" dirty="0"/>
              <a:t> или различных признаков. Примерами лингвистической </a:t>
            </a:r>
            <a:r>
              <a:rPr lang="ru-RU" dirty="0" smtClean="0"/>
              <a:t>классификации </a:t>
            </a:r>
            <a:r>
              <a:rPr lang="ru-RU" dirty="0"/>
              <a:t>могут служить классификации слов по частям речи, простых предложений (двусоставные — односоставные и т. п.).</a:t>
            </a:r>
          </a:p>
          <a:p>
            <a:r>
              <a:rPr lang="ru-RU" dirty="0"/>
              <a:t>Б) Приемы парадигм и парадигматическая методика</a:t>
            </a:r>
          </a:p>
          <a:p>
            <a:r>
              <a:rPr lang="ru-RU" dirty="0"/>
              <a:t>Парадигматическая методика является одним из способов </a:t>
            </a:r>
            <a:r>
              <a:rPr lang="ru-RU" dirty="0" smtClean="0"/>
              <a:t>моделирования </a:t>
            </a:r>
            <a:r>
              <a:rPr lang="ru-RU" dirty="0"/>
              <a:t>языка. Парадигма понимается как образец, который </a:t>
            </a:r>
            <a:r>
              <a:rPr lang="ru-RU" dirty="0" smtClean="0"/>
              <a:t>извлекается </a:t>
            </a:r>
            <a:r>
              <a:rPr lang="ru-RU" dirty="0"/>
              <a:t>из речевого материала, но в речи ни одна парадигма </a:t>
            </a:r>
            <a:r>
              <a:rPr lang="ru-RU" dirty="0" smtClean="0"/>
              <a:t>полностью </a:t>
            </a:r>
            <a:r>
              <a:rPr lang="ru-RU" dirty="0"/>
              <a:t>не реализуется (см. парадигму склонения имен </a:t>
            </a:r>
            <a:r>
              <a:rPr lang="ru-RU" dirty="0" smtClean="0"/>
              <a:t>существительных</a:t>
            </a:r>
            <a:r>
              <a:rPr lang="ru-RU" dirty="0"/>
              <a:t>, спряжения глаголов и т. п.). Понимание языка как </a:t>
            </a:r>
            <a:r>
              <a:rPr lang="ru-RU" dirty="0" smtClean="0"/>
              <a:t>парадигматики </a:t>
            </a:r>
            <a:r>
              <a:rPr lang="ru-RU" dirty="0"/>
              <a:t>привело к широкому использованию парадигматической методики. Стали выделяться синтаксические и </a:t>
            </a:r>
            <a:r>
              <a:rPr lang="ru-RU" dirty="0" smtClean="0"/>
              <a:t>лексико-семантические </a:t>
            </a:r>
            <a:r>
              <a:rPr lang="ru-RU" dirty="0"/>
              <a:t>парадигмы, делаются попытки выявить фонологические </a:t>
            </a:r>
            <a:r>
              <a:rPr lang="ru-RU" dirty="0" smtClean="0"/>
              <a:t>парадигмы.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В) Оппозиционный прием</a:t>
            </a:r>
          </a:p>
          <a:p>
            <a:r>
              <a:rPr lang="ru-RU" dirty="0"/>
              <a:t>Оппозиция (от лат. </a:t>
            </a:r>
            <a:r>
              <a:rPr lang="en-US" dirty="0"/>
              <a:t>Opposition </a:t>
            </a:r>
            <a:r>
              <a:rPr lang="ru-RU" dirty="0"/>
              <a:t>— противоположение, </a:t>
            </a:r>
            <a:r>
              <a:rPr lang="ru-RU" dirty="0" smtClean="0"/>
              <a:t>противопоставление</a:t>
            </a:r>
            <a:r>
              <a:rPr lang="ru-RU" dirty="0"/>
              <a:t>) — это любая противопоставленная пара языковых </a:t>
            </a:r>
            <a:r>
              <a:rPr lang="ru-RU" dirty="0" smtClean="0"/>
              <a:t>единиц</a:t>
            </a:r>
            <a:r>
              <a:rPr lang="ru-RU" dirty="0"/>
              <a:t>: антонимы, гласные — согласные, совершенный — </a:t>
            </a:r>
            <a:r>
              <a:rPr lang="ru-RU" dirty="0" smtClean="0"/>
              <a:t>несовершенный </a:t>
            </a:r>
            <a:r>
              <a:rPr lang="ru-RU" dirty="0"/>
              <a:t>вид. Методика приема оппозиций была разработана </a:t>
            </a:r>
            <a:r>
              <a:rPr lang="ru-RU" dirty="0" smtClean="0"/>
              <a:t>представителями </a:t>
            </a:r>
            <a:r>
              <a:rPr lang="ru-RU" dirty="0"/>
              <a:t>Пражской лингвистической школы: Н. С. Трубецкой впервые применил его в фонологии, Р. О. Якобсон — в изучении морфологических категорий как оппозиционных семантических структур.</a:t>
            </a:r>
          </a:p>
          <a:p>
            <a:r>
              <a:rPr lang="ru-RU" dirty="0"/>
              <a:t>Прием оппозиции опирается на два основных принципа: 1) </a:t>
            </a:r>
            <a:r>
              <a:rPr lang="ru-RU" dirty="0" smtClean="0"/>
              <a:t>противопоставление </a:t>
            </a:r>
            <a:r>
              <a:rPr lang="ru-RU" dirty="0"/>
              <a:t>языка (парадигмы) и речи (контекста); 2) </a:t>
            </a:r>
            <a:r>
              <a:rPr lang="ru-RU" dirty="0" smtClean="0"/>
              <a:t>признание </a:t>
            </a:r>
            <a:r>
              <a:rPr lang="ru-RU" dirty="0"/>
              <a:t>неравноправности членов оппозиции. Категории языка </a:t>
            </a:r>
            <a:r>
              <a:rPr lang="ru-RU" dirty="0" smtClean="0"/>
              <a:t>понимаются </a:t>
            </a:r>
            <a:r>
              <a:rPr lang="ru-RU" dirty="0"/>
              <a:t>как общие значения, образуемые пучком </a:t>
            </a:r>
            <a:r>
              <a:rPr lang="ru-RU" dirty="0" smtClean="0"/>
              <a:t>дифференциальных </a:t>
            </a:r>
            <a:r>
              <a:rPr lang="ru-RU" dirty="0"/>
              <a:t>признаков. Последние образуют фонологическое содержание фонемы и грамматическое содержание словоформы, поэтому </a:t>
            </a:r>
            <a:r>
              <a:rPr lang="ru-RU" dirty="0" smtClean="0"/>
              <a:t>оппозиционному </a:t>
            </a:r>
            <a:r>
              <a:rPr lang="ru-RU" dirty="0"/>
              <a:t>анализу предшествует компонентный анализ.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Г) Приемы семантического поля</a:t>
            </a:r>
          </a:p>
          <a:p>
            <a:r>
              <a:rPr lang="ru-RU" dirty="0"/>
              <a:t>Семантические признаки языковых единиц могут быть </a:t>
            </a:r>
            <a:r>
              <a:rPr lang="ru-RU" dirty="0" smtClean="0"/>
              <a:t>выражены </a:t>
            </a:r>
            <a:r>
              <a:rPr lang="ru-RU" dirty="0"/>
              <a:t>в разной степени, иметь различную степень близости друг к </a:t>
            </a:r>
            <a:r>
              <a:rPr lang="ru-RU" dirty="0" smtClean="0"/>
              <a:t>другу</a:t>
            </a:r>
            <a:r>
              <a:rPr lang="ru-RU" dirty="0"/>
              <a:t>. Этот прием предполагает построение модели по принципу "центр — периферия" и признает наличие постепенных переходов, непрерывность развертывания семантических признаков. Прием </a:t>
            </a:r>
            <a:r>
              <a:rPr lang="ru-RU" dirty="0" smtClean="0"/>
              <a:t>понятийного поля, </a:t>
            </a:r>
            <a:r>
              <a:rPr lang="ru-RU" dirty="0"/>
              <a:t>или поля Й. Трира, состоит в том, что в центре семантического поля находится семантическая доминанта, представляющая набор семантических признаков данного понятия, родового понятия или темы (предметной отнесенности). Наличие в центре </a:t>
            </a:r>
            <a:r>
              <a:rPr lang="ru-RU" dirty="0" err="1"/>
              <a:t>многосемного</a:t>
            </a:r>
            <a:r>
              <a:rPr lang="ru-RU" dirty="0"/>
              <a:t> компонента дает возможность развертывать его таким образом, что происходит сокращение признаков и удаление анализируемой единицы от центра. Крайне периферийные элементы обладают разной степенью удаления от набора признаков </a:t>
            </a:r>
            <a:r>
              <a:rPr lang="ru-RU" dirty="0" smtClean="0"/>
              <a:t>семантической </a:t>
            </a:r>
            <a:r>
              <a:rPr lang="ru-RU" dirty="0"/>
              <a:t>доминанты и тем самым получают свою семантическую </a:t>
            </a:r>
            <a:r>
              <a:rPr lang="ru-RU" dirty="0" smtClean="0"/>
              <a:t>определенность</a:t>
            </a:r>
            <a:r>
              <a:rPr lang="ru-RU" dirty="0"/>
              <a:t>, которая может быть охарактеризована как степень </a:t>
            </a:r>
            <a:r>
              <a:rPr lang="ru-RU" dirty="0" smtClean="0"/>
              <a:t>семантического </a:t>
            </a:r>
            <a:r>
              <a:rPr lang="ru-RU" dirty="0"/>
              <a:t>тяготения и семантического расстояния.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ru-RU" u="sng" dirty="0"/>
              <a:t>Д) Прием семантической валентности слова</a:t>
            </a:r>
            <a:r>
              <a:rPr lang="ru-RU" dirty="0"/>
              <a:t> </a:t>
            </a:r>
            <a:r>
              <a:rPr lang="ru-RU" dirty="0" smtClean="0"/>
              <a:t>В. </a:t>
            </a:r>
            <a:r>
              <a:rPr lang="ru-RU" dirty="0" err="1"/>
              <a:t>Порцига</a:t>
            </a:r>
            <a:r>
              <a:rPr lang="ru-RU" dirty="0"/>
              <a:t> изучает семантическую сочетаемость слова: данного существительного со всеми глаголами или прилагательными и т. п.</a:t>
            </a:r>
          </a:p>
          <a:p>
            <a:r>
              <a:rPr lang="ru-RU" dirty="0"/>
              <a:t>Е) Приемы преобразования и трансформационная методика.</a:t>
            </a:r>
          </a:p>
          <a:p>
            <a:r>
              <a:rPr lang="ru-RU" dirty="0"/>
              <a:t>Приемы преобразований базируются на понимании языка как процесса, как динамической структуры, отдельные единицы </a:t>
            </a:r>
            <a:r>
              <a:rPr lang="ru-RU" dirty="0" smtClean="0"/>
              <a:t>которой </a:t>
            </a:r>
            <a:r>
              <a:rPr lang="ru-RU" dirty="0"/>
              <a:t>связаны друг с другом. Приемы преобразований возникли, с одной стороны, в сравнительно-историческом языкознании, а с </a:t>
            </a:r>
            <a:r>
              <a:rPr lang="ru-RU" dirty="0" smtClean="0"/>
              <a:t>другой </a:t>
            </a:r>
            <a:r>
              <a:rPr lang="ru-RU" dirty="0"/>
              <a:t>— в логической лингвистике и при стилистическом анализе </a:t>
            </a:r>
            <a:r>
              <a:rPr lang="ru-RU" dirty="0" smtClean="0"/>
              <a:t>художественного </a:t>
            </a:r>
            <a:r>
              <a:rPr lang="ru-RU" dirty="0"/>
              <a:t>текста. Методика преобразований использовалась для замены действительного оборота страдательным, при </a:t>
            </a:r>
            <a:r>
              <a:rPr lang="ru-RU" dirty="0" smtClean="0"/>
              <a:t>сокращении </a:t>
            </a:r>
            <a:r>
              <a:rPr lang="ru-RU" dirty="0"/>
              <a:t>сложного предложения и развертывании простого. Так, Ф. И. Буслаев широко использовал прием сокращений придаточных предложений: тот, кто виноват- виновник; думаю о том, чтобы идти — думаю идти и т. п.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lvl="0"/>
            <a:r>
              <a:rPr lang="ru-RU" sz="2700" dirty="0" smtClean="0"/>
              <a:t>1. Общая характеристика описательного метода. Этапы описательного анализа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Описательный </a:t>
            </a:r>
            <a:r>
              <a:rPr lang="ru-RU" dirty="0"/>
              <a:t>метод — это </a:t>
            </a:r>
            <a:r>
              <a:rPr lang="ru-RU" dirty="0" smtClean="0"/>
              <a:t>система </a:t>
            </a:r>
            <a:r>
              <a:rPr lang="ru-RU" dirty="0"/>
              <a:t>исследовательских приемов, применяемых для </a:t>
            </a:r>
            <a:r>
              <a:rPr lang="ru-RU" dirty="0" smtClean="0"/>
              <a:t>характеристики </a:t>
            </a:r>
            <a:r>
              <a:rPr lang="ru-RU" dirty="0"/>
              <a:t>явлений языка на данном этапе его </a:t>
            </a:r>
            <a:r>
              <a:rPr lang="ru-RU" dirty="0" smtClean="0"/>
              <a:t>развития (В.И. </a:t>
            </a:r>
            <a:r>
              <a:rPr lang="ru-RU" dirty="0" err="1" smtClean="0"/>
              <a:t>Кодухов</a:t>
            </a:r>
            <a:r>
              <a:rPr lang="ru-RU" dirty="0" smtClean="0"/>
              <a:t>). </a:t>
            </a:r>
            <a:r>
              <a:rPr lang="ru-RU" dirty="0"/>
              <a:t>Это метод </a:t>
            </a:r>
            <a:r>
              <a:rPr lang="ru-RU" dirty="0" smtClean="0"/>
              <a:t>синхронного </a:t>
            </a:r>
            <a:r>
              <a:rPr lang="ru-RU" dirty="0"/>
              <a:t>анализа. Описательный метод имеет исключительное </a:t>
            </a:r>
            <a:r>
              <a:rPr lang="ru-RU" dirty="0" smtClean="0"/>
              <a:t>значение </a:t>
            </a:r>
            <a:r>
              <a:rPr lang="ru-RU" dirty="0"/>
              <a:t>для практики обучения </a:t>
            </a:r>
            <a:r>
              <a:rPr lang="ru-RU" dirty="0" smtClean="0"/>
              <a:t>языку. </a:t>
            </a:r>
          </a:p>
          <a:p>
            <a:r>
              <a:rPr lang="ru-RU" u="sng" dirty="0"/>
              <a:t>На </a:t>
            </a:r>
            <a:r>
              <a:rPr lang="ru-RU" u="sng" dirty="0" smtClean="0"/>
              <a:t>1 этапе</a:t>
            </a:r>
            <a:r>
              <a:rPr lang="ru-RU" dirty="0" smtClean="0"/>
              <a:t> </a:t>
            </a:r>
            <a:r>
              <a:rPr lang="ru-RU" dirty="0"/>
              <a:t>описательного анализа из текста выделяются слова и предложения, т. е. номинативные и коммуникативные </a:t>
            </a:r>
            <a:r>
              <a:rPr lang="ru-RU" dirty="0" smtClean="0"/>
              <a:t>единицы </a:t>
            </a:r>
            <a:r>
              <a:rPr lang="ru-RU" dirty="0"/>
              <a:t>языка. Выделение их не представляет в современном тексте трудностей, т. к. они выделяются графически. Слово — это </a:t>
            </a:r>
            <a:r>
              <a:rPr lang="ru-RU" dirty="0" smtClean="0"/>
              <a:t>отрезки </a:t>
            </a:r>
            <a:r>
              <a:rPr lang="ru-RU" dirty="0"/>
              <a:t>текста от просвета до просвета; предложения — отрезки текста между двумя точками или знаками, их заменяющими. Графическая сегментация должна быть дополнена методикой идентификации языковых единиц, так как слитное и раздельное написание имеет варианты, фразеологизмы по значению равны слову и т. п.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Традиционная трансформационная методика (</a:t>
            </a:r>
            <a:r>
              <a:rPr lang="ru-RU" dirty="0" err="1"/>
              <a:t>методика</a:t>
            </a:r>
            <a:r>
              <a:rPr lang="ru-RU" dirty="0"/>
              <a:t> </a:t>
            </a:r>
            <a:r>
              <a:rPr lang="ru-RU" dirty="0" smtClean="0"/>
              <a:t>преобразований</a:t>
            </a:r>
            <a:r>
              <a:rPr lang="ru-RU" dirty="0"/>
              <a:t>) состоит в установлении правил преобразований, </a:t>
            </a:r>
            <a:r>
              <a:rPr lang="ru-RU" dirty="0" smtClean="0"/>
              <a:t>определении </a:t>
            </a:r>
            <a:r>
              <a:rPr lang="ru-RU" dirty="0"/>
              <a:t>направления трансформационного процесса и сравнении полученных трансформ или </a:t>
            </a:r>
            <a:r>
              <a:rPr lang="ru-RU" dirty="0" err="1"/>
              <a:t>взаимотрансформируемых</a:t>
            </a:r>
            <a:r>
              <a:rPr lang="ru-RU" dirty="0"/>
              <a:t> единиц (</a:t>
            </a:r>
            <a:r>
              <a:rPr lang="ru-RU" dirty="0" smtClean="0"/>
              <a:t>синонимических </a:t>
            </a:r>
            <a:r>
              <a:rPr lang="ru-RU" dirty="0"/>
              <a:t>или производных). Трансформационная методика исходит из признания взаимосвязи, родственности единиц языка. Она широко используется для изучения синтаксических </a:t>
            </a:r>
            <a:r>
              <a:rPr lang="ru-RU" dirty="0" smtClean="0"/>
              <a:t>особенностей</a:t>
            </a:r>
            <a:r>
              <a:rPr lang="ru-RU" dirty="0"/>
              <a:t>, применяется и для анализа единиц других ярусов языка. При использовании традиционной трансформационной методики </a:t>
            </a:r>
            <a:r>
              <a:rPr lang="ru-RU" dirty="0" smtClean="0"/>
              <a:t>допускалось </a:t>
            </a:r>
            <a:r>
              <a:rPr lang="ru-RU" dirty="0"/>
              <a:t>устанавливать любые связи, которые давали данные </a:t>
            </a:r>
            <a:r>
              <a:rPr lang="ru-RU" dirty="0" smtClean="0"/>
              <a:t>реального </a:t>
            </a:r>
            <a:r>
              <a:rPr lang="ru-RU" dirty="0"/>
              <a:t>языка и его категорий. Логическая процедура рассматривалась как правило формальной логики, а потому оставалась за пределами лингвистического анализа. Напротив, при структурно — </a:t>
            </a:r>
            <a:r>
              <a:rPr lang="ru-RU" dirty="0" smtClean="0"/>
              <a:t>математическом </a:t>
            </a:r>
            <a:r>
              <a:rPr lang="ru-RU" dirty="0"/>
              <a:t>анализе логическая процедура анализа становится четко выраженной и </a:t>
            </a:r>
            <a:r>
              <a:rPr lang="ru-RU"/>
              <a:t>составляет </a:t>
            </a:r>
            <a:r>
              <a:rPr lang="ru-RU" smtClean="0"/>
              <a:t>его существенную </a:t>
            </a:r>
            <a:r>
              <a:rPr lang="ru-RU" dirty="0" smtClean="0"/>
              <a:t>часть.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ru-RU" u="sng" dirty="0" smtClean="0"/>
              <a:t>2 </a:t>
            </a:r>
            <a:r>
              <a:rPr lang="ru-RU" u="sng" dirty="0"/>
              <a:t>этап</a:t>
            </a:r>
            <a:r>
              <a:rPr lang="ru-RU" dirty="0"/>
              <a:t> описательного анализа состоит в членении </a:t>
            </a:r>
            <a:r>
              <a:rPr lang="ru-RU" dirty="0" smtClean="0"/>
              <a:t>выделенных </a:t>
            </a:r>
            <a:r>
              <a:rPr lang="ru-RU" dirty="0"/>
              <a:t>из текста единиц, т. е. нахождении структурных единиц. Вторичная сегментация идет двумя путями: слова членятся на </a:t>
            </a:r>
            <a:r>
              <a:rPr lang="ru-RU" dirty="0" smtClean="0"/>
              <a:t>морфемы </a:t>
            </a:r>
            <a:r>
              <a:rPr lang="ru-RU" dirty="0"/>
              <a:t>и словоформы, а предложение — на словосочетания и члены предложения.</a:t>
            </a:r>
          </a:p>
          <a:p>
            <a:r>
              <a:rPr lang="ru-RU" u="sng" dirty="0" smtClean="0"/>
              <a:t>3 этап</a:t>
            </a:r>
            <a:r>
              <a:rPr lang="ru-RU" dirty="0" smtClean="0"/>
              <a:t> </a:t>
            </a:r>
            <a:r>
              <a:rPr lang="ru-RU" dirty="0"/>
              <a:t>описательного анализа связан с интерпретацией </a:t>
            </a:r>
            <a:r>
              <a:rPr lang="ru-RU" dirty="0" smtClean="0"/>
              <a:t>выделенных </a:t>
            </a:r>
            <a:r>
              <a:rPr lang="ru-RU" dirty="0"/>
              <a:t>номинативно — коммуникативных (первый этап) и </a:t>
            </a:r>
            <a:r>
              <a:rPr lang="ru-RU" dirty="0" smtClean="0"/>
              <a:t>структурных </a:t>
            </a:r>
            <a:r>
              <a:rPr lang="ru-RU" dirty="0"/>
              <a:t>(второй этап) единиц. </a:t>
            </a:r>
            <a:r>
              <a:rPr lang="ru-RU" dirty="0" smtClean="0"/>
              <a:t> Структурная </a:t>
            </a:r>
            <a:r>
              <a:rPr lang="ru-RU" dirty="0"/>
              <a:t>интерпретация </a:t>
            </a:r>
            <a:r>
              <a:rPr lang="ru-RU" dirty="0" smtClean="0"/>
              <a:t>осуществляется </a:t>
            </a:r>
            <a:r>
              <a:rPr lang="ru-RU" dirty="0"/>
              <a:t>при помощи категориального и дискретного анализа.</a:t>
            </a:r>
          </a:p>
          <a:p>
            <a:r>
              <a:rPr lang="ru-RU" u="sng" dirty="0"/>
              <a:t>Категориальный анализ</a:t>
            </a:r>
            <a:r>
              <a:rPr lang="ru-RU" dirty="0"/>
              <a:t> состоит в том, что выделенные </a:t>
            </a:r>
            <a:r>
              <a:rPr lang="ru-RU" dirty="0" smtClean="0"/>
              <a:t>единицы </a:t>
            </a:r>
            <a:r>
              <a:rPr lang="ru-RU" dirty="0"/>
              <a:t>объединяются в группы, анализируется структура этих групп и каждая единица рассматривается как часть той или иной категории (категория подлежащего, дополнения и т. п.)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Методика </a:t>
            </a:r>
            <a:r>
              <a:rPr lang="ru-RU" u="sng" dirty="0"/>
              <a:t>дискретного анализа</a:t>
            </a:r>
            <a:r>
              <a:rPr lang="ru-RU" dirty="0"/>
              <a:t> состоит в том, что в структурной единице выделяются мельчайшие, далее неделимые предельные признаки. Изучается структура этих признаков, их распределение и значимость, так что единица языка рассматривается как </a:t>
            </a:r>
            <a:r>
              <a:rPr lang="ru-RU" dirty="0" smtClean="0"/>
              <a:t>пересечение </a:t>
            </a:r>
            <a:r>
              <a:rPr lang="ru-RU" dirty="0"/>
              <a:t>этих признаков (признаки фонем, например, ряд, подъем, </a:t>
            </a:r>
            <a:r>
              <a:rPr lang="ru-RU" dirty="0" err="1" smtClean="0"/>
              <a:t>лабиальность</a:t>
            </a:r>
            <a:r>
              <a:rPr lang="ru-RU" dirty="0" smtClean="0"/>
              <a:t> </a:t>
            </a:r>
            <a:r>
              <a:rPr lang="ru-RU" dirty="0"/>
              <a:t>и т. п.)</a:t>
            </a:r>
          </a:p>
          <a:p>
            <a:r>
              <a:rPr lang="ru-RU" dirty="0" smtClean="0"/>
              <a:t>Номинативно-коммуникативные </a:t>
            </a:r>
            <a:r>
              <a:rPr lang="ru-RU" dirty="0"/>
              <a:t>и структурные единицы </a:t>
            </a:r>
            <a:r>
              <a:rPr lang="ru-RU" dirty="0" smtClean="0"/>
              <a:t>являются </a:t>
            </a:r>
            <a:r>
              <a:rPr lang="ru-RU" dirty="0"/>
              <a:t>предметом анализа, последние используются как </a:t>
            </a:r>
            <a:r>
              <a:rPr lang="ru-RU" dirty="0" smtClean="0"/>
              <a:t>инструмент </a:t>
            </a:r>
            <a:r>
              <a:rPr lang="ru-RU" dirty="0"/>
              <a:t>познания языковых единиц.</a:t>
            </a:r>
          </a:p>
          <a:p>
            <a:r>
              <a:rPr lang="ru-RU" dirty="0"/>
              <a:t>Во всяком исследовании необходимо разграничивать единицы изучаемого объекта (в нашем случае — единицы языка) и </a:t>
            </a:r>
            <a:r>
              <a:rPr lang="ru-RU" dirty="0" smtClean="0"/>
              <a:t>единицы</a:t>
            </a:r>
            <a:r>
              <a:rPr lang="ru-RU" dirty="0"/>
              <a:t>, создаваемые исследователем для усовершенствования </a:t>
            </a:r>
            <a:r>
              <a:rPr lang="ru-RU" dirty="0" smtClean="0"/>
              <a:t>процедуры </a:t>
            </a:r>
            <a:r>
              <a:rPr lang="ru-RU" dirty="0"/>
              <a:t>анализа (единицы анализа).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Соотношение единицы языка и единицы анализа бывает </a:t>
            </a:r>
            <a:r>
              <a:rPr lang="ru-RU" dirty="0" smtClean="0"/>
              <a:t>двояким</a:t>
            </a:r>
            <a:r>
              <a:rPr lang="ru-RU" dirty="0"/>
              <a:t>. С одной стороны, единицами анализа могут выступать </a:t>
            </a:r>
            <a:r>
              <a:rPr lang="ru-RU" dirty="0" smtClean="0"/>
              <a:t>реальные </a:t>
            </a:r>
            <a:r>
              <a:rPr lang="ru-RU" dirty="0"/>
              <a:t>единицы языка (морфема, словоформа и т. п.). С другой </a:t>
            </a:r>
            <a:r>
              <a:rPr lang="ru-RU" dirty="0" smtClean="0"/>
              <a:t>стороны</a:t>
            </a:r>
            <a:r>
              <a:rPr lang="ru-RU" dirty="0"/>
              <a:t>, единицами анализа могут быть такие элементы и отношения, которые сами по себе не образуют ни единиц языка, ни его </a:t>
            </a:r>
            <a:r>
              <a:rPr lang="ru-RU" dirty="0" smtClean="0"/>
              <a:t>категорий </a:t>
            </a:r>
            <a:r>
              <a:rPr lang="ru-RU" dirty="0"/>
              <a:t>(например, фигуры и функции Л. </a:t>
            </a:r>
            <a:r>
              <a:rPr lang="ru-RU" dirty="0" err="1"/>
              <a:t>Ельмслева</a:t>
            </a:r>
            <a:r>
              <a:rPr lang="ru-RU" dirty="0"/>
              <a:t>).</a:t>
            </a:r>
          </a:p>
          <a:p>
            <a:r>
              <a:rPr lang="ru-RU" dirty="0"/>
              <a:t>В тех случаях, когда единицами анализа бывают реальные </a:t>
            </a:r>
            <a:r>
              <a:rPr lang="ru-RU" dirty="0" smtClean="0"/>
              <a:t>единицы </a:t>
            </a:r>
            <a:r>
              <a:rPr lang="ru-RU" dirty="0"/>
              <a:t>языка, их отношение к единицам объекта может быть </a:t>
            </a:r>
            <a:r>
              <a:rPr lang="ru-RU" dirty="0" smtClean="0"/>
              <a:t>двояким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а</a:t>
            </a:r>
            <a:r>
              <a:rPr lang="ru-RU" dirty="0"/>
              <a:t>) единица анализа меньше, чем исследуемая единица языка и речи. </a:t>
            </a:r>
            <a:r>
              <a:rPr lang="ru-RU" dirty="0" smtClean="0"/>
              <a:t>б) единица анализа оказывается большей, чем единица языка и </a:t>
            </a:r>
            <a:r>
              <a:rPr lang="ru-RU" dirty="0" smtClean="0"/>
              <a:t>речи.</a:t>
            </a:r>
          </a:p>
          <a:p>
            <a:r>
              <a:rPr lang="ru-RU" dirty="0" smtClean="0"/>
              <a:t>На </a:t>
            </a:r>
            <a:r>
              <a:rPr lang="ru-RU" dirty="0"/>
              <a:t>этих соотношениях базируются две различные методики лингвистического анализа и описания языка — компонентный и контекстный </a:t>
            </a:r>
            <a:r>
              <a:rPr lang="ru-RU" dirty="0" smtClean="0"/>
              <a:t>анализ</a:t>
            </a:r>
            <a:r>
              <a:rPr lang="ru-RU" dirty="0" smtClean="0"/>
              <a:t>. </a:t>
            </a:r>
            <a:endParaRPr lang="ru-RU" dirty="0"/>
          </a:p>
          <a:p>
            <a:r>
              <a:rPr lang="ru-RU" u="sng" dirty="0"/>
              <a:t>Компонентный анализ</a:t>
            </a:r>
            <a:r>
              <a:rPr lang="ru-RU" dirty="0"/>
              <a:t> опирается на то, что единицы анализа </a:t>
            </a:r>
            <a:r>
              <a:rPr lang="ru-RU" dirty="0" smtClean="0"/>
              <a:t>являются </a:t>
            </a:r>
            <a:r>
              <a:rPr lang="ru-RU" dirty="0"/>
              <a:t>элементами анализируемой языковой единицы — </a:t>
            </a:r>
            <a:r>
              <a:rPr lang="ru-RU" dirty="0" smtClean="0"/>
              <a:t>номинативно-коммуникативной </a:t>
            </a:r>
            <a:r>
              <a:rPr lang="ru-RU" dirty="0"/>
              <a:t>и структурной. Например, членение слова на морфемы, разбор предложения по составу и т. п.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r>
              <a:rPr lang="ru-RU" u="sng" dirty="0"/>
              <a:t>Контекстный анали</a:t>
            </a:r>
            <a:r>
              <a:rPr lang="ru-RU" dirty="0"/>
              <a:t>з — это анализ части через целое, так как единицы анализа больше, чем изучаемые единицы языка. При </a:t>
            </a:r>
            <a:r>
              <a:rPr lang="ru-RU" dirty="0" smtClean="0"/>
              <a:t>контекстном </a:t>
            </a:r>
            <a:r>
              <a:rPr lang="ru-RU" dirty="0"/>
              <a:t>анализе исследуемая единица языка рассматривается в составе контекста. Размер его зависит от характера исследуемой единицы (для фонемы достаточный контекст — отдельное слово, для сверхфразового единства — весь текст). Чаще всего </a:t>
            </a:r>
            <a:r>
              <a:rPr lang="ru-RU" dirty="0" smtClean="0"/>
              <a:t>контекстный </a:t>
            </a:r>
            <a:r>
              <a:rPr lang="ru-RU" dirty="0"/>
              <a:t>анализ используется при семантическом исследовании (</a:t>
            </a:r>
            <a:r>
              <a:rPr lang="ru-RU" dirty="0" smtClean="0"/>
              <a:t>лексем </a:t>
            </a:r>
            <a:r>
              <a:rPr lang="ru-RU" dirty="0"/>
              <a:t>и словоформ). Наиболее известны следующие приемы </a:t>
            </a:r>
            <a:r>
              <a:rPr lang="ru-RU" dirty="0" smtClean="0"/>
              <a:t>контекстной </a:t>
            </a:r>
            <a:r>
              <a:rPr lang="ru-RU" dirty="0"/>
              <a:t>методики: прием семантико-синтаксического контекста А. А. </a:t>
            </a:r>
            <a:r>
              <a:rPr lang="ru-RU" dirty="0" err="1"/>
              <a:t>Потебни</a:t>
            </a:r>
            <a:r>
              <a:rPr lang="ru-RU" dirty="0"/>
              <a:t>, </a:t>
            </a:r>
            <a:r>
              <a:rPr lang="ru-RU" dirty="0" err="1"/>
              <a:t>стратификационный</a:t>
            </a:r>
            <a:r>
              <a:rPr lang="ru-RU" dirty="0"/>
              <a:t> прием школы </a:t>
            </a:r>
            <a:r>
              <a:rPr lang="ru-RU" dirty="0" err="1"/>
              <a:t>Ферса</a:t>
            </a:r>
            <a:r>
              <a:rPr lang="ru-RU" dirty="0"/>
              <a:t> — </a:t>
            </a:r>
            <a:r>
              <a:rPr lang="ru-RU" dirty="0" err="1" smtClean="0"/>
              <a:t>Холидея</a:t>
            </a:r>
            <a:r>
              <a:rPr lang="ru-RU" dirty="0" smtClean="0"/>
              <a:t> </a:t>
            </a:r>
            <a:r>
              <a:rPr lang="ru-RU" dirty="0"/>
              <a:t>и прием операционного контекста, предложенный Г. В. </a:t>
            </a:r>
            <a:r>
              <a:rPr lang="ru-RU" dirty="0" err="1" smtClean="0"/>
              <a:t>Колшанским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2.  Типы приёмов описательного метода:</a:t>
            </a:r>
            <a:br>
              <a:rPr lang="ru-RU" sz="2800" dirty="0" smtClean="0"/>
            </a:br>
            <a:r>
              <a:rPr lang="ru-RU" sz="2800" dirty="0" smtClean="0"/>
              <a:t>А) Приёмы внешней интерпретации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 традиционных исследованиях интерпретация считается обязательным компонентом третьего этапа описательного анализа языка, потому что выделение единиц языка предполагает их оценку, которая влияет на процедуру анализа, выбор его единиц, приемов и методик. Лингвистическая интерпретация признается самой существенной, поскольку она определяет самостоятельность науки о языке. Все приемы и методики лингвистического описательного метода могут быть подразделены на два основных типа — приемы </a:t>
            </a:r>
            <a:r>
              <a:rPr lang="ru-RU" i="1" dirty="0" smtClean="0"/>
              <a:t>внешней</a:t>
            </a:r>
            <a:r>
              <a:rPr lang="ru-RU" dirty="0" smtClean="0"/>
              <a:t> и приемы </a:t>
            </a:r>
            <a:r>
              <a:rPr lang="ru-RU" i="1" dirty="0" smtClean="0"/>
              <a:t>внутренней </a:t>
            </a:r>
            <a:r>
              <a:rPr lang="ru-RU" dirty="0" smtClean="0"/>
              <a:t>интерпретации.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ru-RU" b="1" u="sng" dirty="0" smtClean="0"/>
              <a:t>Приемы </a:t>
            </a:r>
            <a:r>
              <a:rPr lang="ru-RU" b="1" u="sng" dirty="0"/>
              <a:t>внешней интерпретации</a:t>
            </a:r>
            <a:r>
              <a:rPr lang="ru-RU" b="1" dirty="0"/>
              <a:t>.</a:t>
            </a:r>
            <a:endParaRPr lang="ru-RU" dirty="0"/>
          </a:p>
          <a:p>
            <a:r>
              <a:rPr lang="ru-RU" dirty="0"/>
              <a:t>Исследование назначения языковых единиц порождает приемы их функциональной интерпретации. По отношению к строению самих языковых единиц такая интерпретация является </a:t>
            </a:r>
            <a:r>
              <a:rPr lang="ru-RU" u="sng" dirty="0"/>
              <a:t>внешней</a:t>
            </a:r>
            <a:r>
              <a:rPr lang="ru-RU" dirty="0"/>
              <a:t>. Долгое время основными считались приемы внешней, </a:t>
            </a:r>
            <a:r>
              <a:rPr lang="ru-RU" dirty="0" smtClean="0"/>
              <a:t>культурно-исторической </a:t>
            </a:r>
            <a:r>
              <a:rPr lang="ru-RU" dirty="0"/>
              <a:t>интерпретации</a:t>
            </a:r>
            <a:r>
              <a:rPr lang="ru-RU" dirty="0" smtClean="0"/>
              <a:t>. </a:t>
            </a:r>
            <a:endParaRPr lang="ru-RU" dirty="0"/>
          </a:p>
          <a:p>
            <a:r>
              <a:rPr lang="ru-RU" dirty="0"/>
              <a:t>Приемы внешней интерпретации подразделяются на два вида:</a:t>
            </a:r>
          </a:p>
          <a:p>
            <a:pPr lvl="0"/>
            <a:r>
              <a:rPr lang="ru-RU" dirty="0"/>
              <a:t>Интерпретация языковых единиц со стороны их связей с </a:t>
            </a:r>
            <a:r>
              <a:rPr lang="ru-RU" dirty="0" smtClean="0"/>
              <a:t>неязыковыми </a:t>
            </a:r>
            <a:r>
              <a:rPr lang="ru-RU" dirty="0"/>
              <a:t>явлениями; сюда относятся приемы социологические</a:t>
            </a:r>
            <a:r>
              <a:rPr lang="ru-RU" dirty="0" smtClean="0"/>
              <a:t>, логико-психологические </a:t>
            </a:r>
            <a:r>
              <a:rPr lang="ru-RU" dirty="0"/>
              <a:t>и артикуляционно-акустические;</a:t>
            </a:r>
          </a:p>
          <a:p>
            <a:pPr lvl="0"/>
            <a:r>
              <a:rPr lang="ru-RU" dirty="0" smtClean="0"/>
              <a:t>интерпретация </a:t>
            </a:r>
            <a:r>
              <a:rPr lang="ru-RU" dirty="0"/>
              <a:t>языковых единиц по их связи с другими </a:t>
            </a:r>
            <a:r>
              <a:rPr lang="ru-RU" dirty="0" smtClean="0"/>
              <a:t>единицами </a:t>
            </a:r>
            <a:r>
              <a:rPr lang="ru-RU" dirty="0"/>
              <a:t>языка; в данную группу входят прежде всего приемы </a:t>
            </a:r>
            <a:r>
              <a:rPr lang="ru-RU" dirty="0" smtClean="0"/>
              <a:t>межуровневой </a:t>
            </a:r>
            <a:r>
              <a:rPr lang="ru-RU" dirty="0"/>
              <a:t>интерпретации и дистрибутивная методика.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А) Социологические приемы</a:t>
            </a:r>
          </a:p>
          <a:p>
            <a:r>
              <a:rPr lang="ru-RU" dirty="0"/>
              <a:t>Данные приемы более применимы при </a:t>
            </a:r>
            <a:r>
              <a:rPr lang="ru-RU" dirty="0" smtClean="0"/>
              <a:t>нормативно-стилистическом </a:t>
            </a:r>
            <a:r>
              <a:rPr lang="ru-RU" dirty="0"/>
              <a:t>и историческом изучении языка, однако они </a:t>
            </a:r>
            <a:r>
              <a:rPr lang="ru-RU" dirty="0" smtClean="0"/>
              <a:t>используются </a:t>
            </a:r>
            <a:r>
              <a:rPr lang="ru-RU" dirty="0"/>
              <a:t>и при описательных исследованиях, особенно при изучении </a:t>
            </a:r>
            <a:r>
              <a:rPr lang="ru-RU" dirty="0" smtClean="0"/>
              <a:t>словарного </a:t>
            </a:r>
            <a:r>
              <a:rPr lang="ru-RU" dirty="0"/>
              <a:t>состава языка.</a:t>
            </a:r>
          </a:p>
          <a:p>
            <a:pPr lvl="0"/>
            <a:r>
              <a:rPr lang="ru-RU" u="sng" dirty="0" smtClean="0"/>
              <a:t>Прием </a:t>
            </a:r>
            <a:r>
              <a:rPr lang="ru-RU" u="sng" dirty="0"/>
              <a:t>"слов и вещей"</a:t>
            </a:r>
            <a:r>
              <a:rPr lang="ru-RU" dirty="0"/>
              <a:t> был предложен Г. </a:t>
            </a:r>
            <a:r>
              <a:rPr lang="ru-RU" dirty="0" err="1"/>
              <a:t>Шухардтом</a:t>
            </a:r>
            <a:r>
              <a:rPr lang="ru-RU" dirty="0"/>
              <a:t> и </a:t>
            </a:r>
            <a:r>
              <a:rPr lang="en-US" dirty="0"/>
              <a:t>P</a:t>
            </a:r>
            <a:r>
              <a:rPr lang="ru-RU" dirty="0"/>
              <a:t>. </a:t>
            </a:r>
            <a:r>
              <a:rPr lang="en-US" dirty="0" smtClean="0"/>
              <a:t>Me</a:t>
            </a:r>
            <a:r>
              <a:rPr lang="ru-RU" dirty="0" err="1" smtClean="0"/>
              <a:t>рингером</a:t>
            </a:r>
            <a:r>
              <a:rPr lang="ru-RU" dirty="0"/>
              <a:t>. Он состоит в том, что значение слова изучается в </a:t>
            </a:r>
            <a:r>
              <a:rPr lang="ru-RU" dirty="0" smtClean="0"/>
              <a:t>тесной связи </a:t>
            </a:r>
            <a:r>
              <a:rPr lang="ru-RU" dirty="0"/>
              <a:t>с реалией, которую слово называет и обозначает. </a:t>
            </a:r>
            <a:r>
              <a:rPr lang="ru-RU" dirty="0" smtClean="0"/>
              <a:t>Значение слова </a:t>
            </a:r>
            <a:r>
              <a:rPr lang="ru-RU" dirty="0"/>
              <a:t>раскрывается через описание реалий, свойства которых </a:t>
            </a:r>
            <a:r>
              <a:rPr lang="ru-RU" dirty="0" smtClean="0"/>
              <a:t>обнаруживаются </a:t>
            </a:r>
            <a:r>
              <a:rPr lang="ru-RU" dirty="0"/>
              <a:t>или иллюстрируются примерами употребления </a:t>
            </a:r>
            <a:r>
              <a:rPr lang="ru-RU" dirty="0" smtClean="0"/>
              <a:t>данного </a:t>
            </a:r>
            <a:r>
              <a:rPr lang="ru-RU" dirty="0"/>
              <a:t>слова. Основная продукция использования данного </a:t>
            </a:r>
            <a:r>
              <a:rPr lang="ru-RU" dirty="0" smtClean="0"/>
              <a:t>приема - словари. </a:t>
            </a:r>
            <a:endParaRPr lang="ru-RU" dirty="0"/>
          </a:p>
          <a:p>
            <a:pPr lvl="0"/>
            <a:r>
              <a:rPr lang="ru-RU" u="sng" dirty="0"/>
              <a:t>Прием тематических групп</a:t>
            </a:r>
            <a:r>
              <a:rPr lang="ru-RU" dirty="0"/>
              <a:t> состоит в том, что на основе </a:t>
            </a:r>
            <a:r>
              <a:rPr lang="ru-RU" dirty="0" smtClean="0"/>
              <a:t>какой-то </a:t>
            </a:r>
            <a:r>
              <a:rPr lang="ru-RU" dirty="0"/>
              <a:t>одной предметно-тематической отнесенности избирается </a:t>
            </a:r>
            <a:r>
              <a:rPr lang="ru-RU" dirty="0" smtClean="0"/>
              <a:t>совокупность </a:t>
            </a:r>
            <a:r>
              <a:rPr lang="ru-RU" dirty="0"/>
              <a:t>слов, которые подвергаются специальному изучению</a:t>
            </a:r>
            <a:r>
              <a:rPr lang="ru-RU" dirty="0" smtClean="0"/>
              <a:t>. При </a:t>
            </a:r>
            <a:r>
              <a:rPr lang="ru-RU" dirty="0"/>
              <a:t>помощи тематических групп исследуется прежде всего </a:t>
            </a:r>
            <a:r>
              <a:rPr lang="ru-RU" dirty="0" smtClean="0"/>
              <a:t>субстантивная </a:t>
            </a:r>
            <a:r>
              <a:rPr lang="ru-RU" dirty="0"/>
              <a:t>лексика (названия птиц, растений, питья и т. п.), а </a:t>
            </a:r>
            <a:r>
              <a:rPr lang="ru-RU" dirty="0" smtClean="0"/>
              <a:t>также терминологическая </a:t>
            </a:r>
            <a:r>
              <a:rPr lang="ru-RU" dirty="0"/>
              <a:t>лексика.</a:t>
            </a:r>
          </a:p>
          <a:p>
            <a:pPr lvl="0"/>
            <a:r>
              <a:rPr lang="ru-RU" u="sng" dirty="0"/>
              <a:t>Прием лингвистической географии</a:t>
            </a:r>
            <a:r>
              <a:rPr lang="ru-RU" dirty="0"/>
              <a:t> состоит в изучении </a:t>
            </a:r>
            <a:r>
              <a:rPr lang="ru-RU" dirty="0" smtClean="0"/>
              <a:t>территориального </a:t>
            </a:r>
            <a:r>
              <a:rPr lang="ru-RU" dirty="0"/>
              <a:t>распространения отдельных слов или их групп, в </a:t>
            </a:r>
            <a:r>
              <a:rPr lang="ru-RU" dirty="0" smtClean="0"/>
              <a:t>выявлении </a:t>
            </a:r>
            <a:r>
              <a:rPr lang="ru-RU" dirty="0"/>
              <a:t>диалектных и языковых зон. Указанные действия </a:t>
            </a:r>
            <a:r>
              <a:rPr lang="ru-RU" dirty="0" smtClean="0"/>
              <a:t>осуществляются </a:t>
            </a:r>
            <a:r>
              <a:rPr lang="ru-RU" dirty="0"/>
              <a:t>при помощи лексикографического описания и </a:t>
            </a:r>
            <a:r>
              <a:rPr lang="ru-RU" dirty="0" smtClean="0"/>
              <a:t>составления </a:t>
            </a:r>
            <a:r>
              <a:rPr lang="ru-RU" dirty="0"/>
              <a:t>словарных карт.</a:t>
            </a:r>
          </a:p>
          <a:p>
            <a:pPr lvl="0"/>
            <a:r>
              <a:rPr lang="ru-RU" u="sng" dirty="0"/>
              <a:t>Прием нормативно — стилевых характеристик</a:t>
            </a:r>
            <a:r>
              <a:rPr lang="ru-RU" dirty="0"/>
              <a:t> </a:t>
            </a:r>
            <a:r>
              <a:rPr lang="ru-RU" dirty="0" smtClean="0"/>
              <a:t>используется при </a:t>
            </a:r>
            <a:r>
              <a:rPr lang="ru-RU" dirty="0"/>
              <a:t>составлении толковых словарей и при стилистической </a:t>
            </a:r>
            <a:r>
              <a:rPr lang="ru-RU" dirty="0" smtClean="0"/>
              <a:t>характеристике </a:t>
            </a:r>
            <a:r>
              <a:rPr lang="ru-RU" dirty="0"/>
              <a:t>словаря отдельного художественного произведения </a:t>
            </a:r>
            <a:r>
              <a:rPr lang="ru-RU" dirty="0" smtClean="0"/>
              <a:t>или автора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2442</Words>
  <Application>Microsoft Office PowerPoint</Application>
  <PresentationFormat>Экран (4:3)</PresentationFormat>
  <Paragraphs>65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Описательный метод как аспект исследования ярусов современного языка </vt:lpstr>
      <vt:lpstr>1. Общая характеристика описательного метода. Этапы описательного анализа </vt:lpstr>
      <vt:lpstr>Слайд 3</vt:lpstr>
      <vt:lpstr>Слайд 4</vt:lpstr>
      <vt:lpstr>Слайд 5</vt:lpstr>
      <vt:lpstr>Слайд 6</vt:lpstr>
      <vt:lpstr>2.  Типы приёмов описательного метода: А) Приёмы внешней интерпретации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Типы приёмов описательного метода: Б) Приёмы внутренней интерпретации</vt:lpstr>
      <vt:lpstr>Слайд 16</vt:lpstr>
      <vt:lpstr>Слайд 17</vt:lpstr>
      <vt:lpstr>Слайд 18</vt:lpstr>
      <vt:lpstr>Слайд 19</vt:lpstr>
      <vt:lpstr>Слайд 20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Описательный метод как аспект исследования ярусов современного языка </dc:title>
  <dc:creator>Sveta</dc:creator>
  <cp:lastModifiedBy>Sveta</cp:lastModifiedBy>
  <cp:revision>35</cp:revision>
  <dcterms:created xsi:type="dcterms:W3CDTF">2020-05-27T07:18:48Z</dcterms:created>
  <dcterms:modified xsi:type="dcterms:W3CDTF">2020-05-29T05:41:13Z</dcterms:modified>
</cp:coreProperties>
</file>