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62"/>
  </p:notesMasterIdLst>
  <p:sldIdLst>
    <p:sldId id="604" r:id="rId2"/>
    <p:sldId id="605" r:id="rId3"/>
    <p:sldId id="537" r:id="rId4"/>
    <p:sldId id="538" r:id="rId5"/>
    <p:sldId id="539" r:id="rId6"/>
    <p:sldId id="546" r:id="rId7"/>
    <p:sldId id="547" r:id="rId8"/>
    <p:sldId id="540" r:id="rId9"/>
    <p:sldId id="563" r:id="rId10"/>
    <p:sldId id="548" r:id="rId11"/>
    <p:sldId id="549" r:id="rId12"/>
    <p:sldId id="542" r:id="rId13"/>
    <p:sldId id="543" r:id="rId14"/>
    <p:sldId id="545" r:id="rId15"/>
    <p:sldId id="541" r:id="rId16"/>
    <p:sldId id="550" r:id="rId17"/>
    <p:sldId id="615" r:id="rId18"/>
    <p:sldId id="552" r:id="rId19"/>
    <p:sldId id="553" r:id="rId20"/>
    <p:sldId id="554" r:id="rId21"/>
    <p:sldId id="555" r:id="rId22"/>
    <p:sldId id="558" r:id="rId23"/>
    <p:sldId id="606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3" r:id="rId33"/>
    <p:sldId id="574" r:id="rId34"/>
    <p:sldId id="575" r:id="rId35"/>
    <p:sldId id="576" r:id="rId36"/>
    <p:sldId id="577" r:id="rId37"/>
    <p:sldId id="578" r:id="rId38"/>
    <p:sldId id="579" r:id="rId39"/>
    <p:sldId id="580" r:id="rId40"/>
    <p:sldId id="581" r:id="rId41"/>
    <p:sldId id="614" r:id="rId42"/>
    <p:sldId id="607" r:id="rId43"/>
    <p:sldId id="608" r:id="rId44"/>
    <p:sldId id="616" r:id="rId45"/>
    <p:sldId id="617" r:id="rId46"/>
    <p:sldId id="618" r:id="rId47"/>
    <p:sldId id="619" r:id="rId48"/>
    <p:sldId id="620" r:id="rId49"/>
    <p:sldId id="623" r:id="rId50"/>
    <p:sldId id="624" r:id="rId51"/>
    <p:sldId id="622" r:id="rId52"/>
    <p:sldId id="625" r:id="rId53"/>
    <p:sldId id="626" r:id="rId54"/>
    <p:sldId id="627" r:id="rId55"/>
    <p:sldId id="628" r:id="rId56"/>
    <p:sldId id="629" r:id="rId57"/>
    <p:sldId id="630" r:id="rId58"/>
    <p:sldId id="631" r:id="rId59"/>
    <p:sldId id="621" r:id="rId60"/>
    <p:sldId id="613" r:id="rId6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rgbClr val="5F5F5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99"/>
    <a:srgbClr val="FF99CC"/>
    <a:srgbClr val="009900"/>
    <a:srgbClr val="333333"/>
    <a:srgbClr val="4E6FA4"/>
    <a:srgbClr val="FFFFFF"/>
    <a:srgbClr val="EAEAEA"/>
    <a:srgbClr val="CC99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2359" autoAdjust="0"/>
    <p:restoredTop sz="81880" autoAdjust="0"/>
  </p:normalViewPr>
  <p:slideViewPr>
    <p:cSldViewPr>
      <p:cViewPr varScale="1">
        <p:scale>
          <a:sx n="95" d="100"/>
          <a:sy n="95" d="100"/>
        </p:scale>
        <p:origin x="-20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6D589-C54B-4254-8484-D7DDDE90AA49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B6F54-F260-4939-BD22-6E17DE3A40C5}">
      <dgm:prSet phldrT="[Текст]" custT="1"/>
      <dgm:spPr/>
      <dgm:t>
        <a:bodyPr/>
        <a:lstStyle/>
        <a:p>
          <a:r>
            <a:rPr lang="ru-RU" sz="14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Оценка воздействия ОПВФ на работника</a:t>
          </a:r>
          <a:endParaRPr lang="ru-RU" sz="1400" b="1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DE8997F-E40F-4AB5-BC44-8F90728810AC}" type="parTrans" cxnId="{C1C22542-E153-4189-B25D-E574178B7E45}">
      <dgm:prSet/>
      <dgm:spPr/>
      <dgm:t>
        <a:bodyPr/>
        <a:lstStyle/>
        <a:p>
          <a:endParaRPr lang="ru-RU" sz="1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6D0C89-BF9D-4E2C-A912-7C1574C38846}" type="sibTrans" cxnId="{C1C22542-E153-4189-B25D-E574178B7E4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 sz="1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9715C6-D102-4D65-8533-A8D85DB3B2FE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Определение технологических операций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7B158F9-8D06-437B-A870-D3BF07482788}" type="parTrans" cxnId="{E5EFBFE1-00E2-4960-A5BA-EBFB528251DF}">
      <dgm:prSet/>
      <dgm:spPr/>
      <dgm:t>
        <a:bodyPr/>
        <a:lstStyle/>
        <a:p>
          <a:endParaRPr lang="ru-RU" sz="1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1151EA-B0C2-4234-8775-09E98BC96E19}" type="sibTrans" cxnId="{E5EFBFE1-00E2-4960-A5BA-EBFB528251D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 sz="1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32AE1B-920E-4F85-AEEB-5387D8D25B1A}" type="pres">
      <dgm:prSet presAssocID="{8886D589-C54B-4254-8484-D7DDDE90AA4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429792C8-A174-4798-AC39-953A89DC0386}" type="pres">
      <dgm:prSet presAssocID="{D88B6F54-F260-4939-BD22-6E17DE3A40C5}" presName="text1" presStyleCnt="0"/>
      <dgm:spPr/>
    </dgm:pt>
    <dgm:pt modelId="{48690C26-4EF9-48BF-9490-4F18555DBFB4}" type="pres">
      <dgm:prSet presAssocID="{D88B6F54-F260-4939-BD22-6E17DE3A40C5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A9FE0-4E87-480F-AE43-196FBB6CDB26}" type="pres">
      <dgm:prSet presAssocID="{D88B6F54-F260-4939-BD22-6E17DE3A40C5}" presName="textaccent1" presStyleCnt="0"/>
      <dgm:spPr/>
    </dgm:pt>
    <dgm:pt modelId="{D48351A9-253E-4D7C-85D8-31F3E6B84B7F}" type="pres">
      <dgm:prSet presAssocID="{D88B6F54-F260-4939-BD22-6E17DE3A40C5}" presName="accentRepeatNode" presStyleLbl="solidAlignAcc1" presStyleIdx="0" presStyleCnt="4"/>
      <dgm:spPr/>
    </dgm:pt>
    <dgm:pt modelId="{4D43E51E-F824-4E32-B1EB-0C0EC827477A}" type="pres">
      <dgm:prSet presAssocID="{D06D0C89-BF9D-4E2C-A912-7C1574C38846}" presName="image1" presStyleCnt="0"/>
      <dgm:spPr/>
    </dgm:pt>
    <dgm:pt modelId="{71711D3A-D65C-4EB5-9710-B8339A595180}" type="pres">
      <dgm:prSet presAssocID="{D06D0C89-BF9D-4E2C-A912-7C1574C38846}" presName="imageRepeatNode" presStyleLbl="alignAcc1" presStyleIdx="0" presStyleCnt="2"/>
      <dgm:spPr/>
      <dgm:t>
        <a:bodyPr/>
        <a:lstStyle/>
        <a:p>
          <a:endParaRPr lang="ru-RU"/>
        </a:p>
      </dgm:t>
    </dgm:pt>
    <dgm:pt modelId="{4BC94697-B872-4DD3-8E80-A6B68031EDF7}" type="pres">
      <dgm:prSet presAssocID="{D06D0C89-BF9D-4E2C-A912-7C1574C38846}" presName="imageaccent1" presStyleCnt="0"/>
      <dgm:spPr/>
    </dgm:pt>
    <dgm:pt modelId="{6183ACDD-6AE7-4309-93BC-829A51A6756D}" type="pres">
      <dgm:prSet presAssocID="{D06D0C89-BF9D-4E2C-A912-7C1574C38846}" presName="accentRepeatNode" presStyleLbl="solidAlignAcc1" presStyleIdx="1" presStyleCnt="4"/>
      <dgm:spPr/>
    </dgm:pt>
    <dgm:pt modelId="{5862B5B4-1EB7-423F-8924-6DBB5B43A97F}" type="pres">
      <dgm:prSet presAssocID="{A99715C6-D102-4D65-8533-A8D85DB3B2FE}" presName="text2" presStyleCnt="0"/>
      <dgm:spPr/>
    </dgm:pt>
    <dgm:pt modelId="{D05DB12B-95CE-4322-8A93-AB151C27AAAF}" type="pres">
      <dgm:prSet presAssocID="{A99715C6-D102-4D65-8533-A8D85DB3B2FE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C90BB-5B85-4D5B-B750-FA1E4ACF5078}" type="pres">
      <dgm:prSet presAssocID="{A99715C6-D102-4D65-8533-A8D85DB3B2FE}" presName="textaccent2" presStyleCnt="0"/>
      <dgm:spPr/>
    </dgm:pt>
    <dgm:pt modelId="{3FB7C1C7-5B47-4858-A050-61A745134D6D}" type="pres">
      <dgm:prSet presAssocID="{A99715C6-D102-4D65-8533-A8D85DB3B2FE}" presName="accentRepeatNode" presStyleLbl="solidAlignAcc1" presStyleIdx="2" presStyleCnt="4"/>
      <dgm:spPr/>
    </dgm:pt>
    <dgm:pt modelId="{9ED489C0-FF4E-4D77-915E-FFBF2C4F1984}" type="pres">
      <dgm:prSet presAssocID="{931151EA-B0C2-4234-8775-09E98BC96E19}" presName="image2" presStyleCnt="0"/>
      <dgm:spPr/>
    </dgm:pt>
    <dgm:pt modelId="{5FB5DE40-2F9D-42D1-8FF2-2FEF1ACBDAF8}" type="pres">
      <dgm:prSet presAssocID="{931151EA-B0C2-4234-8775-09E98BC96E19}" presName="imageRepeatNode" presStyleLbl="alignAcc1" presStyleIdx="1" presStyleCnt="2"/>
      <dgm:spPr/>
      <dgm:t>
        <a:bodyPr/>
        <a:lstStyle/>
        <a:p>
          <a:endParaRPr lang="ru-RU"/>
        </a:p>
      </dgm:t>
    </dgm:pt>
    <dgm:pt modelId="{CC06A919-201C-4699-A91D-5AA40CFA55C6}" type="pres">
      <dgm:prSet presAssocID="{931151EA-B0C2-4234-8775-09E98BC96E19}" presName="imageaccent2" presStyleCnt="0"/>
      <dgm:spPr/>
    </dgm:pt>
    <dgm:pt modelId="{DE734FCB-84AB-43A1-BD4C-105E781EE766}" type="pres">
      <dgm:prSet presAssocID="{931151EA-B0C2-4234-8775-09E98BC96E19}" presName="accentRepeatNode" presStyleLbl="solidAlignAcc1" presStyleIdx="3" presStyleCnt="4"/>
      <dgm:spPr/>
    </dgm:pt>
  </dgm:ptLst>
  <dgm:cxnLst>
    <dgm:cxn modelId="{CE52223E-5202-47DD-93FC-671881100BF2}" type="presOf" srcId="{931151EA-B0C2-4234-8775-09E98BC96E19}" destId="{5FB5DE40-2F9D-42D1-8FF2-2FEF1ACBDAF8}" srcOrd="0" destOrd="0" presId="urn:microsoft.com/office/officeart/2008/layout/HexagonCluster"/>
    <dgm:cxn modelId="{E5EFBFE1-00E2-4960-A5BA-EBFB528251DF}" srcId="{8886D589-C54B-4254-8484-D7DDDE90AA49}" destId="{A99715C6-D102-4D65-8533-A8D85DB3B2FE}" srcOrd="1" destOrd="0" parTransId="{27B158F9-8D06-437B-A870-D3BF07482788}" sibTransId="{931151EA-B0C2-4234-8775-09E98BC96E19}"/>
    <dgm:cxn modelId="{CE70D932-6DCA-4AE6-8B86-7C481F19942E}" type="presOf" srcId="{A99715C6-D102-4D65-8533-A8D85DB3B2FE}" destId="{D05DB12B-95CE-4322-8A93-AB151C27AAAF}" srcOrd="0" destOrd="0" presId="urn:microsoft.com/office/officeart/2008/layout/HexagonCluster"/>
    <dgm:cxn modelId="{5BEB9A63-C31B-4473-BAA0-F5192DFE87E6}" type="presOf" srcId="{D88B6F54-F260-4939-BD22-6E17DE3A40C5}" destId="{48690C26-4EF9-48BF-9490-4F18555DBFB4}" srcOrd="0" destOrd="0" presId="urn:microsoft.com/office/officeart/2008/layout/HexagonCluster"/>
    <dgm:cxn modelId="{C1C22542-E153-4189-B25D-E574178B7E45}" srcId="{8886D589-C54B-4254-8484-D7DDDE90AA49}" destId="{D88B6F54-F260-4939-BD22-6E17DE3A40C5}" srcOrd="0" destOrd="0" parTransId="{1DE8997F-E40F-4AB5-BC44-8F90728810AC}" sibTransId="{D06D0C89-BF9D-4E2C-A912-7C1574C38846}"/>
    <dgm:cxn modelId="{C502DE85-99E5-4D46-B7C5-1CBF8F259D78}" type="presOf" srcId="{D06D0C89-BF9D-4E2C-A912-7C1574C38846}" destId="{71711D3A-D65C-4EB5-9710-B8339A595180}" srcOrd="0" destOrd="0" presId="urn:microsoft.com/office/officeart/2008/layout/HexagonCluster"/>
    <dgm:cxn modelId="{A7E744DE-4DB4-493A-8DE9-D59369226FF6}" type="presOf" srcId="{8886D589-C54B-4254-8484-D7DDDE90AA49}" destId="{6F32AE1B-920E-4F85-AEEB-5387D8D25B1A}" srcOrd="0" destOrd="0" presId="urn:microsoft.com/office/officeart/2008/layout/HexagonCluster"/>
    <dgm:cxn modelId="{325A88B2-EA3F-4F7F-B199-E8E092B9A4A3}" type="presParOf" srcId="{6F32AE1B-920E-4F85-AEEB-5387D8D25B1A}" destId="{429792C8-A174-4798-AC39-953A89DC0386}" srcOrd="0" destOrd="0" presId="urn:microsoft.com/office/officeart/2008/layout/HexagonCluster"/>
    <dgm:cxn modelId="{4AB0B8B2-B090-4B84-A604-75FC0AF4AAEB}" type="presParOf" srcId="{429792C8-A174-4798-AC39-953A89DC0386}" destId="{48690C26-4EF9-48BF-9490-4F18555DBFB4}" srcOrd="0" destOrd="0" presId="urn:microsoft.com/office/officeart/2008/layout/HexagonCluster"/>
    <dgm:cxn modelId="{9376F923-B28B-4AED-9357-51C312275667}" type="presParOf" srcId="{6F32AE1B-920E-4F85-AEEB-5387D8D25B1A}" destId="{9AEA9FE0-4E87-480F-AE43-196FBB6CDB26}" srcOrd="1" destOrd="0" presId="urn:microsoft.com/office/officeart/2008/layout/HexagonCluster"/>
    <dgm:cxn modelId="{E87D7432-B20B-4166-A409-511F6397FAC2}" type="presParOf" srcId="{9AEA9FE0-4E87-480F-AE43-196FBB6CDB26}" destId="{D48351A9-253E-4D7C-85D8-31F3E6B84B7F}" srcOrd="0" destOrd="0" presId="urn:microsoft.com/office/officeart/2008/layout/HexagonCluster"/>
    <dgm:cxn modelId="{D937C007-D154-40BE-B814-785992818137}" type="presParOf" srcId="{6F32AE1B-920E-4F85-AEEB-5387D8D25B1A}" destId="{4D43E51E-F824-4E32-B1EB-0C0EC827477A}" srcOrd="2" destOrd="0" presId="urn:microsoft.com/office/officeart/2008/layout/HexagonCluster"/>
    <dgm:cxn modelId="{4A2B2746-BBC6-4FD3-90E0-0440DDFADC24}" type="presParOf" srcId="{4D43E51E-F824-4E32-B1EB-0C0EC827477A}" destId="{71711D3A-D65C-4EB5-9710-B8339A595180}" srcOrd="0" destOrd="0" presId="urn:microsoft.com/office/officeart/2008/layout/HexagonCluster"/>
    <dgm:cxn modelId="{183ADF94-BF35-4F99-9C37-D3077B7E80F2}" type="presParOf" srcId="{6F32AE1B-920E-4F85-AEEB-5387D8D25B1A}" destId="{4BC94697-B872-4DD3-8E80-A6B68031EDF7}" srcOrd="3" destOrd="0" presId="urn:microsoft.com/office/officeart/2008/layout/HexagonCluster"/>
    <dgm:cxn modelId="{62558350-F089-449D-8387-4F32C56F4A19}" type="presParOf" srcId="{4BC94697-B872-4DD3-8E80-A6B68031EDF7}" destId="{6183ACDD-6AE7-4309-93BC-829A51A6756D}" srcOrd="0" destOrd="0" presId="urn:microsoft.com/office/officeart/2008/layout/HexagonCluster"/>
    <dgm:cxn modelId="{4F26D806-EA9F-4661-A51D-E037D43BA0AB}" type="presParOf" srcId="{6F32AE1B-920E-4F85-AEEB-5387D8D25B1A}" destId="{5862B5B4-1EB7-423F-8924-6DBB5B43A97F}" srcOrd="4" destOrd="0" presId="urn:microsoft.com/office/officeart/2008/layout/HexagonCluster"/>
    <dgm:cxn modelId="{861D3366-3A23-4B80-80CC-F3E29C185C2D}" type="presParOf" srcId="{5862B5B4-1EB7-423F-8924-6DBB5B43A97F}" destId="{D05DB12B-95CE-4322-8A93-AB151C27AAAF}" srcOrd="0" destOrd="0" presId="urn:microsoft.com/office/officeart/2008/layout/HexagonCluster"/>
    <dgm:cxn modelId="{0D30AD66-4B22-4BC5-9C4A-00FB34FDC147}" type="presParOf" srcId="{6F32AE1B-920E-4F85-AEEB-5387D8D25B1A}" destId="{240C90BB-5B85-4D5B-B750-FA1E4ACF5078}" srcOrd="5" destOrd="0" presId="urn:microsoft.com/office/officeart/2008/layout/HexagonCluster"/>
    <dgm:cxn modelId="{AE6F4889-3858-42B0-9044-11D7DB8FE2F2}" type="presParOf" srcId="{240C90BB-5B85-4D5B-B750-FA1E4ACF5078}" destId="{3FB7C1C7-5B47-4858-A050-61A745134D6D}" srcOrd="0" destOrd="0" presId="urn:microsoft.com/office/officeart/2008/layout/HexagonCluster"/>
    <dgm:cxn modelId="{598BAE94-006F-4A5A-9E55-5FDFC95D0BA2}" type="presParOf" srcId="{6F32AE1B-920E-4F85-AEEB-5387D8D25B1A}" destId="{9ED489C0-FF4E-4D77-915E-FFBF2C4F1984}" srcOrd="6" destOrd="0" presId="urn:microsoft.com/office/officeart/2008/layout/HexagonCluster"/>
    <dgm:cxn modelId="{3BC55836-21FC-4051-BDF1-61E037E3C94C}" type="presParOf" srcId="{9ED489C0-FF4E-4D77-915E-FFBF2C4F1984}" destId="{5FB5DE40-2F9D-42D1-8FF2-2FEF1ACBDAF8}" srcOrd="0" destOrd="0" presId="urn:microsoft.com/office/officeart/2008/layout/HexagonCluster"/>
    <dgm:cxn modelId="{A689FE83-B3DD-473A-92F7-E7C6BAD843AD}" type="presParOf" srcId="{6F32AE1B-920E-4F85-AEEB-5387D8D25B1A}" destId="{CC06A919-201C-4699-A91D-5AA40CFA55C6}" srcOrd="7" destOrd="0" presId="urn:microsoft.com/office/officeart/2008/layout/HexagonCluster"/>
    <dgm:cxn modelId="{507F0B89-AAF8-476B-9C8E-8D3B4D9D9C33}" type="presParOf" srcId="{CC06A919-201C-4699-A91D-5AA40CFA55C6}" destId="{DE734FCB-84AB-43A1-BD4C-105E781EE76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E8537C-AD5D-402A-897D-07AE277ACAA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1610231-D797-4B2B-86D8-3B33D9BD012B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Идентификация потенциально вредных и (или) опасных факторов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821E10-17E0-48D9-8EA8-4EAF718A0CD9}" type="parTrans" cxnId="{0FBED8E9-7E0D-415B-8C5A-067BF6026AD4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A9A777-042F-46E3-9569-361599D935B0}" type="sibTrans" cxnId="{0FBED8E9-7E0D-415B-8C5A-067BF6026AD4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A1BD1E6-A623-41B3-A28E-4DE3587541B7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Исследования (испытания) и измерения факторов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0499CB2-7B4E-42B1-AB14-2BD44FD76376}" type="parTrans" cxnId="{8CC5F01D-ED9A-4042-A2C6-6F0FD05A2D03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8B08B4-F2ED-4DAD-8201-E707E628A4F7}" type="sibTrans" cxnId="{8CC5F01D-ED9A-4042-A2C6-6F0FD05A2D03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4206BE4-46DF-42F5-A115-5AE8D5FA94BC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Отнесение условий труда к классам (подклассам)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6C08828-4D0B-4D61-8662-015AAFA32AC2}" type="parTrans" cxnId="{BECD6307-13E4-4A2A-909D-CE3D1392C428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251EB4A-CC89-4C30-B251-E289D767FE74}" type="sibTrans" cxnId="{BECD6307-13E4-4A2A-909D-CE3D1392C428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221C615-52BC-48D9-A3AB-480DD3A4B9C8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Принятие решения о проведении оценки эффективности СИЗ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1A3494-C9E8-4259-9E6D-A72D288449DE}" type="parTrans" cxnId="{34E4C958-7114-4F79-B99F-977C3A0A5CA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016B1D-44F9-45E7-88A6-9BABD8AE8907}" type="sibTrans" cxnId="{34E4C958-7114-4F79-B99F-977C3A0A5CAC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3D317FF-8586-4937-A2A5-584229461105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Итоговый класс (подкласс) условий труда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00AE36-EF61-42EB-B44D-75CB2FFFB3AA}" type="parTrans" cxnId="{C7F73A6A-EDAC-47C4-B3D4-8192E81FBD06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563992-F709-44AD-8728-FE099336F8D8}" type="sibTrans" cxnId="{C7F73A6A-EDAC-47C4-B3D4-8192E81FBD06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B30B761-A7AA-4F50-A758-53A47B0F97E1}" type="pres">
      <dgm:prSet presAssocID="{A8E8537C-AD5D-402A-897D-07AE277ACAA3}" presName="linearFlow" presStyleCnt="0">
        <dgm:presLayoutVars>
          <dgm:resizeHandles val="exact"/>
        </dgm:presLayoutVars>
      </dgm:prSet>
      <dgm:spPr/>
    </dgm:pt>
    <dgm:pt modelId="{AB9F1C99-DFC8-457C-8F4C-456A5CB8F682}" type="pres">
      <dgm:prSet presAssocID="{91610231-D797-4B2B-86D8-3B33D9BD01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F1AAD-04E4-43FC-845B-63629AE52816}" type="pres">
      <dgm:prSet presAssocID="{53A9A777-042F-46E3-9569-361599D935B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4896A14-8E43-476A-9413-A8E74B2ECE15}" type="pres">
      <dgm:prSet presAssocID="{53A9A777-042F-46E3-9569-361599D935B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44129A3-CE1E-4D4F-A146-49088A6A109D}" type="pres">
      <dgm:prSet presAssocID="{CA1BD1E6-A623-41B3-A28E-4DE3587541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428A6-2CE0-467A-BF97-020C735C4F0B}" type="pres">
      <dgm:prSet presAssocID="{7F8B08B4-F2ED-4DAD-8201-E707E628A4F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855E9AF-F2C9-458D-8BAE-0A0893195163}" type="pres">
      <dgm:prSet presAssocID="{7F8B08B4-F2ED-4DAD-8201-E707E628A4F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9573902-1A0F-4084-85D0-CDF6EBF3D398}" type="pres">
      <dgm:prSet presAssocID="{C4206BE4-46DF-42F5-A115-5AE8D5FA94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8A55-EB2C-48EA-BAE2-89BDE1C8A53D}" type="pres">
      <dgm:prSet presAssocID="{F251EB4A-CC89-4C30-B251-E289D767FE7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E637EE3-4CD2-4B4B-B0F1-689498A0E0D2}" type="pres">
      <dgm:prSet presAssocID="{F251EB4A-CC89-4C30-B251-E289D767FE7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7E6BEDA-E9AA-4A2C-ADB5-D1A84CFBBB48}" type="pres">
      <dgm:prSet presAssocID="{4221C615-52BC-48D9-A3AB-480DD3A4B9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19587-DAA4-4B15-A859-2F4BFA45EF31}" type="pres">
      <dgm:prSet presAssocID="{E2016B1D-44F9-45E7-88A6-9BABD8AE890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4D917E7-7C91-4826-B3F1-3339F276D896}" type="pres">
      <dgm:prSet presAssocID="{E2016B1D-44F9-45E7-88A6-9BABD8AE890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0B02489-0FFD-40CC-83C8-0E49C3B8BB34}" type="pres">
      <dgm:prSet presAssocID="{83D317FF-8586-4937-A2A5-58422946110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90F8B-0F59-4DA7-813C-461E5DFA5EC7}" type="presOf" srcId="{53A9A777-042F-46E3-9569-361599D935B0}" destId="{F4896A14-8E43-476A-9413-A8E74B2ECE15}" srcOrd="1" destOrd="0" presId="urn:microsoft.com/office/officeart/2005/8/layout/process2"/>
    <dgm:cxn modelId="{C4B67989-0103-4D5B-B50E-1A2AF07BE218}" type="presOf" srcId="{83D317FF-8586-4937-A2A5-584229461105}" destId="{10B02489-0FFD-40CC-83C8-0E49C3B8BB34}" srcOrd="0" destOrd="0" presId="urn:microsoft.com/office/officeart/2005/8/layout/process2"/>
    <dgm:cxn modelId="{86564445-ACA9-4AA1-A6D4-DE168614881B}" type="presOf" srcId="{53A9A777-042F-46E3-9569-361599D935B0}" destId="{2D1F1AAD-04E4-43FC-845B-63629AE52816}" srcOrd="0" destOrd="0" presId="urn:microsoft.com/office/officeart/2005/8/layout/process2"/>
    <dgm:cxn modelId="{8CC5F01D-ED9A-4042-A2C6-6F0FD05A2D03}" srcId="{A8E8537C-AD5D-402A-897D-07AE277ACAA3}" destId="{CA1BD1E6-A623-41B3-A28E-4DE3587541B7}" srcOrd="1" destOrd="0" parTransId="{00499CB2-7B4E-42B1-AB14-2BD44FD76376}" sibTransId="{7F8B08B4-F2ED-4DAD-8201-E707E628A4F7}"/>
    <dgm:cxn modelId="{94EFE5C6-ACF6-4BF2-9BC6-410FD9B2DC26}" type="presOf" srcId="{C4206BE4-46DF-42F5-A115-5AE8D5FA94BC}" destId="{99573902-1A0F-4084-85D0-CDF6EBF3D398}" srcOrd="0" destOrd="0" presId="urn:microsoft.com/office/officeart/2005/8/layout/process2"/>
    <dgm:cxn modelId="{EE30642B-44C8-41D0-9E0A-D35BFBE984F2}" type="presOf" srcId="{A8E8537C-AD5D-402A-897D-07AE277ACAA3}" destId="{3B30B761-A7AA-4F50-A758-53A47B0F97E1}" srcOrd="0" destOrd="0" presId="urn:microsoft.com/office/officeart/2005/8/layout/process2"/>
    <dgm:cxn modelId="{88E2EF75-40DA-49AA-B0A4-5BD40CA7632D}" type="presOf" srcId="{F251EB4A-CC89-4C30-B251-E289D767FE74}" destId="{DE637EE3-4CD2-4B4B-B0F1-689498A0E0D2}" srcOrd="1" destOrd="0" presId="urn:microsoft.com/office/officeart/2005/8/layout/process2"/>
    <dgm:cxn modelId="{BECD6307-13E4-4A2A-909D-CE3D1392C428}" srcId="{A8E8537C-AD5D-402A-897D-07AE277ACAA3}" destId="{C4206BE4-46DF-42F5-A115-5AE8D5FA94BC}" srcOrd="2" destOrd="0" parTransId="{06C08828-4D0B-4D61-8662-015AAFA32AC2}" sibTransId="{F251EB4A-CC89-4C30-B251-E289D767FE74}"/>
    <dgm:cxn modelId="{34E4C958-7114-4F79-B99F-977C3A0A5CAC}" srcId="{A8E8537C-AD5D-402A-897D-07AE277ACAA3}" destId="{4221C615-52BC-48D9-A3AB-480DD3A4B9C8}" srcOrd="3" destOrd="0" parTransId="{4C1A3494-C9E8-4259-9E6D-A72D288449DE}" sibTransId="{E2016B1D-44F9-45E7-88A6-9BABD8AE8907}"/>
    <dgm:cxn modelId="{07636E93-5ED2-48F5-A261-DAE5E0084763}" type="presOf" srcId="{E2016B1D-44F9-45E7-88A6-9BABD8AE8907}" destId="{E4D917E7-7C91-4826-B3F1-3339F276D896}" srcOrd="1" destOrd="0" presId="urn:microsoft.com/office/officeart/2005/8/layout/process2"/>
    <dgm:cxn modelId="{6E666AA7-8EF8-4EB1-9490-23769047D6C7}" type="presOf" srcId="{CA1BD1E6-A623-41B3-A28E-4DE3587541B7}" destId="{E44129A3-CE1E-4D4F-A146-49088A6A109D}" srcOrd="0" destOrd="0" presId="urn:microsoft.com/office/officeart/2005/8/layout/process2"/>
    <dgm:cxn modelId="{67EECC83-3862-41C4-AB03-5482B2EAAF89}" type="presOf" srcId="{91610231-D797-4B2B-86D8-3B33D9BD012B}" destId="{AB9F1C99-DFC8-457C-8F4C-456A5CB8F682}" srcOrd="0" destOrd="0" presId="urn:microsoft.com/office/officeart/2005/8/layout/process2"/>
    <dgm:cxn modelId="{0FBED8E9-7E0D-415B-8C5A-067BF6026AD4}" srcId="{A8E8537C-AD5D-402A-897D-07AE277ACAA3}" destId="{91610231-D797-4B2B-86D8-3B33D9BD012B}" srcOrd="0" destOrd="0" parTransId="{BE821E10-17E0-48D9-8EA8-4EAF718A0CD9}" sibTransId="{53A9A777-042F-46E3-9569-361599D935B0}"/>
    <dgm:cxn modelId="{95758F5E-EA66-4065-8EEF-F343AA303706}" type="presOf" srcId="{F251EB4A-CC89-4C30-B251-E289D767FE74}" destId="{41B28A55-EB2C-48EA-BAE2-89BDE1C8A53D}" srcOrd="0" destOrd="0" presId="urn:microsoft.com/office/officeart/2005/8/layout/process2"/>
    <dgm:cxn modelId="{4530072A-CED8-4DE4-BF39-48BBA5EE7621}" type="presOf" srcId="{4221C615-52BC-48D9-A3AB-480DD3A4B9C8}" destId="{17E6BEDA-E9AA-4A2C-ADB5-D1A84CFBBB48}" srcOrd="0" destOrd="0" presId="urn:microsoft.com/office/officeart/2005/8/layout/process2"/>
    <dgm:cxn modelId="{C7F73A6A-EDAC-47C4-B3D4-8192E81FBD06}" srcId="{A8E8537C-AD5D-402A-897D-07AE277ACAA3}" destId="{83D317FF-8586-4937-A2A5-584229461105}" srcOrd="4" destOrd="0" parTransId="{5900AE36-EF61-42EB-B44D-75CB2FFFB3AA}" sibTransId="{35563992-F709-44AD-8728-FE099336F8D8}"/>
    <dgm:cxn modelId="{520BE3C1-711F-4A3C-99A4-0399F6BF4745}" type="presOf" srcId="{E2016B1D-44F9-45E7-88A6-9BABD8AE8907}" destId="{51619587-DAA4-4B15-A859-2F4BFA45EF31}" srcOrd="0" destOrd="0" presId="urn:microsoft.com/office/officeart/2005/8/layout/process2"/>
    <dgm:cxn modelId="{C231624A-00ED-4B25-AFC2-BB7B52D4AF32}" type="presOf" srcId="{7F8B08B4-F2ED-4DAD-8201-E707E628A4F7}" destId="{8D4428A6-2CE0-467A-BF97-020C735C4F0B}" srcOrd="0" destOrd="0" presId="urn:microsoft.com/office/officeart/2005/8/layout/process2"/>
    <dgm:cxn modelId="{1DC623FE-38E4-4F5B-8FAA-99566E079CAE}" type="presOf" srcId="{7F8B08B4-F2ED-4DAD-8201-E707E628A4F7}" destId="{C855E9AF-F2C9-458D-8BAE-0A0893195163}" srcOrd="1" destOrd="0" presId="urn:microsoft.com/office/officeart/2005/8/layout/process2"/>
    <dgm:cxn modelId="{5593038D-F793-4606-8A32-CC09850EA0D6}" type="presParOf" srcId="{3B30B761-A7AA-4F50-A758-53A47B0F97E1}" destId="{AB9F1C99-DFC8-457C-8F4C-456A5CB8F682}" srcOrd="0" destOrd="0" presId="urn:microsoft.com/office/officeart/2005/8/layout/process2"/>
    <dgm:cxn modelId="{041C6D94-1BA6-4EC7-83D5-0294281BA5A5}" type="presParOf" srcId="{3B30B761-A7AA-4F50-A758-53A47B0F97E1}" destId="{2D1F1AAD-04E4-43FC-845B-63629AE52816}" srcOrd="1" destOrd="0" presId="urn:microsoft.com/office/officeart/2005/8/layout/process2"/>
    <dgm:cxn modelId="{9FA5DDA8-8268-445F-8079-BDA793A263D7}" type="presParOf" srcId="{2D1F1AAD-04E4-43FC-845B-63629AE52816}" destId="{F4896A14-8E43-476A-9413-A8E74B2ECE15}" srcOrd="0" destOrd="0" presId="urn:microsoft.com/office/officeart/2005/8/layout/process2"/>
    <dgm:cxn modelId="{440E7254-EBE8-4F44-A1B8-B6CAEB3CD6CC}" type="presParOf" srcId="{3B30B761-A7AA-4F50-A758-53A47B0F97E1}" destId="{E44129A3-CE1E-4D4F-A146-49088A6A109D}" srcOrd="2" destOrd="0" presId="urn:microsoft.com/office/officeart/2005/8/layout/process2"/>
    <dgm:cxn modelId="{885AAF1B-6693-4EFD-9A47-309D147952EA}" type="presParOf" srcId="{3B30B761-A7AA-4F50-A758-53A47B0F97E1}" destId="{8D4428A6-2CE0-467A-BF97-020C735C4F0B}" srcOrd="3" destOrd="0" presId="urn:microsoft.com/office/officeart/2005/8/layout/process2"/>
    <dgm:cxn modelId="{A8F06310-E2F3-41D2-9F5A-1EE74C2AE1E1}" type="presParOf" srcId="{8D4428A6-2CE0-467A-BF97-020C735C4F0B}" destId="{C855E9AF-F2C9-458D-8BAE-0A0893195163}" srcOrd="0" destOrd="0" presId="urn:microsoft.com/office/officeart/2005/8/layout/process2"/>
    <dgm:cxn modelId="{3B8ED116-D816-43C6-8178-EB89DA7152F7}" type="presParOf" srcId="{3B30B761-A7AA-4F50-A758-53A47B0F97E1}" destId="{99573902-1A0F-4084-85D0-CDF6EBF3D398}" srcOrd="4" destOrd="0" presId="urn:microsoft.com/office/officeart/2005/8/layout/process2"/>
    <dgm:cxn modelId="{BFF3C2D3-DF81-438D-A110-073490D67332}" type="presParOf" srcId="{3B30B761-A7AA-4F50-A758-53A47B0F97E1}" destId="{41B28A55-EB2C-48EA-BAE2-89BDE1C8A53D}" srcOrd="5" destOrd="0" presId="urn:microsoft.com/office/officeart/2005/8/layout/process2"/>
    <dgm:cxn modelId="{51DA1101-368C-413A-9B0D-665D0C017EAE}" type="presParOf" srcId="{41B28A55-EB2C-48EA-BAE2-89BDE1C8A53D}" destId="{DE637EE3-4CD2-4B4B-B0F1-689498A0E0D2}" srcOrd="0" destOrd="0" presId="urn:microsoft.com/office/officeart/2005/8/layout/process2"/>
    <dgm:cxn modelId="{61F09F61-6FB7-4E5D-8410-4A71023A71D5}" type="presParOf" srcId="{3B30B761-A7AA-4F50-A758-53A47B0F97E1}" destId="{17E6BEDA-E9AA-4A2C-ADB5-D1A84CFBBB48}" srcOrd="6" destOrd="0" presId="urn:microsoft.com/office/officeart/2005/8/layout/process2"/>
    <dgm:cxn modelId="{6554A5C7-4B38-4474-968B-3E3C6FB18F4A}" type="presParOf" srcId="{3B30B761-A7AA-4F50-A758-53A47B0F97E1}" destId="{51619587-DAA4-4B15-A859-2F4BFA45EF31}" srcOrd="7" destOrd="0" presId="urn:microsoft.com/office/officeart/2005/8/layout/process2"/>
    <dgm:cxn modelId="{A2BBC79C-81EE-43DF-8A56-4DCF3937BDFB}" type="presParOf" srcId="{51619587-DAA4-4B15-A859-2F4BFA45EF31}" destId="{E4D917E7-7C91-4826-B3F1-3339F276D896}" srcOrd="0" destOrd="0" presId="urn:microsoft.com/office/officeart/2005/8/layout/process2"/>
    <dgm:cxn modelId="{332B99F1-393B-485E-A6DF-B33E3DE312A7}" type="presParOf" srcId="{3B30B761-A7AA-4F50-A758-53A47B0F97E1}" destId="{10B02489-0FFD-40CC-83C8-0E49C3B8BB34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4922CC-A49D-4C09-B543-43997BD8D93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4732CA5-7D41-41E4-8998-3916BE252AA4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Оформление результатов аттестации рабочих мест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8810F63-0DB5-4393-8302-75D3FABBD283}" type="parTrans" cxnId="{8CD73C77-D2D6-406D-AF41-E0BAD7B5923A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50609E-D05C-46AF-AAE8-4C519CA9BC40}" type="sibTrans" cxnId="{8CD73C77-D2D6-406D-AF41-E0BAD7B5923A}">
      <dgm:prSet custT="1"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ECDFE1F-B3AA-47A1-B8E6-2D0DBB7DB3F2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Передача данных в федеральную систему сбора, обработки и хранения данных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DC6D3A-5386-4835-83AE-04807341DCB4}" type="parTrans" cxnId="{EDED1E95-07A9-4800-B6CD-7E41456F779D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898687-7694-48E1-97B2-E863EE5B7C04}" type="sibTrans" cxnId="{EDED1E95-07A9-4800-B6CD-7E41456F779D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653DCD-AAF5-4B22-AB0C-52A5B4687C16}" type="pres">
      <dgm:prSet presAssocID="{264922CC-A49D-4C09-B543-43997BD8D93A}" presName="linearFlow" presStyleCnt="0">
        <dgm:presLayoutVars>
          <dgm:resizeHandles val="exact"/>
        </dgm:presLayoutVars>
      </dgm:prSet>
      <dgm:spPr/>
    </dgm:pt>
    <dgm:pt modelId="{3C49C9FA-5B3E-4EE7-BFC6-B11425E438E3}" type="pres">
      <dgm:prSet presAssocID="{54732CA5-7D41-41E4-8998-3916BE252A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98642-37B5-49A1-BF76-435E2C27A342}" type="pres">
      <dgm:prSet presAssocID="{B050609E-D05C-46AF-AAE8-4C519CA9BC4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B6F5826-8827-4F82-8061-577B6AF5B7BF}" type="pres">
      <dgm:prSet presAssocID="{B050609E-D05C-46AF-AAE8-4C519CA9BC4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32AEE28-F7EC-42E1-9C64-176003505A48}" type="pres">
      <dgm:prSet presAssocID="{EECDFE1F-B3AA-47A1-B8E6-2D0DBB7DB3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E370B-9DC7-4A2E-B963-E0EB11834F75}" type="presOf" srcId="{B050609E-D05C-46AF-AAE8-4C519CA9BC40}" destId="{2B6F5826-8827-4F82-8061-577B6AF5B7BF}" srcOrd="1" destOrd="0" presId="urn:microsoft.com/office/officeart/2005/8/layout/process2"/>
    <dgm:cxn modelId="{ADF6241D-B3AF-4B9E-8DB5-40F3950BD74D}" type="presOf" srcId="{264922CC-A49D-4C09-B543-43997BD8D93A}" destId="{52653DCD-AAF5-4B22-AB0C-52A5B4687C16}" srcOrd="0" destOrd="0" presId="urn:microsoft.com/office/officeart/2005/8/layout/process2"/>
    <dgm:cxn modelId="{EDED1E95-07A9-4800-B6CD-7E41456F779D}" srcId="{264922CC-A49D-4C09-B543-43997BD8D93A}" destId="{EECDFE1F-B3AA-47A1-B8E6-2D0DBB7DB3F2}" srcOrd="1" destOrd="0" parTransId="{C2DC6D3A-5386-4835-83AE-04807341DCB4}" sibTransId="{EC898687-7694-48E1-97B2-E863EE5B7C04}"/>
    <dgm:cxn modelId="{CA475747-DA05-4CBC-8403-21C0CD81F5EA}" type="presOf" srcId="{EECDFE1F-B3AA-47A1-B8E6-2D0DBB7DB3F2}" destId="{532AEE28-F7EC-42E1-9C64-176003505A48}" srcOrd="0" destOrd="0" presId="urn:microsoft.com/office/officeart/2005/8/layout/process2"/>
    <dgm:cxn modelId="{8CD73C77-D2D6-406D-AF41-E0BAD7B5923A}" srcId="{264922CC-A49D-4C09-B543-43997BD8D93A}" destId="{54732CA5-7D41-41E4-8998-3916BE252AA4}" srcOrd="0" destOrd="0" parTransId="{28810F63-0DB5-4393-8302-75D3FABBD283}" sibTransId="{B050609E-D05C-46AF-AAE8-4C519CA9BC40}"/>
    <dgm:cxn modelId="{98E0A0B6-0B2C-47A9-98C5-D40D5FEA5C12}" type="presOf" srcId="{54732CA5-7D41-41E4-8998-3916BE252AA4}" destId="{3C49C9FA-5B3E-4EE7-BFC6-B11425E438E3}" srcOrd="0" destOrd="0" presId="urn:microsoft.com/office/officeart/2005/8/layout/process2"/>
    <dgm:cxn modelId="{9AE29299-1FB0-4170-85EB-3BC2CF2B15A9}" type="presOf" srcId="{B050609E-D05C-46AF-AAE8-4C519CA9BC40}" destId="{98698642-37B5-49A1-BF76-435E2C27A342}" srcOrd="0" destOrd="0" presId="urn:microsoft.com/office/officeart/2005/8/layout/process2"/>
    <dgm:cxn modelId="{DC0AC5E5-89C6-4215-B323-435A758AA6B6}" type="presParOf" srcId="{52653DCD-AAF5-4B22-AB0C-52A5B4687C16}" destId="{3C49C9FA-5B3E-4EE7-BFC6-B11425E438E3}" srcOrd="0" destOrd="0" presId="urn:microsoft.com/office/officeart/2005/8/layout/process2"/>
    <dgm:cxn modelId="{1DCD5B26-3541-46A0-9CD8-99FB6EBD111B}" type="presParOf" srcId="{52653DCD-AAF5-4B22-AB0C-52A5B4687C16}" destId="{98698642-37B5-49A1-BF76-435E2C27A342}" srcOrd="1" destOrd="0" presId="urn:microsoft.com/office/officeart/2005/8/layout/process2"/>
    <dgm:cxn modelId="{6DA561B4-4C39-49A5-9D43-9F132C79DB96}" type="presParOf" srcId="{98698642-37B5-49A1-BF76-435E2C27A342}" destId="{2B6F5826-8827-4F82-8061-577B6AF5B7BF}" srcOrd="0" destOrd="0" presId="urn:microsoft.com/office/officeart/2005/8/layout/process2"/>
    <dgm:cxn modelId="{9BAB6EEE-3295-4AAE-A546-DEE8ABD286D4}" type="presParOf" srcId="{52653DCD-AAF5-4B22-AB0C-52A5B4687C16}" destId="{532AEE28-F7EC-42E1-9C64-176003505A4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4922CC-A49D-4C09-B543-43997BD8D93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4732CA5-7D41-41E4-8998-3916BE252AA4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Оформление результатов специальной оценки условий труда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8810F63-0DB5-4393-8302-75D3FABBD283}" type="parTrans" cxnId="{8CD73C77-D2D6-406D-AF41-E0BAD7B5923A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50609E-D05C-46AF-AAE8-4C519CA9BC40}" type="sibTrans" cxnId="{8CD73C77-D2D6-406D-AF41-E0BAD7B5923A}">
      <dgm:prSet custT="1"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ECDFE1F-B3AA-47A1-B8E6-2D0DBB7DB3F2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Передача данных в федеральную государственную информационную систему учета проведения СОУТ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DC6D3A-5386-4835-83AE-04807341DCB4}" type="parTrans" cxnId="{EDED1E95-07A9-4800-B6CD-7E41456F779D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898687-7694-48E1-97B2-E863EE5B7C04}" type="sibTrans" cxnId="{EDED1E95-07A9-4800-B6CD-7E41456F779D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653DCD-AAF5-4B22-AB0C-52A5B4687C16}" type="pres">
      <dgm:prSet presAssocID="{264922CC-A49D-4C09-B543-43997BD8D93A}" presName="linearFlow" presStyleCnt="0">
        <dgm:presLayoutVars>
          <dgm:resizeHandles val="exact"/>
        </dgm:presLayoutVars>
      </dgm:prSet>
      <dgm:spPr/>
    </dgm:pt>
    <dgm:pt modelId="{3C49C9FA-5B3E-4EE7-BFC6-B11425E438E3}" type="pres">
      <dgm:prSet presAssocID="{54732CA5-7D41-41E4-8998-3916BE252A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98642-37B5-49A1-BF76-435E2C27A342}" type="pres">
      <dgm:prSet presAssocID="{B050609E-D05C-46AF-AAE8-4C519CA9BC4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B6F5826-8827-4F82-8061-577B6AF5B7BF}" type="pres">
      <dgm:prSet presAssocID="{B050609E-D05C-46AF-AAE8-4C519CA9BC4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32AEE28-F7EC-42E1-9C64-176003505A48}" type="pres">
      <dgm:prSet presAssocID="{EECDFE1F-B3AA-47A1-B8E6-2D0DBB7DB3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BA41D-4C3C-4DFF-A3BD-817AA156ED7B}" type="presOf" srcId="{B050609E-D05C-46AF-AAE8-4C519CA9BC40}" destId="{98698642-37B5-49A1-BF76-435E2C27A342}" srcOrd="0" destOrd="0" presId="urn:microsoft.com/office/officeart/2005/8/layout/process2"/>
    <dgm:cxn modelId="{60397587-8D0C-4BE6-9C6A-B1D6BAD62A57}" type="presOf" srcId="{54732CA5-7D41-41E4-8998-3916BE252AA4}" destId="{3C49C9FA-5B3E-4EE7-BFC6-B11425E438E3}" srcOrd="0" destOrd="0" presId="urn:microsoft.com/office/officeart/2005/8/layout/process2"/>
    <dgm:cxn modelId="{E045FC93-F751-4FD9-845F-220F2BBEF699}" type="presOf" srcId="{EECDFE1F-B3AA-47A1-B8E6-2D0DBB7DB3F2}" destId="{532AEE28-F7EC-42E1-9C64-176003505A48}" srcOrd="0" destOrd="0" presId="urn:microsoft.com/office/officeart/2005/8/layout/process2"/>
    <dgm:cxn modelId="{EDED1E95-07A9-4800-B6CD-7E41456F779D}" srcId="{264922CC-A49D-4C09-B543-43997BD8D93A}" destId="{EECDFE1F-B3AA-47A1-B8E6-2D0DBB7DB3F2}" srcOrd="1" destOrd="0" parTransId="{C2DC6D3A-5386-4835-83AE-04807341DCB4}" sibTransId="{EC898687-7694-48E1-97B2-E863EE5B7C04}"/>
    <dgm:cxn modelId="{8CD73C77-D2D6-406D-AF41-E0BAD7B5923A}" srcId="{264922CC-A49D-4C09-B543-43997BD8D93A}" destId="{54732CA5-7D41-41E4-8998-3916BE252AA4}" srcOrd="0" destOrd="0" parTransId="{28810F63-0DB5-4393-8302-75D3FABBD283}" sibTransId="{B050609E-D05C-46AF-AAE8-4C519CA9BC40}"/>
    <dgm:cxn modelId="{06280339-4FB1-4F46-8878-6FAED0D5A4E3}" type="presOf" srcId="{264922CC-A49D-4C09-B543-43997BD8D93A}" destId="{52653DCD-AAF5-4B22-AB0C-52A5B4687C16}" srcOrd="0" destOrd="0" presId="urn:microsoft.com/office/officeart/2005/8/layout/process2"/>
    <dgm:cxn modelId="{65307661-7988-4FD5-87B5-1D0E6803BC06}" type="presOf" srcId="{B050609E-D05C-46AF-AAE8-4C519CA9BC40}" destId="{2B6F5826-8827-4F82-8061-577B6AF5B7BF}" srcOrd="1" destOrd="0" presId="urn:microsoft.com/office/officeart/2005/8/layout/process2"/>
    <dgm:cxn modelId="{427C56C1-0B6A-4AF6-817C-6E7D006D7CEE}" type="presParOf" srcId="{52653DCD-AAF5-4B22-AB0C-52A5B4687C16}" destId="{3C49C9FA-5B3E-4EE7-BFC6-B11425E438E3}" srcOrd="0" destOrd="0" presId="urn:microsoft.com/office/officeart/2005/8/layout/process2"/>
    <dgm:cxn modelId="{723691DE-C8E9-4660-8F0F-9A89158AEE99}" type="presParOf" srcId="{52653DCD-AAF5-4B22-AB0C-52A5B4687C16}" destId="{98698642-37B5-49A1-BF76-435E2C27A342}" srcOrd="1" destOrd="0" presId="urn:microsoft.com/office/officeart/2005/8/layout/process2"/>
    <dgm:cxn modelId="{3140BB0A-6E88-4FE5-BE12-1B86E7B7942B}" type="presParOf" srcId="{98698642-37B5-49A1-BF76-435E2C27A342}" destId="{2B6F5826-8827-4F82-8061-577B6AF5B7BF}" srcOrd="0" destOrd="0" presId="urn:microsoft.com/office/officeart/2005/8/layout/process2"/>
    <dgm:cxn modelId="{7B53A6FC-2FEB-4763-A656-BA376F41C297}" type="presParOf" srcId="{52653DCD-AAF5-4B22-AB0C-52A5B4687C16}" destId="{532AEE28-F7EC-42E1-9C64-176003505A4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682E1-5B8F-461B-90E4-1E22BE875BA2}" type="doc">
      <dgm:prSet loTypeId="urn:microsoft.com/office/officeart/2005/8/layout/hList9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461BB0-D435-4CEC-B3EF-70123797E4B8}">
      <dgm:prSet phldrT="[Текст]" custT="1"/>
      <dgm:spPr>
        <a:solidFill>
          <a:srgbClr val="00B050">
            <a:alpha val="75000"/>
          </a:srgbClr>
        </a:solidFill>
        <a:ln>
          <a:solidFill>
            <a:srgbClr val="7030A0">
              <a:alpha val="35000"/>
            </a:srgbClr>
          </a:solidFill>
        </a:ln>
      </dgm:spPr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Вредный 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9A8D67-3B29-41B0-87BD-2AE59B8D5AA3}" type="parTrans" cxnId="{4E18E94F-B6C3-41B0-B711-48DF68BC20C2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027DBB-F9FF-43D8-B513-31FAF82B0A54}" type="sibTrans" cxnId="{4E18E94F-B6C3-41B0-B711-48DF68BC20C2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9B7282-3C1F-4522-9D95-D7634292E37A}">
      <dgm:prSet phldrT="[Текст]" custT="1"/>
      <dgm:spPr>
        <a:solidFill>
          <a:srgbClr val="00B050">
            <a:alpha val="35000"/>
          </a:srgbClr>
        </a:solidFill>
      </dgm:spPr>
      <dgm:t>
        <a:bodyPr/>
        <a:lstStyle/>
        <a:p>
          <a:r>
            <a:rPr lang="ru-RU" sz="20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фактор, воздействие которого на работника может привести к его </a:t>
          </a:r>
          <a:r>
            <a:rPr lang="ru-RU" sz="2000" i="1" u="sng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заболеванию</a:t>
          </a:r>
          <a:endParaRPr lang="ru-RU" sz="2000" i="1" u="sng" dirty="0">
            <a:solidFill>
              <a:schemeClr val="tx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34A4145-4D63-4896-9167-C16EA1759BCA}" type="parTrans" cxnId="{061D105C-9C89-45AC-AD55-FE58B8D8D7D7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634663B-EE7B-40CD-9436-44371045D538}" type="sibTrans" cxnId="{061D105C-9C89-45AC-AD55-FE58B8D8D7D7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BF61C66-4B15-42C1-B4F9-F6BEE478F836}">
      <dgm:prSet phldrT="[Текст]"/>
      <dgm:spPr>
        <a:solidFill>
          <a:srgbClr val="FF0000">
            <a:alpha val="75000"/>
          </a:srgbClr>
        </a:solidFill>
        <a:ln w="9525" cmpd="sng">
          <a:solidFill>
            <a:srgbClr val="7030A0">
              <a:alpha val="35000"/>
            </a:srgbClr>
          </a:solidFill>
        </a:ln>
      </dgm:spPr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Опасный 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581BEE-0533-47AA-BCE7-F73164DE042C}" type="parTrans" cxnId="{FA2A839D-59CD-4746-9A17-5461244932DC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A15F2A4-EE4C-4AA6-A267-7E6CAAE0151D}" type="sibTrans" cxnId="{FA2A839D-59CD-4746-9A17-5461244932DC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1C03BD2-D6D4-4D08-8294-FEEA923640EC}">
      <dgm:prSet phldrT="[Текст]"/>
      <dgm:spPr>
        <a:solidFill>
          <a:srgbClr val="FF0000">
            <a:alpha val="35000"/>
          </a:srgb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фактор, воздействие которого на работника может привести к его </a:t>
          </a:r>
          <a:r>
            <a:rPr lang="ru-RU" u="sng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травме</a:t>
          </a:r>
          <a:endParaRPr lang="ru-RU" u="sng" dirty="0">
            <a:solidFill>
              <a:schemeClr val="tx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44FC8E-C04D-4609-AF22-3E8812DCA3E0}" type="parTrans" cxnId="{68227A2A-17CF-4478-B40C-8047E0D6BC22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E3F3B9-2DA8-4FAF-9872-E5C327AA8479}" type="sibTrans" cxnId="{68227A2A-17CF-4478-B40C-8047E0D6BC22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B4A6B0-F366-4481-8FB8-28BB1871036D}" type="pres">
      <dgm:prSet presAssocID="{4AA682E1-5B8F-461B-90E4-1E22BE875BA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46BD90-8F58-407A-AC0D-828085DF816D}" type="pres">
      <dgm:prSet presAssocID="{10461BB0-D435-4CEC-B3EF-70123797E4B8}" presName="posSpace" presStyleCnt="0"/>
      <dgm:spPr/>
    </dgm:pt>
    <dgm:pt modelId="{857B4D49-C6F2-4442-B042-6246B5381569}" type="pres">
      <dgm:prSet presAssocID="{10461BB0-D435-4CEC-B3EF-70123797E4B8}" presName="vertFlow" presStyleCnt="0"/>
      <dgm:spPr/>
    </dgm:pt>
    <dgm:pt modelId="{81B56BA0-4E47-4F89-BB91-9E14C50BC01D}" type="pres">
      <dgm:prSet presAssocID="{10461BB0-D435-4CEC-B3EF-70123797E4B8}" presName="topSpace" presStyleCnt="0"/>
      <dgm:spPr/>
    </dgm:pt>
    <dgm:pt modelId="{D59D7C1F-955E-44BE-9499-7006308B9D06}" type="pres">
      <dgm:prSet presAssocID="{10461BB0-D435-4CEC-B3EF-70123797E4B8}" presName="firstComp" presStyleCnt="0"/>
      <dgm:spPr/>
    </dgm:pt>
    <dgm:pt modelId="{BEAB353F-E5EF-4130-90CE-387CD58C838D}" type="pres">
      <dgm:prSet presAssocID="{10461BB0-D435-4CEC-B3EF-70123797E4B8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8B574747-E833-4ED5-BF80-A3DDF6999712}" type="pres">
      <dgm:prSet presAssocID="{10461BB0-D435-4CEC-B3EF-70123797E4B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3EFD3-6076-4A54-AD75-271D71B06269}" type="pres">
      <dgm:prSet presAssocID="{10461BB0-D435-4CEC-B3EF-70123797E4B8}" presName="negSpace" presStyleCnt="0"/>
      <dgm:spPr/>
    </dgm:pt>
    <dgm:pt modelId="{01DF4657-8E56-4B2F-B1FA-7AEEE292CE39}" type="pres">
      <dgm:prSet presAssocID="{10461BB0-D435-4CEC-B3EF-70123797E4B8}" presName="circle" presStyleLbl="node1" presStyleIdx="0" presStyleCnt="2"/>
      <dgm:spPr/>
      <dgm:t>
        <a:bodyPr/>
        <a:lstStyle/>
        <a:p>
          <a:endParaRPr lang="ru-RU"/>
        </a:p>
      </dgm:t>
    </dgm:pt>
    <dgm:pt modelId="{5B220E63-A129-40D5-B0F0-2F8E0D023422}" type="pres">
      <dgm:prSet presAssocID="{85027DBB-F9FF-43D8-B513-31FAF82B0A54}" presName="transSpace" presStyleCnt="0"/>
      <dgm:spPr/>
    </dgm:pt>
    <dgm:pt modelId="{061ADAF5-7C86-4441-9A6A-A8B3CA33F4D7}" type="pres">
      <dgm:prSet presAssocID="{9BF61C66-4B15-42C1-B4F9-F6BEE478F836}" presName="posSpace" presStyleCnt="0"/>
      <dgm:spPr/>
    </dgm:pt>
    <dgm:pt modelId="{AC6D1501-A712-4A38-9E5A-C5FA45D652EF}" type="pres">
      <dgm:prSet presAssocID="{9BF61C66-4B15-42C1-B4F9-F6BEE478F836}" presName="vertFlow" presStyleCnt="0"/>
      <dgm:spPr/>
    </dgm:pt>
    <dgm:pt modelId="{AB287059-EAD2-4A95-ADD2-931178D19693}" type="pres">
      <dgm:prSet presAssocID="{9BF61C66-4B15-42C1-B4F9-F6BEE478F836}" presName="topSpace" presStyleCnt="0"/>
      <dgm:spPr/>
    </dgm:pt>
    <dgm:pt modelId="{54DB6554-6ADA-4DAC-975A-2A5E57E0417E}" type="pres">
      <dgm:prSet presAssocID="{9BF61C66-4B15-42C1-B4F9-F6BEE478F836}" presName="firstComp" presStyleCnt="0"/>
      <dgm:spPr/>
    </dgm:pt>
    <dgm:pt modelId="{F4763ADC-179E-44E0-8E80-C7B0A6AC71EA}" type="pres">
      <dgm:prSet presAssocID="{9BF61C66-4B15-42C1-B4F9-F6BEE478F836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4440A6DC-33D2-40E8-94D4-2BA3169DAA3E}" type="pres">
      <dgm:prSet presAssocID="{9BF61C66-4B15-42C1-B4F9-F6BEE478F836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47C58-ECD0-4815-AA44-8FA5BAECEA92}" type="pres">
      <dgm:prSet presAssocID="{9BF61C66-4B15-42C1-B4F9-F6BEE478F836}" presName="negSpace" presStyleCnt="0"/>
      <dgm:spPr/>
    </dgm:pt>
    <dgm:pt modelId="{23020DF5-F16D-440F-8808-0EA15D66742F}" type="pres">
      <dgm:prSet presAssocID="{9BF61C66-4B15-42C1-B4F9-F6BEE478F836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769A5FAC-EC0C-4A8A-B48D-2A1BD658EF85}" type="presOf" srcId="{D1C03BD2-D6D4-4D08-8294-FEEA923640EC}" destId="{4440A6DC-33D2-40E8-94D4-2BA3169DAA3E}" srcOrd="1" destOrd="0" presId="urn:microsoft.com/office/officeart/2005/8/layout/hList9"/>
    <dgm:cxn modelId="{AA0BC42F-26F4-45CA-BFFA-45F392BFA696}" type="presOf" srcId="{909B7282-3C1F-4522-9D95-D7634292E37A}" destId="{BEAB353F-E5EF-4130-90CE-387CD58C838D}" srcOrd="0" destOrd="0" presId="urn:microsoft.com/office/officeart/2005/8/layout/hList9"/>
    <dgm:cxn modelId="{6F230AFA-7211-4EEF-A7F8-0EDA6D6E4B69}" type="presOf" srcId="{9BF61C66-4B15-42C1-B4F9-F6BEE478F836}" destId="{23020DF5-F16D-440F-8808-0EA15D66742F}" srcOrd="0" destOrd="0" presId="urn:microsoft.com/office/officeart/2005/8/layout/hList9"/>
    <dgm:cxn modelId="{061D105C-9C89-45AC-AD55-FE58B8D8D7D7}" srcId="{10461BB0-D435-4CEC-B3EF-70123797E4B8}" destId="{909B7282-3C1F-4522-9D95-D7634292E37A}" srcOrd="0" destOrd="0" parTransId="{034A4145-4D63-4896-9167-C16EA1759BCA}" sibTransId="{A634663B-EE7B-40CD-9436-44371045D538}"/>
    <dgm:cxn modelId="{68227A2A-17CF-4478-B40C-8047E0D6BC22}" srcId="{9BF61C66-4B15-42C1-B4F9-F6BEE478F836}" destId="{D1C03BD2-D6D4-4D08-8294-FEEA923640EC}" srcOrd="0" destOrd="0" parTransId="{F144FC8E-C04D-4609-AF22-3E8812DCA3E0}" sibTransId="{47E3F3B9-2DA8-4FAF-9872-E5C327AA8479}"/>
    <dgm:cxn modelId="{8B4790CE-A584-44F1-A5AE-CFC5985E2143}" type="presOf" srcId="{D1C03BD2-D6D4-4D08-8294-FEEA923640EC}" destId="{F4763ADC-179E-44E0-8E80-C7B0A6AC71EA}" srcOrd="0" destOrd="0" presId="urn:microsoft.com/office/officeart/2005/8/layout/hList9"/>
    <dgm:cxn modelId="{343D0BEF-BFAF-4D69-A2D6-3F4E75F830D7}" type="presOf" srcId="{909B7282-3C1F-4522-9D95-D7634292E37A}" destId="{8B574747-E833-4ED5-BF80-A3DDF6999712}" srcOrd="1" destOrd="0" presId="urn:microsoft.com/office/officeart/2005/8/layout/hList9"/>
    <dgm:cxn modelId="{4E18E94F-B6C3-41B0-B711-48DF68BC20C2}" srcId="{4AA682E1-5B8F-461B-90E4-1E22BE875BA2}" destId="{10461BB0-D435-4CEC-B3EF-70123797E4B8}" srcOrd="0" destOrd="0" parTransId="{979A8D67-3B29-41B0-87BD-2AE59B8D5AA3}" sibTransId="{85027DBB-F9FF-43D8-B513-31FAF82B0A54}"/>
    <dgm:cxn modelId="{4F3E5953-E8E0-4D27-841D-E2E4EF8444DE}" type="presOf" srcId="{10461BB0-D435-4CEC-B3EF-70123797E4B8}" destId="{01DF4657-8E56-4B2F-B1FA-7AEEE292CE39}" srcOrd="0" destOrd="0" presId="urn:microsoft.com/office/officeart/2005/8/layout/hList9"/>
    <dgm:cxn modelId="{FA2A839D-59CD-4746-9A17-5461244932DC}" srcId="{4AA682E1-5B8F-461B-90E4-1E22BE875BA2}" destId="{9BF61C66-4B15-42C1-B4F9-F6BEE478F836}" srcOrd="1" destOrd="0" parTransId="{6C581BEE-0533-47AA-BCE7-F73164DE042C}" sibTransId="{AA15F2A4-EE4C-4AA6-A267-7E6CAAE0151D}"/>
    <dgm:cxn modelId="{57A2BD45-1EE1-4048-B8A0-A626A3F79EC2}" type="presOf" srcId="{4AA682E1-5B8F-461B-90E4-1E22BE875BA2}" destId="{B2B4A6B0-F366-4481-8FB8-28BB1871036D}" srcOrd="0" destOrd="0" presId="urn:microsoft.com/office/officeart/2005/8/layout/hList9"/>
    <dgm:cxn modelId="{83D1BBA8-B671-4986-9B97-93150BC38C1A}" type="presParOf" srcId="{B2B4A6B0-F366-4481-8FB8-28BB1871036D}" destId="{1146BD90-8F58-407A-AC0D-828085DF816D}" srcOrd="0" destOrd="0" presId="urn:microsoft.com/office/officeart/2005/8/layout/hList9"/>
    <dgm:cxn modelId="{0B58B332-180B-40B2-AC94-EA7E8C0165BB}" type="presParOf" srcId="{B2B4A6B0-F366-4481-8FB8-28BB1871036D}" destId="{857B4D49-C6F2-4442-B042-6246B5381569}" srcOrd="1" destOrd="0" presId="urn:microsoft.com/office/officeart/2005/8/layout/hList9"/>
    <dgm:cxn modelId="{B751CB5F-F61F-4D71-81BF-69BC1E8BAB2C}" type="presParOf" srcId="{857B4D49-C6F2-4442-B042-6246B5381569}" destId="{81B56BA0-4E47-4F89-BB91-9E14C50BC01D}" srcOrd="0" destOrd="0" presId="urn:microsoft.com/office/officeart/2005/8/layout/hList9"/>
    <dgm:cxn modelId="{B2646502-8276-4F34-B4B6-D5B0EEA253D6}" type="presParOf" srcId="{857B4D49-C6F2-4442-B042-6246B5381569}" destId="{D59D7C1F-955E-44BE-9499-7006308B9D06}" srcOrd="1" destOrd="0" presId="urn:microsoft.com/office/officeart/2005/8/layout/hList9"/>
    <dgm:cxn modelId="{02E54F19-3D3C-4BC0-8781-C4F0E71958C0}" type="presParOf" srcId="{D59D7C1F-955E-44BE-9499-7006308B9D06}" destId="{BEAB353F-E5EF-4130-90CE-387CD58C838D}" srcOrd="0" destOrd="0" presId="urn:microsoft.com/office/officeart/2005/8/layout/hList9"/>
    <dgm:cxn modelId="{280946E7-FBFE-4B19-81A3-AEE9D1CFEF48}" type="presParOf" srcId="{D59D7C1F-955E-44BE-9499-7006308B9D06}" destId="{8B574747-E833-4ED5-BF80-A3DDF6999712}" srcOrd="1" destOrd="0" presId="urn:microsoft.com/office/officeart/2005/8/layout/hList9"/>
    <dgm:cxn modelId="{1335ADD1-0204-4D05-8EDC-375F99A05B86}" type="presParOf" srcId="{B2B4A6B0-F366-4481-8FB8-28BB1871036D}" destId="{E3B3EFD3-6076-4A54-AD75-271D71B06269}" srcOrd="2" destOrd="0" presId="urn:microsoft.com/office/officeart/2005/8/layout/hList9"/>
    <dgm:cxn modelId="{4D184DAD-077E-422D-91B6-7190C360FFBA}" type="presParOf" srcId="{B2B4A6B0-F366-4481-8FB8-28BB1871036D}" destId="{01DF4657-8E56-4B2F-B1FA-7AEEE292CE39}" srcOrd="3" destOrd="0" presId="urn:microsoft.com/office/officeart/2005/8/layout/hList9"/>
    <dgm:cxn modelId="{4E49943F-838B-4728-879F-A75DCD0C2913}" type="presParOf" srcId="{B2B4A6B0-F366-4481-8FB8-28BB1871036D}" destId="{5B220E63-A129-40D5-B0F0-2F8E0D023422}" srcOrd="4" destOrd="0" presId="urn:microsoft.com/office/officeart/2005/8/layout/hList9"/>
    <dgm:cxn modelId="{C24B8FBC-BF9C-4342-872E-D873106D9252}" type="presParOf" srcId="{B2B4A6B0-F366-4481-8FB8-28BB1871036D}" destId="{061ADAF5-7C86-4441-9A6A-A8B3CA33F4D7}" srcOrd="5" destOrd="0" presId="urn:microsoft.com/office/officeart/2005/8/layout/hList9"/>
    <dgm:cxn modelId="{8BCB3486-9FAA-4475-9C5F-8D2E74F1DE48}" type="presParOf" srcId="{B2B4A6B0-F366-4481-8FB8-28BB1871036D}" destId="{AC6D1501-A712-4A38-9E5A-C5FA45D652EF}" srcOrd="6" destOrd="0" presId="urn:microsoft.com/office/officeart/2005/8/layout/hList9"/>
    <dgm:cxn modelId="{C0DA27EE-CB76-4808-8547-D6AD60F6612F}" type="presParOf" srcId="{AC6D1501-A712-4A38-9E5A-C5FA45D652EF}" destId="{AB287059-EAD2-4A95-ADD2-931178D19693}" srcOrd="0" destOrd="0" presId="urn:microsoft.com/office/officeart/2005/8/layout/hList9"/>
    <dgm:cxn modelId="{2E8721DA-D5BE-4B42-B1E0-7CAB11142BF8}" type="presParOf" srcId="{AC6D1501-A712-4A38-9E5A-C5FA45D652EF}" destId="{54DB6554-6ADA-4DAC-975A-2A5E57E0417E}" srcOrd="1" destOrd="0" presId="urn:microsoft.com/office/officeart/2005/8/layout/hList9"/>
    <dgm:cxn modelId="{DF5E91AD-4924-46EF-9C69-D3D6CCF25FF2}" type="presParOf" srcId="{54DB6554-6ADA-4DAC-975A-2A5E57E0417E}" destId="{F4763ADC-179E-44E0-8E80-C7B0A6AC71EA}" srcOrd="0" destOrd="0" presId="urn:microsoft.com/office/officeart/2005/8/layout/hList9"/>
    <dgm:cxn modelId="{35199165-FBBE-486C-B955-18DE044D54F9}" type="presParOf" srcId="{54DB6554-6ADA-4DAC-975A-2A5E57E0417E}" destId="{4440A6DC-33D2-40E8-94D4-2BA3169DAA3E}" srcOrd="1" destOrd="0" presId="urn:microsoft.com/office/officeart/2005/8/layout/hList9"/>
    <dgm:cxn modelId="{54D49B82-A31B-4E46-A2FB-3B945C5C2821}" type="presParOf" srcId="{B2B4A6B0-F366-4481-8FB8-28BB1871036D}" destId="{CAD47C58-ECD0-4815-AA44-8FA5BAECEA92}" srcOrd="7" destOrd="0" presId="urn:microsoft.com/office/officeart/2005/8/layout/hList9"/>
    <dgm:cxn modelId="{B21B061C-148A-4EF3-A8C4-C94E5AB10665}" type="presParOf" srcId="{B2B4A6B0-F366-4481-8FB8-28BB1871036D}" destId="{23020DF5-F16D-440F-8808-0EA15D66742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3C3BE-7243-42D7-99CA-FA5A8257FF18}" type="doc">
      <dgm:prSet loTypeId="urn:microsoft.com/office/officeart/2005/8/layout/chevron2" loCatId="process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2082566-90EF-4B42-95AC-666AFA350B2A}">
      <dgm:prSet phldrT="[Текст]"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000" dirty="0" err="1" smtClean="0">
              <a:solidFill>
                <a:srgbClr val="333333"/>
              </a:solidFill>
            </a:rPr>
            <a:t>Оптималь</a:t>
          </a:r>
          <a:endParaRPr lang="ru-RU" sz="1000" dirty="0" smtClean="0">
            <a:solidFill>
              <a:srgbClr val="333333"/>
            </a:solidFill>
          </a:endParaRPr>
        </a:p>
        <a:p>
          <a:pPr>
            <a:spcAft>
              <a:spcPts val="0"/>
            </a:spcAft>
          </a:pPr>
          <a:r>
            <a:rPr lang="ru-RU" sz="1000" dirty="0" err="1" smtClean="0">
              <a:solidFill>
                <a:srgbClr val="333333"/>
              </a:solidFill>
            </a:rPr>
            <a:t>ные</a:t>
          </a:r>
          <a:r>
            <a:rPr lang="ru-RU" sz="1000" dirty="0" smtClean="0">
              <a:solidFill>
                <a:srgbClr val="333333"/>
              </a:solidFill>
            </a:rPr>
            <a:t> (1 класс)</a:t>
          </a:r>
          <a:endParaRPr lang="ru-RU" sz="1000" dirty="0">
            <a:solidFill>
              <a:srgbClr val="333333"/>
            </a:solidFill>
          </a:endParaRPr>
        </a:p>
      </dgm:t>
    </dgm:pt>
    <dgm:pt modelId="{B88833FF-399C-4E8D-8585-47997476C38E}" type="parTrans" cxnId="{093994D7-3172-407A-B8DB-3C1C07B235AA}">
      <dgm:prSet/>
      <dgm:spPr/>
      <dgm:t>
        <a:bodyPr/>
        <a:lstStyle/>
        <a:p>
          <a:endParaRPr lang="ru-RU"/>
        </a:p>
      </dgm:t>
    </dgm:pt>
    <dgm:pt modelId="{9BF787BC-ED5B-4B22-8590-D396A9A5E68E}" type="sibTrans" cxnId="{093994D7-3172-407A-B8DB-3C1C07B235AA}">
      <dgm:prSet/>
      <dgm:spPr/>
      <dgm:t>
        <a:bodyPr/>
        <a:lstStyle/>
        <a:p>
          <a:endParaRPr lang="ru-RU"/>
        </a:p>
      </dgm:t>
    </dgm:pt>
    <dgm:pt modelId="{DB1FCBE2-D39E-46A9-B1BF-4D82D920EC5A}">
      <dgm:prSet phldrT="[Текст]" custT="1"/>
      <dgm:spPr/>
      <dgm:t>
        <a:bodyPr/>
        <a:lstStyle/>
        <a:p>
          <a:pPr defTabSz="236538">
            <a:tabLst>
              <a:tab pos="5746750" algn="l"/>
              <a:tab pos="7439025" algn="l"/>
            </a:tabLst>
          </a:pPr>
          <a:r>
            <a:rPr lang="ru-RU" sz="1400" dirty="0" smtClean="0"/>
            <a:t>условия труда, при которых воздействие на работника вредных и (или) опасных производственных факторов отсутствует или уровни воздействия которых не превышают уровни, установленные нормативами (гигиеническими нормативами) условий труда и принятые в качестве безопасных для человека, и создаются предпосылки для поддержания высокого уровня работоспособности работника.</a:t>
          </a:r>
          <a:endParaRPr lang="ru-RU" sz="1400" dirty="0"/>
        </a:p>
      </dgm:t>
    </dgm:pt>
    <dgm:pt modelId="{F3518FFF-402B-4F73-A8FF-343841E0D176}" type="parTrans" cxnId="{1190762B-B9A9-40F9-85B8-E23A04F3D108}">
      <dgm:prSet/>
      <dgm:spPr/>
      <dgm:t>
        <a:bodyPr/>
        <a:lstStyle/>
        <a:p>
          <a:endParaRPr lang="ru-RU"/>
        </a:p>
      </dgm:t>
    </dgm:pt>
    <dgm:pt modelId="{2BFF7202-D7A3-4984-8542-13FC54CD1665}" type="sibTrans" cxnId="{1190762B-B9A9-40F9-85B8-E23A04F3D108}">
      <dgm:prSet/>
      <dgm:spPr/>
      <dgm:t>
        <a:bodyPr/>
        <a:lstStyle/>
        <a:p>
          <a:endParaRPr lang="ru-RU"/>
        </a:p>
      </dgm:t>
    </dgm:pt>
    <dgm:pt modelId="{98580875-C761-44F0-BAA8-E87127183A3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333333"/>
              </a:solidFill>
            </a:rPr>
            <a:t>Допустимые (2 класс)</a:t>
          </a:r>
          <a:endParaRPr lang="ru-RU" dirty="0">
            <a:solidFill>
              <a:srgbClr val="333333"/>
            </a:solidFill>
          </a:endParaRPr>
        </a:p>
      </dgm:t>
    </dgm:pt>
    <dgm:pt modelId="{F02E37A6-4807-48CF-8919-D335C8B8D052}" type="parTrans" cxnId="{EDF62B42-ED74-4C44-88E2-EF00C09DC507}">
      <dgm:prSet/>
      <dgm:spPr/>
      <dgm:t>
        <a:bodyPr/>
        <a:lstStyle/>
        <a:p>
          <a:endParaRPr lang="ru-RU"/>
        </a:p>
      </dgm:t>
    </dgm:pt>
    <dgm:pt modelId="{0FB147B4-EC4E-4C5D-89FA-7FC74E0DA877}" type="sibTrans" cxnId="{EDF62B42-ED74-4C44-88E2-EF00C09DC507}">
      <dgm:prSet/>
      <dgm:spPr/>
      <dgm:t>
        <a:bodyPr/>
        <a:lstStyle/>
        <a:p>
          <a:endParaRPr lang="ru-RU"/>
        </a:p>
      </dgm:t>
    </dgm:pt>
    <dgm:pt modelId="{A27FA7FA-E543-405B-AEEA-19E7B902F27F}">
      <dgm:prSet phldrT="[Текст]" custT="1"/>
      <dgm:spPr/>
      <dgm:t>
        <a:bodyPr/>
        <a:lstStyle/>
        <a:p>
          <a:r>
            <a:rPr lang="ru-RU" sz="1400" dirty="0" smtClean="0"/>
            <a:t>условия труда, при которых на работника воздействуют вредные и (или) опасные производственные факторы, уровни воздействия которых не превышают уровни, установленные нормативами (гигиеническими нормативами) условий труда, а измененное функциональное состояние организма работника восстанавливается во время регламентированного отдыха или к началу следующего рабочего дня (смены). </a:t>
          </a:r>
          <a:r>
            <a:rPr lang="ru-RU" sz="1400" b="1" i="1" dirty="0" smtClean="0"/>
            <a:t>Допустимые условия труда относят к безопасным</a:t>
          </a:r>
          <a:endParaRPr lang="ru-RU" sz="1400" b="1" i="1" dirty="0"/>
        </a:p>
      </dgm:t>
    </dgm:pt>
    <dgm:pt modelId="{9A0B97C6-158C-42E9-B03F-36CCD2C48AB5}" type="parTrans" cxnId="{27F67EB0-BA07-4647-90DC-0147C74B397A}">
      <dgm:prSet/>
      <dgm:spPr/>
      <dgm:t>
        <a:bodyPr/>
        <a:lstStyle/>
        <a:p>
          <a:endParaRPr lang="ru-RU"/>
        </a:p>
      </dgm:t>
    </dgm:pt>
    <dgm:pt modelId="{5DFD3D87-54D3-41F2-A220-F5604D942F89}" type="sibTrans" cxnId="{27F67EB0-BA07-4647-90DC-0147C74B397A}">
      <dgm:prSet/>
      <dgm:spPr/>
      <dgm:t>
        <a:bodyPr/>
        <a:lstStyle/>
        <a:p>
          <a:endParaRPr lang="ru-RU"/>
        </a:p>
      </dgm:t>
    </dgm:pt>
    <dgm:pt modelId="{29B88C23-064D-4D91-954D-065CE33A22B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000" dirty="0" smtClean="0">
              <a:solidFill>
                <a:srgbClr val="333333"/>
              </a:solidFill>
            </a:rPr>
            <a:t>Вредные </a:t>
          </a:r>
        </a:p>
        <a:p>
          <a:r>
            <a:rPr lang="ru-RU" sz="1000" dirty="0" smtClean="0">
              <a:solidFill>
                <a:srgbClr val="333333"/>
              </a:solidFill>
            </a:rPr>
            <a:t>(3 класс)</a:t>
          </a:r>
          <a:endParaRPr lang="ru-RU" sz="1000" dirty="0">
            <a:solidFill>
              <a:srgbClr val="333333"/>
            </a:solidFill>
          </a:endParaRPr>
        </a:p>
      </dgm:t>
    </dgm:pt>
    <dgm:pt modelId="{B3B6FB5E-38EA-4415-BB70-3ECF270E2E42}" type="parTrans" cxnId="{6C58A575-37A2-4678-BE27-A3E355556C44}">
      <dgm:prSet/>
      <dgm:spPr/>
      <dgm:t>
        <a:bodyPr/>
        <a:lstStyle/>
        <a:p>
          <a:endParaRPr lang="ru-RU"/>
        </a:p>
      </dgm:t>
    </dgm:pt>
    <dgm:pt modelId="{D8785767-3FA0-4FEC-8AF3-3307001B43DF}" type="sibTrans" cxnId="{6C58A575-37A2-4678-BE27-A3E355556C44}">
      <dgm:prSet/>
      <dgm:spPr/>
      <dgm:t>
        <a:bodyPr/>
        <a:lstStyle/>
        <a:p>
          <a:endParaRPr lang="ru-RU"/>
        </a:p>
      </dgm:t>
    </dgm:pt>
    <dgm:pt modelId="{FDB3F085-6A93-4AA3-BAE3-6B387486291F}">
      <dgm:prSet phldrT="[Текст]" custT="1"/>
      <dgm:spPr/>
      <dgm:t>
        <a:bodyPr/>
        <a:lstStyle/>
        <a:p>
          <a:r>
            <a:rPr lang="ru-RU" sz="1400" dirty="0" smtClean="0"/>
            <a:t>условия труда, при которых уровни воздействия вредных и (или) опасных производственных факторов превышают уровни, установленные нормативами (гигиеническими нормативами) условий труда</a:t>
          </a:r>
          <a:endParaRPr lang="ru-RU" sz="1400" dirty="0"/>
        </a:p>
      </dgm:t>
    </dgm:pt>
    <dgm:pt modelId="{9F965CE8-FF5E-447E-A2BB-17153D3F2501}" type="parTrans" cxnId="{581651CF-6A9C-45D7-8A87-2386F78B677D}">
      <dgm:prSet/>
      <dgm:spPr/>
      <dgm:t>
        <a:bodyPr/>
        <a:lstStyle/>
        <a:p>
          <a:endParaRPr lang="ru-RU"/>
        </a:p>
      </dgm:t>
    </dgm:pt>
    <dgm:pt modelId="{1E45AAA2-5A6F-490E-A082-6EA442560435}" type="sibTrans" cxnId="{581651CF-6A9C-45D7-8A87-2386F78B677D}">
      <dgm:prSet/>
      <dgm:spPr/>
      <dgm:t>
        <a:bodyPr/>
        <a:lstStyle/>
        <a:p>
          <a:endParaRPr lang="ru-RU"/>
        </a:p>
      </dgm:t>
    </dgm:pt>
    <dgm:pt modelId="{D61CCD05-7483-40FC-B06E-DFD04491834B}">
      <dgm:prSet custT="1"/>
      <dgm:spPr>
        <a:solidFill>
          <a:srgbClr val="333333"/>
        </a:solidFill>
      </dgm:spPr>
      <dgm:t>
        <a:bodyPr/>
        <a:lstStyle/>
        <a:p>
          <a:r>
            <a:rPr lang="ru-RU" sz="1000" dirty="0" smtClean="0"/>
            <a:t>Опасные </a:t>
          </a:r>
        </a:p>
        <a:p>
          <a:r>
            <a:rPr lang="ru-RU" sz="1000" dirty="0" smtClean="0"/>
            <a:t>(4 класс)</a:t>
          </a:r>
          <a:endParaRPr lang="ru-RU" sz="1000" dirty="0"/>
        </a:p>
      </dgm:t>
    </dgm:pt>
    <dgm:pt modelId="{76D2F401-7519-43E1-85FB-6A1957F31D10}" type="parTrans" cxnId="{EE92FF2E-1DEB-4B5F-AD94-7A0768BC4F75}">
      <dgm:prSet/>
      <dgm:spPr/>
      <dgm:t>
        <a:bodyPr/>
        <a:lstStyle/>
        <a:p>
          <a:endParaRPr lang="ru-RU"/>
        </a:p>
      </dgm:t>
    </dgm:pt>
    <dgm:pt modelId="{3D74A126-F8AB-4E56-8BED-FFABF201D545}" type="sibTrans" cxnId="{EE92FF2E-1DEB-4B5F-AD94-7A0768BC4F75}">
      <dgm:prSet/>
      <dgm:spPr/>
      <dgm:t>
        <a:bodyPr/>
        <a:lstStyle/>
        <a:p>
          <a:endParaRPr lang="ru-RU"/>
        </a:p>
      </dgm:t>
    </dgm:pt>
    <dgm:pt modelId="{107E23A7-25B3-4DDC-B068-1C0BC71B2413}">
      <dgm:prSet custT="1"/>
      <dgm:spPr/>
      <dgm:t>
        <a:bodyPr/>
        <a:lstStyle/>
        <a:p>
          <a:r>
            <a:rPr lang="ru-RU" sz="1400" dirty="0" smtClean="0"/>
            <a:t>условия труда, при которых на работника воздействуют вредные и (или) опасные производственные факторы, уровни воздействия которых в течение всего рабочего дня (смены) или его части способны создать угрозу жизни работника, а последствия воздействия данных факторов обусловливают высокий риск развития острого профессионального заболевания в период трудовой деятельности   </a:t>
          </a:r>
          <a:endParaRPr lang="ru-RU" sz="1400" dirty="0"/>
        </a:p>
      </dgm:t>
    </dgm:pt>
    <dgm:pt modelId="{5CC427D2-3601-479A-BA1C-B32BA3811E9C}" type="parTrans" cxnId="{EE8106AA-8E9C-4F31-8CB0-28C326713F10}">
      <dgm:prSet/>
      <dgm:spPr/>
      <dgm:t>
        <a:bodyPr/>
        <a:lstStyle/>
        <a:p>
          <a:endParaRPr lang="ru-RU"/>
        </a:p>
      </dgm:t>
    </dgm:pt>
    <dgm:pt modelId="{D3E5C538-C81F-4B80-B72C-2A4E8E8E38F4}" type="sibTrans" cxnId="{EE8106AA-8E9C-4F31-8CB0-28C326713F10}">
      <dgm:prSet/>
      <dgm:spPr/>
      <dgm:t>
        <a:bodyPr/>
        <a:lstStyle/>
        <a:p>
          <a:endParaRPr lang="ru-RU"/>
        </a:p>
      </dgm:t>
    </dgm:pt>
    <dgm:pt modelId="{3BE9D0AB-BE9A-489A-B9CA-6C1746EC89E3}" type="pres">
      <dgm:prSet presAssocID="{CFC3C3BE-7243-42D7-99CA-FA5A8257FF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C302A-FDBD-4E28-9819-47EA8B69C74E}" type="pres">
      <dgm:prSet presAssocID="{12082566-90EF-4B42-95AC-666AFA350B2A}" presName="composite" presStyleCnt="0"/>
      <dgm:spPr/>
    </dgm:pt>
    <dgm:pt modelId="{10F6E472-FF3D-43C5-AE61-4D5573CD0382}" type="pres">
      <dgm:prSet presAssocID="{12082566-90EF-4B42-95AC-666AFA350B2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E253E-CCD2-4940-A150-4EEEEAEB80DF}" type="pres">
      <dgm:prSet presAssocID="{12082566-90EF-4B42-95AC-666AFA350B2A}" presName="descendantText" presStyleLbl="alignAcc1" presStyleIdx="0" presStyleCnt="4" custScaleY="150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3D9B5-17A0-4D59-B280-9793B367CB65}" type="pres">
      <dgm:prSet presAssocID="{9BF787BC-ED5B-4B22-8590-D396A9A5E68E}" presName="sp" presStyleCnt="0"/>
      <dgm:spPr/>
    </dgm:pt>
    <dgm:pt modelId="{7BAF4B97-EEAD-4019-BD6B-904AEC86D27F}" type="pres">
      <dgm:prSet presAssocID="{98580875-C761-44F0-BAA8-E87127183A3A}" presName="composite" presStyleCnt="0"/>
      <dgm:spPr/>
    </dgm:pt>
    <dgm:pt modelId="{73151E11-9F50-46C7-9571-7240CCAD00B5}" type="pres">
      <dgm:prSet presAssocID="{98580875-C761-44F0-BAA8-E87127183A3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918D0-1A3A-4F90-9224-D90551505A25}" type="pres">
      <dgm:prSet presAssocID="{98580875-C761-44F0-BAA8-E87127183A3A}" presName="descendantText" presStyleLbl="alignAcc1" presStyleIdx="1" presStyleCnt="4" custScaleY="19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0D557-9129-4F68-AF85-D79A1D9646FD}" type="pres">
      <dgm:prSet presAssocID="{0FB147B4-EC4E-4C5D-89FA-7FC74E0DA877}" presName="sp" presStyleCnt="0"/>
      <dgm:spPr/>
    </dgm:pt>
    <dgm:pt modelId="{8EB3B1C3-E7A2-4169-AB0D-5123C56CC7B5}" type="pres">
      <dgm:prSet presAssocID="{29B88C23-064D-4D91-954D-065CE33A22B8}" presName="composite" presStyleCnt="0"/>
      <dgm:spPr/>
    </dgm:pt>
    <dgm:pt modelId="{962B6C25-5A49-43EB-8CCD-D09F5BE01F3B}" type="pres">
      <dgm:prSet presAssocID="{29B88C23-064D-4D91-954D-065CE33A22B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A2E3B-FC2A-4F77-8B89-151F4ED07F63}" type="pres">
      <dgm:prSet presAssocID="{29B88C23-064D-4D91-954D-065CE33A22B8}" presName="descendantText" presStyleLbl="alignAcc1" presStyleIdx="2" presStyleCnt="4" custLinFactNeighborX="53" custLinFactNeighborY="17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54DCA-E521-4563-A60C-596988C6776D}" type="pres">
      <dgm:prSet presAssocID="{D8785767-3FA0-4FEC-8AF3-3307001B43DF}" presName="sp" presStyleCnt="0"/>
      <dgm:spPr/>
    </dgm:pt>
    <dgm:pt modelId="{98E826A9-24BC-494F-9F3F-09AF3509E738}" type="pres">
      <dgm:prSet presAssocID="{D61CCD05-7483-40FC-B06E-DFD04491834B}" presName="composite" presStyleCnt="0"/>
      <dgm:spPr/>
    </dgm:pt>
    <dgm:pt modelId="{05DCCDDC-6403-48F6-B73C-5DE81FDB6965}" type="pres">
      <dgm:prSet presAssocID="{D61CCD05-7483-40FC-B06E-DFD04491834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F5E3B-D755-44D4-AEA2-39288623267A}" type="pres">
      <dgm:prSet presAssocID="{D61CCD05-7483-40FC-B06E-DFD04491834B}" presName="descendantText" presStyleLbl="alignAcc1" presStyleIdx="3" presStyleCnt="4" custScaleY="15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1FA74-DD6D-470A-B2AE-23AA19C5A08C}" type="presOf" srcId="{29B88C23-064D-4D91-954D-065CE33A22B8}" destId="{962B6C25-5A49-43EB-8CCD-D09F5BE01F3B}" srcOrd="0" destOrd="0" presId="urn:microsoft.com/office/officeart/2005/8/layout/chevron2"/>
    <dgm:cxn modelId="{7A449B9D-0439-48ED-903A-71E88FC9EA36}" type="presOf" srcId="{12082566-90EF-4B42-95AC-666AFA350B2A}" destId="{10F6E472-FF3D-43C5-AE61-4D5573CD0382}" srcOrd="0" destOrd="0" presId="urn:microsoft.com/office/officeart/2005/8/layout/chevron2"/>
    <dgm:cxn modelId="{EE8106AA-8E9C-4F31-8CB0-28C326713F10}" srcId="{D61CCD05-7483-40FC-B06E-DFD04491834B}" destId="{107E23A7-25B3-4DDC-B068-1C0BC71B2413}" srcOrd="0" destOrd="0" parTransId="{5CC427D2-3601-479A-BA1C-B32BA3811E9C}" sibTransId="{D3E5C538-C81F-4B80-B72C-2A4E8E8E38F4}"/>
    <dgm:cxn modelId="{27F67EB0-BA07-4647-90DC-0147C74B397A}" srcId="{98580875-C761-44F0-BAA8-E87127183A3A}" destId="{A27FA7FA-E543-405B-AEEA-19E7B902F27F}" srcOrd="0" destOrd="0" parTransId="{9A0B97C6-158C-42E9-B03F-36CCD2C48AB5}" sibTransId="{5DFD3D87-54D3-41F2-A220-F5604D942F89}"/>
    <dgm:cxn modelId="{1584B1A1-46A9-49B3-B9CE-320C74ACC12D}" type="presOf" srcId="{98580875-C761-44F0-BAA8-E87127183A3A}" destId="{73151E11-9F50-46C7-9571-7240CCAD00B5}" srcOrd="0" destOrd="0" presId="urn:microsoft.com/office/officeart/2005/8/layout/chevron2"/>
    <dgm:cxn modelId="{EE92FF2E-1DEB-4B5F-AD94-7A0768BC4F75}" srcId="{CFC3C3BE-7243-42D7-99CA-FA5A8257FF18}" destId="{D61CCD05-7483-40FC-B06E-DFD04491834B}" srcOrd="3" destOrd="0" parTransId="{76D2F401-7519-43E1-85FB-6A1957F31D10}" sibTransId="{3D74A126-F8AB-4E56-8BED-FFABF201D545}"/>
    <dgm:cxn modelId="{EE83A63A-000F-42D1-BF66-2A78292D6C23}" type="presOf" srcId="{D61CCD05-7483-40FC-B06E-DFD04491834B}" destId="{05DCCDDC-6403-48F6-B73C-5DE81FDB6965}" srcOrd="0" destOrd="0" presId="urn:microsoft.com/office/officeart/2005/8/layout/chevron2"/>
    <dgm:cxn modelId="{81796BEC-0F45-477D-BBC7-C69AAA4B1C0A}" type="presOf" srcId="{A27FA7FA-E543-405B-AEEA-19E7B902F27F}" destId="{147918D0-1A3A-4F90-9224-D90551505A25}" srcOrd="0" destOrd="0" presId="urn:microsoft.com/office/officeart/2005/8/layout/chevron2"/>
    <dgm:cxn modelId="{D4094B65-DD2A-4C42-BDE3-74816C0B5A44}" type="presOf" srcId="{CFC3C3BE-7243-42D7-99CA-FA5A8257FF18}" destId="{3BE9D0AB-BE9A-489A-B9CA-6C1746EC89E3}" srcOrd="0" destOrd="0" presId="urn:microsoft.com/office/officeart/2005/8/layout/chevron2"/>
    <dgm:cxn modelId="{EDF62B42-ED74-4C44-88E2-EF00C09DC507}" srcId="{CFC3C3BE-7243-42D7-99CA-FA5A8257FF18}" destId="{98580875-C761-44F0-BAA8-E87127183A3A}" srcOrd="1" destOrd="0" parTransId="{F02E37A6-4807-48CF-8919-D335C8B8D052}" sibTransId="{0FB147B4-EC4E-4C5D-89FA-7FC74E0DA877}"/>
    <dgm:cxn modelId="{B858FF27-DAD5-47B1-9F08-24731EF12524}" type="presOf" srcId="{FDB3F085-6A93-4AA3-BAE3-6B387486291F}" destId="{9E8A2E3B-FC2A-4F77-8B89-151F4ED07F63}" srcOrd="0" destOrd="0" presId="urn:microsoft.com/office/officeart/2005/8/layout/chevron2"/>
    <dgm:cxn modelId="{2BD0B5B6-2BE4-43F6-A9F4-78D530D75A3F}" type="presOf" srcId="{107E23A7-25B3-4DDC-B068-1C0BC71B2413}" destId="{906F5E3B-D755-44D4-AEA2-39288623267A}" srcOrd="0" destOrd="0" presId="urn:microsoft.com/office/officeart/2005/8/layout/chevron2"/>
    <dgm:cxn modelId="{1190762B-B9A9-40F9-85B8-E23A04F3D108}" srcId="{12082566-90EF-4B42-95AC-666AFA350B2A}" destId="{DB1FCBE2-D39E-46A9-B1BF-4D82D920EC5A}" srcOrd="0" destOrd="0" parTransId="{F3518FFF-402B-4F73-A8FF-343841E0D176}" sibTransId="{2BFF7202-D7A3-4984-8542-13FC54CD1665}"/>
    <dgm:cxn modelId="{581651CF-6A9C-45D7-8A87-2386F78B677D}" srcId="{29B88C23-064D-4D91-954D-065CE33A22B8}" destId="{FDB3F085-6A93-4AA3-BAE3-6B387486291F}" srcOrd="0" destOrd="0" parTransId="{9F965CE8-FF5E-447E-A2BB-17153D3F2501}" sibTransId="{1E45AAA2-5A6F-490E-A082-6EA442560435}"/>
    <dgm:cxn modelId="{093994D7-3172-407A-B8DB-3C1C07B235AA}" srcId="{CFC3C3BE-7243-42D7-99CA-FA5A8257FF18}" destId="{12082566-90EF-4B42-95AC-666AFA350B2A}" srcOrd="0" destOrd="0" parTransId="{B88833FF-399C-4E8D-8585-47997476C38E}" sibTransId="{9BF787BC-ED5B-4B22-8590-D396A9A5E68E}"/>
    <dgm:cxn modelId="{6C58A575-37A2-4678-BE27-A3E355556C44}" srcId="{CFC3C3BE-7243-42D7-99CA-FA5A8257FF18}" destId="{29B88C23-064D-4D91-954D-065CE33A22B8}" srcOrd="2" destOrd="0" parTransId="{B3B6FB5E-38EA-4415-BB70-3ECF270E2E42}" sibTransId="{D8785767-3FA0-4FEC-8AF3-3307001B43DF}"/>
    <dgm:cxn modelId="{4F68EA0F-E122-4774-B7B1-B548C140CB03}" type="presOf" srcId="{DB1FCBE2-D39E-46A9-B1BF-4D82D920EC5A}" destId="{C54E253E-CCD2-4940-A150-4EEEEAEB80DF}" srcOrd="0" destOrd="0" presId="urn:microsoft.com/office/officeart/2005/8/layout/chevron2"/>
    <dgm:cxn modelId="{78D95794-BDC6-4F78-ACFD-EA048F6B18DB}" type="presParOf" srcId="{3BE9D0AB-BE9A-489A-B9CA-6C1746EC89E3}" destId="{CF7C302A-FDBD-4E28-9819-47EA8B69C74E}" srcOrd="0" destOrd="0" presId="urn:microsoft.com/office/officeart/2005/8/layout/chevron2"/>
    <dgm:cxn modelId="{0E8346B9-534F-446A-967A-D3906D4E58BB}" type="presParOf" srcId="{CF7C302A-FDBD-4E28-9819-47EA8B69C74E}" destId="{10F6E472-FF3D-43C5-AE61-4D5573CD0382}" srcOrd="0" destOrd="0" presId="urn:microsoft.com/office/officeart/2005/8/layout/chevron2"/>
    <dgm:cxn modelId="{7B229C58-3986-413C-B50A-A32C6832BC42}" type="presParOf" srcId="{CF7C302A-FDBD-4E28-9819-47EA8B69C74E}" destId="{C54E253E-CCD2-4940-A150-4EEEEAEB80DF}" srcOrd="1" destOrd="0" presId="urn:microsoft.com/office/officeart/2005/8/layout/chevron2"/>
    <dgm:cxn modelId="{A717552B-8716-4980-8D6C-543191CC321E}" type="presParOf" srcId="{3BE9D0AB-BE9A-489A-B9CA-6C1746EC89E3}" destId="{6A43D9B5-17A0-4D59-B280-9793B367CB65}" srcOrd="1" destOrd="0" presId="urn:microsoft.com/office/officeart/2005/8/layout/chevron2"/>
    <dgm:cxn modelId="{0A8E453E-BE38-463F-A594-24953D0EBC76}" type="presParOf" srcId="{3BE9D0AB-BE9A-489A-B9CA-6C1746EC89E3}" destId="{7BAF4B97-EEAD-4019-BD6B-904AEC86D27F}" srcOrd="2" destOrd="0" presId="urn:microsoft.com/office/officeart/2005/8/layout/chevron2"/>
    <dgm:cxn modelId="{3A2D5F1D-523C-4DB0-A74C-D30E5F7BEAD1}" type="presParOf" srcId="{7BAF4B97-EEAD-4019-BD6B-904AEC86D27F}" destId="{73151E11-9F50-46C7-9571-7240CCAD00B5}" srcOrd="0" destOrd="0" presId="urn:microsoft.com/office/officeart/2005/8/layout/chevron2"/>
    <dgm:cxn modelId="{A52A78BF-85F7-4113-AFDB-5EE42278553C}" type="presParOf" srcId="{7BAF4B97-EEAD-4019-BD6B-904AEC86D27F}" destId="{147918D0-1A3A-4F90-9224-D90551505A25}" srcOrd="1" destOrd="0" presId="urn:microsoft.com/office/officeart/2005/8/layout/chevron2"/>
    <dgm:cxn modelId="{2FF4934D-FFED-48AE-8872-C66B35C4D4FB}" type="presParOf" srcId="{3BE9D0AB-BE9A-489A-B9CA-6C1746EC89E3}" destId="{3270D557-9129-4F68-AF85-D79A1D9646FD}" srcOrd="3" destOrd="0" presId="urn:microsoft.com/office/officeart/2005/8/layout/chevron2"/>
    <dgm:cxn modelId="{2889C1E2-CA60-4BCC-848F-5E4845692278}" type="presParOf" srcId="{3BE9D0AB-BE9A-489A-B9CA-6C1746EC89E3}" destId="{8EB3B1C3-E7A2-4169-AB0D-5123C56CC7B5}" srcOrd="4" destOrd="0" presId="urn:microsoft.com/office/officeart/2005/8/layout/chevron2"/>
    <dgm:cxn modelId="{79D14A3F-846D-4EC8-B1A4-412D0EF5D6BB}" type="presParOf" srcId="{8EB3B1C3-E7A2-4169-AB0D-5123C56CC7B5}" destId="{962B6C25-5A49-43EB-8CCD-D09F5BE01F3B}" srcOrd="0" destOrd="0" presId="urn:microsoft.com/office/officeart/2005/8/layout/chevron2"/>
    <dgm:cxn modelId="{F9F28C4F-8483-440A-BC70-888C334120C6}" type="presParOf" srcId="{8EB3B1C3-E7A2-4169-AB0D-5123C56CC7B5}" destId="{9E8A2E3B-FC2A-4F77-8B89-151F4ED07F63}" srcOrd="1" destOrd="0" presId="urn:microsoft.com/office/officeart/2005/8/layout/chevron2"/>
    <dgm:cxn modelId="{D69C1A30-BC1D-407F-9A37-C65DC9D0C788}" type="presParOf" srcId="{3BE9D0AB-BE9A-489A-B9CA-6C1746EC89E3}" destId="{3DA54DCA-E521-4563-A60C-596988C6776D}" srcOrd="5" destOrd="0" presId="urn:microsoft.com/office/officeart/2005/8/layout/chevron2"/>
    <dgm:cxn modelId="{B49EE015-9FA7-43F7-974F-ADF7F9CBA16C}" type="presParOf" srcId="{3BE9D0AB-BE9A-489A-B9CA-6C1746EC89E3}" destId="{98E826A9-24BC-494F-9F3F-09AF3509E738}" srcOrd="6" destOrd="0" presId="urn:microsoft.com/office/officeart/2005/8/layout/chevron2"/>
    <dgm:cxn modelId="{078C0042-3A77-49E0-B84B-D0C4BE202897}" type="presParOf" srcId="{98E826A9-24BC-494F-9F3F-09AF3509E738}" destId="{05DCCDDC-6403-48F6-B73C-5DE81FDB6965}" srcOrd="0" destOrd="0" presId="urn:microsoft.com/office/officeart/2005/8/layout/chevron2"/>
    <dgm:cxn modelId="{B253A89E-23F0-4530-8538-9144EF173D10}" type="presParOf" srcId="{98E826A9-24BC-494F-9F3F-09AF3509E738}" destId="{906F5E3B-D755-44D4-AEA2-3928862326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A5BD9-E0B5-4501-9CDF-C240C260002C}" type="doc">
      <dgm:prSet loTypeId="urn:microsoft.com/office/officeart/2005/8/layout/chevron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6144C87-E7FB-4903-961B-2EE5C3124015}">
      <dgm:prSet phldrT="[Текст]" custT="1"/>
      <dgm:spPr/>
      <dgm:t>
        <a:bodyPr/>
        <a:lstStyle/>
        <a:p>
          <a:r>
            <a:rPr lang="ru-RU" sz="1200" dirty="0" smtClean="0"/>
            <a:t>1 степень 3 класса (3.1)</a:t>
          </a:r>
          <a:endParaRPr lang="ru-RU" sz="1200" dirty="0"/>
        </a:p>
      </dgm:t>
    </dgm:pt>
    <dgm:pt modelId="{19D8CDCF-358D-4907-8117-D19950EF06EC}" type="parTrans" cxnId="{A8AA91B0-654E-4F37-96FE-18002C030B52}">
      <dgm:prSet/>
      <dgm:spPr/>
      <dgm:t>
        <a:bodyPr/>
        <a:lstStyle/>
        <a:p>
          <a:endParaRPr lang="ru-RU"/>
        </a:p>
      </dgm:t>
    </dgm:pt>
    <dgm:pt modelId="{39994504-AC04-4508-AAD4-6FF88750118A}" type="sibTrans" cxnId="{A8AA91B0-654E-4F37-96FE-18002C030B52}">
      <dgm:prSet/>
      <dgm:spPr/>
      <dgm:t>
        <a:bodyPr/>
        <a:lstStyle/>
        <a:p>
          <a:endParaRPr lang="ru-RU"/>
        </a:p>
      </dgm:t>
    </dgm:pt>
    <dgm:pt modelId="{5423D5FB-F31E-4FB5-B0A7-5C1FC45EC041}">
      <dgm:prSet phldrT="[Текст]" custT="1"/>
      <dgm:spPr/>
      <dgm:t>
        <a:bodyPr/>
        <a:lstStyle/>
        <a:p>
          <a:r>
            <a:rPr lang="ru-RU" sz="1400" dirty="0" smtClean="0"/>
            <a:t>условия труда, при которых на работника воздействуют вредные и (или) опасные производственные факторы, после воздействия которых измененное функциональное состояние организма работника восстанавливается, как правило, при более длительном, чем до начала следующего рабочего дня (смены), прекращении воздействия данных факторов, и увеличивается риск повреждения здоровья</a:t>
          </a:r>
          <a:endParaRPr lang="ru-RU" sz="1400" dirty="0"/>
        </a:p>
      </dgm:t>
    </dgm:pt>
    <dgm:pt modelId="{B0182872-659A-48E2-8B62-5A60C664CACD}" type="parTrans" cxnId="{A122941C-1E4E-4875-A619-3F09740BABB1}">
      <dgm:prSet/>
      <dgm:spPr/>
      <dgm:t>
        <a:bodyPr/>
        <a:lstStyle/>
        <a:p>
          <a:endParaRPr lang="ru-RU"/>
        </a:p>
      </dgm:t>
    </dgm:pt>
    <dgm:pt modelId="{CC527F4D-F033-4B09-9A09-05DB9A12A641}" type="sibTrans" cxnId="{A122941C-1E4E-4875-A619-3F09740BABB1}">
      <dgm:prSet/>
      <dgm:spPr/>
      <dgm:t>
        <a:bodyPr/>
        <a:lstStyle/>
        <a:p>
          <a:endParaRPr lang="ru-RU"/>
        </a:p>
      </dgm:t>
    </dgm:pt>
    <dgm:pt modelId="{1198F2EF-51CD-403D-9B1F-65958BEB0A88}">
      <dgm:prSet phldrT="[Текст]" custT="1"/>
      <dgm:spPr/>
      <dgm:t>
        <a:bodyPr/>
        <a:lstStyle/>
        <a:p>
          <a:r>
            <a:rPr lang="ru-RU" sz="1200" dirty="0" smtClean="0"/>
            <a:t>2 степень 3 класса (3.2)</a:t>
          </a:r>
          <a:endParaRPr lang="ru-RU" sz="1200" dirty="0"/>
        </a:p>
      </dgm:t>
    </dgm:pt>
    <dgm:pt modelId="{C96F39AB-752F-48E1-A815-22B74095EC11}" type="parTrans" cxnId="{9B8D50AD-3976-4421-8FF3-3B477AE669A9}">
      <dgm:prSet/>
      <dgm:spPr/>
      <dgm:t>
        <a:bodyPr/>
        <a:lstStyle/>
        <a:p>
          <a:endParaRPr lang="ru-RU"/>
        </a:p>
      </dgm:t>
    </dgm:pt>
    <dgm:pt modelId="{E49A7408-F3F5-4D11-A2AC-E0F6F6BCC72F}" type="sibTrans" cxnId="{9B8D50AD-3976-4421-8FF3-3B477AE669A9}">
      <dgm:prSet/>
      <dgm:spPr/>
      <dgm:t>
        <a:bodyPr/>
        <a:lstStyle/>
        <a:p>
          <a:endParaRPr lang="ru-RU"/>
        </a:p>
      </dgm:t>
    </dgm:pt>
    <dgm:pt modelId="{F69CD471-BC2B-46F8-9001-83ECDEE15A50}">
      <dgm:prSet phldrT="[Текст]" custT="1"/>
      <dgm:spPr/>
      <dgm:t>
        <a:bodyPr/>
        <a:lstStyle/>
        <a:p>
          <a:r>
            <a:rPr lang="ru-RU" sz="1400" dirty="0" smtClean="0"/>
            <a:t>условия труда, при которых на работника воздействуют вредные и (или) опасные производственные факторы, уровни воздействия которых способны вызвать стойкие функциональные изменения в организме работника, приводящие к появлению и развитию начальных форм профессиональных заболеваний или профессиональных заболеваний легкой степени тяжести (без потери профессиональной трудоспособности), возникающих после продолжительной экспозиции (пятнадцать и более лет)</a:t>
          </a:r>
          <a:endParaRPr lang="ru-RU" sz="1400" dirty="0"/>
        </a:p>
      </dgm:t>
    </dgm:pt>
    <dgm:pt modelId="{0A2F5724-0946-479D-A60B-D335639A1117}" type="parTrans" cxnId="{1731039A-02D6-433D-BEFE-962634CA6B53}">
      <dgm:prSet/>
      <dgm:spPr/>
      <dgm:t>
        <a:bodyPr/>
        <a:lstStyle/>
        <a:p>
          <a:endParaRPr lang="ru-RU"/>
        </a:p>
      </dgm:t>
    </dgm:pt>
    <dgm:pt modelId="{1C24FBE8-5F64-4543-AFF1-357A3D05F49F}" type="sibTrans" cxnId="{1731039A-02D6-433D-BEFE-962634CA6B53}">
      <dgm:prSet/>
      <dgm:spPr/>
      <dgm:t>
        <a:bodyPr/>
        <a:lstStyle/>
        <a:p>
          <a:endParaRPr lang="ru-RU"/>
        </a:p>
      </dgm:t>
    </dgm:pt>
    <dgm:pt modelId="{F35BD01A-FF14-40F5-A4B8-A1C51B3C413F}">
      <dgm:prSet phldrT="[Текст]" custT="1"/>
      <dgm:spPr/>
      <dgm:t>
        <a:bodyPr/>
        <a:lstStyle/>
        <a:p>
          <a:r>
            <a:rPr lang="ru-RU" sz="1200" dirty="0" smtClean="0"/>
            <a:t>4 степень 3 класса (3.4</a:t>
          </a:r>
          <a:r>
            <a:rPr lang="ru-RU" sz="1100" dirty="0" smtClean="0"/>
            <a:t>)</a:t>
          </a:r>
          <a:endParaRPr lang="ru-RU" sz="1100" dirty="0"/>
        </a:p>
      </dgm:t>
    </dgm:pt>
    <dgm:pt modelId="{DBAAF271-48BE-47C7-AC78-699EA6EE03A2}" type="parTrans" cxnId="{9CC0BECF-69A7-44E2-94F3-CE73FCD9F00D}">
      <dgm:prSet/>
      <dgm:spPr/>
      <dgm:t>
        <a:bodyPr/>
        <a:lstStyle/>
        <a:p>
          <a:endParaRPr lang="ru-RU"/>
        </a:p>
      </dgm:t>
    </dgm:pt>
    <dgm:pt modelId="{876F5175-D1EA-4A5B-9EAB-29EEB25BF72E}" type="sibTrans" cxnId="{9CC0BECF-69A7-44E2-94F3-CE73FCD9F00D}">
      <dgm:prSet/>
      <dgm:spPr/>
      <dgm:t>
        <a:bodyPr/>
        <a:lstStyle/>
        <a:p>
          <a:endParaRPr lang="ru-RU"/>
        </a:p>
      </dgm:t>
    </dgm:pt>
    <dgm:pt modelId="{429A3EE9-78D1-4C2B-8FFF-CA90A9B31CF3}">
      <dgm:prSet phldrT="[Текст]" custT="1"/>
      <dgm:spPr/>
      <dgm:t>
        <a:bodyPr/>
        <a:lstStyle/>
        <a:p>
          <a:r>
            <a:rPr lang="ru-RU" sz="1400" dirty="0" smtClean="0"/>
            <a:t>условия труда, при которых на работника воздействуют вредные и (или) опасные производственные факторы, уровни воздействия которых способны привести к появлению и развитию тяжелых форм профессиональных заболеваний (с потерей общей трудоспособности) в период трудовой деятельности</a:t>
          </a:r>
          <a:endParaRPr lang="ru-RU" sz="1400" dirty="0"/>
        </a:p>
      </dgm:t>
    </dgm:pt>
    <dgm:pt modelId="{F5E71FEC-27D4-4F71-8EB7-C38905DFC526}" type="parTrans" cxnId="{06A558B4-B5B7-4904-AB4A-B84A4F4EC13B}">
      <dgm:prSet/>
      <dgm:spPr/>
      <dgm:t>
        <a:bodyPr/>
        <a:lstStyle/>
        <a:p>
          <a:endParaRPr lang="ru-RU"/>
        </a:p>
      </dgm:t>
    </dgm:pt>
    <dgm:pt modelId="{B87F8F4C-9710-4C1D-B9B6-C94A72F2097B}" type="sibTrans" cxnId="{06A558B4-B5B7-4904-AB4A-B84A4F4EC13B}">
      <dgm:prSet/>
      <dgm:spPr/>
      <dgm:t>
        <a:bodyPr/>
        <a:lstStyle/>
        <a:p>
          <a:endParaRPr lang="ru-RU"/>
        </a:p>
      </dgm:t>
    </dgm:pt>
    <dgm:pt modelId="{2D0B37C1-38A2-4A0F-AC1C-ABDFF3F7BB95}">
      <dgm:prSet custT="1"/>
      <dgm:spPr/>
      <dgm:t>
        <a:bodyPr/>
        <a:lstStyle/>
        <a:p>
          <a:r>
            <a:rPr lang="ru-RU" sz="1200" dirty="0" smtClean="0"/>
            <a:t>3 степень 3 класса (3.3)</a:t>
          </a:r>
          <a:endParaRPr lang="ru-RU" sz="1200" dirty="0"/>
        </a:p>
      </dgm:t>
    </dgm:pt>
    <dgm:pt modelId="{D708177B-C950-4B1F-AD92-CCAA2A698C4F}" type="parTrans" cxnId="{B4C7F688-3CA1-4528-8299-C19B804BA0A6}">
      <dgm:prSet/>
      <dgm:spPr/>
      <dgm:t>
        <a:bodyPr/>
        <a:lstStyle/>
        <a:p>
          <a:endParaRPr lang="ru-RU"/>
        </a:p>
      </dgm:t>
    </dgm:pt>
    <dgm:pt modelId="{322C9CAF-6A21-4285-9B1E-0A7CD873C01F}" type="sibTrans" cxnId="{B4C7F688-3CA1-4528-8299-C19B804BA0A6}">
      <dgm:prSet/>
      <dgm:spPr/>
      <dgm:t>
        <a:bodyPr/>
        <a:lstStyle/>
        <a:p>
          <a:endParaRPr lang="ru-RU"/>
        </a:p>
      </dgm:t>
    </dgm:pt>
    <dgm:pt modelId="{1A366BDC-07DA-42EB-A6C0-35C83D6257F7}">
      <dgm:prSet custT="1"/>
      <dgm:spPr/>
      <dgm:t>
        <a:bodyPr/>
        <a:lstStyle/>
        <a:p>
          <a:r>
            <a:rPr lang="ru-RU" sz="1400" dirty="0" smtClean="0"/>
            <a:t>условия труда, при которых на работника воздействуют вредные и (или) опасные производственные факторы, уровни воздействия которых способны вызвать стойкие функциональные изменения в организме работника, приводящие к появлению и развитию профессиональных заболеваний легкой и средней степени тяжести (с потерей профессиональной трудоспособности) в период трудовой деятельности</a:t>
          </a:r>
          <a:endParaRPr lang="ru-RU" sz="1400" dirty="0"/>
        </a:p>
      </dgm:t>
    </dgm:pt>
    <dgm:pt modelId="{BFD2B39A-B6C8-4131-9E3E-02C48919107D}" type="parTrans" cxnId="{2C4FF030-9FBB-460B-B28B-DB82CFCAFFE9}">
      <dgm:prSet/>
      <dgm:spPr/>
      <dgm:t>
        <a:bodyPr/>
        <a:lstStyle/>
        <a:p>
          <a:endParaRPr lang="ru-RU"/>
        </a:p>
      </dgm:t>
    </dgm:pt>
    <dgm:pt modelId="{D539506D-A915-47E4-BE9D-D438A54FEFFC}" type="sibTrans" cxnId="{2C4FF030-9FBB-460B-B28B-DB82CFCAFFE9}">
      <dgm:prSet/>
      <dgm:spPr/>
      <dgm:t>
        <a:bodyPr/>
        <a:lstStyle/>
        <a:p>
          <a:endParaRPr lang="ru-RU"/>
        </a:p>
      </dgm:t>
    </dgm:pt>
    <dgm:pt modelId="{4A22E38D-7FBD-4DEE-B730-23657E7727EE}" type="pres">
      <dgm:prSet presAssocID="{DFDA5BD9-E0B5-4501-9CDF-C240C26000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2C4CD3-B4AE-4CA7-9554-A08361732CE3}" type="pres">
      <dgm:prSet presAssocID="{96144C87-E7FB-4903-961B-2EE5C3124015}" presName="composite" presStyleCnt="0"/>
      <dgm:spPr/>
    </dgm:pt>
    <dgm:pt modelId="{BDCC8CF5-C688-4A71-8FDB-A73E6F857078}" type="pres">
      <dgm:prSet presAssocID="{96144C87-E7FB-4903-961B-2EE5C312401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7D665-2F4D-4BA6-8491-2AF3C6B5F40E}" type="pres">
      <dgm:prSet presAssocID="{96144C87-E7FB-4903-961B-2EE5C3124015}" presName="descendantText" presStyleLbl="alignAcc1" presStyleIdx="0" presStyleCnt="4" custScaleY="162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48501-C188-4D98-A52B-36390F61C959}" type="pres">
      <dgm:prSet presAssocID="{39994504-AC04-4508-AAD4-6FF88750118A}" presName="sp" presStyleCnt="0"/>
      <dgm:spPr/>
    </dgm:pt>
    <dgm:pt modelId="{E3F4B343-F7DF-4A88-BF98-58F7CE7B7752}" type="pres">
      <dgm:prSet presAssocID="{1198F2EF-51CD-403D-9B1F-65958BEB0A88}" presName="composite" presStyleCnt="0"/>
      <dgm:spPr/>
    </dgm:pt>
    <dgm:pt modelId="{2C82E571-63B7-4A3E-A5CE-236BF2C81F65}" type="pres">
      <dgm:prSet presAssocID="{1198F2EF-51CD-403D-9B1F-65958BEB0A88}" presName="parentText" presStyleLbl="alignNode1" presStyleIdx="1" presStyleCnt="4" custLinFactNeighborX="0" custLinFactNeighborY="-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2AB0E-FD13-4E91-A043-84D533022CE7}" type="pres">
      <dgm:prSet presAssocID="{1198F2EF-51CD-403D-9B1F-65958BEB0A88}" presName="descendantText" presStyleLbl="alignAcc1" presStyleIdx="1" presStyleCnt="4" custScaleY="19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8E21A-0FB4-44F8-84F9-D885D211B26B}" type="pres">
      <dgm:prSet presAssocID="{E49A7408-F3F5-4D11-A2AC-E0F6F6BCC72F}" presName="sp" presStyleCnt="0"/>
      <dgm:spPr/>
    </dgm:pt>
    <dgm:pt modelId="{D9AD17B4-781C-4850-9D07-BF275D480355}" type="pres">
      <dgm:prSet presAssocID="{2D0B37C1-38A2-4A0F-AC1C-ABDFF3F7BB95}" presName="composite" presStyleCnt="0"/>
      <dgm:spPr/>
    </dgm:pt>
    <dgm:pt modelId="{A91CA35F-5A22-4754-A947-E47D56EFB9F1}" type="pres">
      <dgm:prSet presAssocID="{2D0B37C1-38A2-4A0F-AC1C-ABDFF3F7BB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CB0B1-A558-46C8-8F5B-BF38D96060A1}" type="pres">
      <dgm:prSet presAssocID="{2D0B37C1-38A2-4A0F-AC1C-ABDFF3F7BB95}" presName="descendantText" presStyleLbl="alignAcc1" presStyleIdx="2" presStyleCnt="4" custScaleY="159626" custLinFactNeighborX="-52" custLinFactNeighborY="1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BBFC3-D93F-4413-960F-2609954ED1B0}" type="pres">
      <dgm:prSet presAssocID="{322C9CAF-6A21-4285-9B1E-0A7CD873C01F}" presName="sp" presStyleCnt="0"/>
      <dgm:spPr/>
    </dgm:pt>
    <dgm:pt modelId="{E41C84CC-99F5-4E38-B6D7-C875CB1CF923}" type="pres">
      <dgm:prSet presAssocID="{F35BD01A-FF14-40F5-A4B8-A1C51B3C413F}" presName="composite" presStyleCnt="0"/>
      <dgm:spPr/>
    </dgm:pt>
    <dgm:pt modelId="{C84F10BB-7E57-4E1E-A8A1-EAB53FA2B106}" type="pres">
      <dgm:prSet presAssocID="{F35BD01A-FF14-40F5-A4B8-A1C51B3C413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740BD-A5EF-4F1F-8C8A-E344ACE29A49}" type="pres">
      <dgm:prSet presAssocID="{F35BD01A-FF14-40F5-A4B8-A1C51B3C413F}" presName="descendantText" presStyleLbl="alignAcc1" presStyleIdx="3" presStyleCnt="4" custScaleY="141368" custLinFactNeighborX="-52" custLinFactNeighborY="25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D50AD-3976-4421-8FF3-3B477AE669A9}" srcId="{DFDA5BD9-E0B5-4501-9CDF-C240C260002C}" destId="{1198F2EF-51CD-403D-9B1F-65958BEB0A88}" srcOrd="1" destOrd="0" parTransId="{C96F39AB-752F-48E1-A815-22B74095EC11}" sibTransId="{E49A7408-F3F5-4D11-A2AC-E0F6F6BCC72F}"/>
    <dgm:cxn modelId="{F7D0F307-554D-47B3-89D0-DE91D46A0B8D}" type="presOf" srcId="{1198F2EF-51CD-403D-9B1F-65958BEB0A88}" destId="{2C82E571-63B7-4A3E-A5CE-236BF2C81F65}" srcOrd="0" destOrd="0" presId="urn:microsoft.com/office/officeart/2005/8/layout/chevron2"/>
    <dgm:cxn modelId="{78113DD4-ECD7-4306-ACB9-36D1B5DE69A2}" type="presOf" srcId="{5423D5FB-F31E-4FB5-B0A7-5C1FC45EC041}" destId="{E797D665-2F4D-4BA6-8491-2AF3C6B5F40E}" srcOrd="0" destOrd="0" presId="urn:microsoft.com/office/officeart/2005/8/layout/chevron2"/>
    <dgm:cxn modelId="{A0826EAB-89F9-4716-BC2C-5C8022FF9346}" type="presOf" srcId="{1A366BDC-07DA-42EB-A6C0-35C83D6257F7}" destId="{9A6CB0B1-A558-46C8-8F5B-BF38D96060A1}" srcOrd="0" destOrd="0" presId="urn:microsoft.com/office/officeart/2005/8/layout/chevron2"/>
    <dgm:cxn modelId="{66A081F6-3D26-4472-8CC5-1255A925B6E1}" type="presOf" srcId="{96144C87-E7FB-4903-961B-2EE5C3124015}" destId="{BDCC8CF5-C688-4A71-8FDB-A73E6F857078}" srcOrd="0" destOrd="0" presId="urn:microsoft.com/office/officeart/2005/8/layout/chevron2"/>
    <dgm:cxn modelId="{A122941C-1E4E-4875-A619-3F09740BABB1}" srcId="{96144C87-E7FB-4903-961B-2EE5C3124015}" destId="{5423D5FB-F31E-4FB5-B0A7-5C1FC45EC041}" srcOrd="0" destOrd="0" parTransId="{B0182872-659A-48E2-8B62-5A60C664CACD}" sibTransId="{CC527F4D-F033-4B09-9A09-05DB9A12A641}"/>
    <dgm:cxn modelId="{F270BDF0-4F4A-47E2-8818-7350746F418C}" type="presOf" srcId="{F69CD471-BC2B-46F8-9001-83ECDEE15A50}" destId="{DCC2AB0E-FD13-4E91-A043-84D533022CE7}" srcOrd="0" destOrd="0" presId="urn:microsoft.com/office/officeart/2005/8/layout/chevron2"/>
    <dgm:cxn modelId="{2C4FF030-9FBB-460B-B28B-DB82CFCAFFE9}" srcId="{2D0B37C1-38A2-4A0F-AC1C-ABDFF3F7BB95}" destId="{1A366BDC-07DA-42EB-A6C0-35C83D6257F7}" srcOrd="0" destOrd="0" parTransId="{BFD2B39A-B6C8-4131-9E3E-02C48919107D}" sibTransId="{D539506D-A915-47E4-BE9D-D438A54FEFFC}"/>
    <dgm:cxn modelId="{9CC0BECF-69A7-44E2-94F3-CE73FCD9F00D}" srcId="{DFDA5BD9-E0B5-4501-9CDF-C240C260002C}" destId="{F35BD01A-FF14-40F5-A4B8-A1C51B3C413F}" srcOrd="3" destOrd="0" parTransId="{DBAAF271-48BE-47C7-AC78-699EA6EE03A2}" sibTransId="{876F5175-D1EA-4A5B-9EAB-29EEB25BF72E}"/>
    <dgm:cxn modelId="{1F272BA1-20E6-4A5B-A965-3D01BD06CCD3}" type="presOf" srcId="{F35BD01A-FF14-40F5-A4B8-A1C51B3C413F}" destId="{C84F10BB-7E57-4E1E-A8A1-EAB53FA2B106}" srcOrd="0" destOrd="0" presId="urn:microsoft.com/office/officeart/2005/8/layout/chevron2"/>
    <dgm:cxn modelId="{06A558B4-B5B7-4904-AB4A-B84A4F4EC13B}" srcId="{F35BD01A-FF14-40F5-A4B8-A1C51B3C413F}" destId="{429A3EE9-78D1-4C2B-8FFF-CA90A9B31CF3}" srcOrd="0" destOrd="0" parTransId="{F5E71FEC-27D4-4F71-8EB7-C38905DFC526}" sibTransId="{B87F8F4C-9710-4C1D-B9B6-C94A72F2097B}"/>
    <dgm:cxn modelId="{EBC0927C-5E6D-42B3-B031-CEF5B8CAD3AA}" type="presOf" srcId="{DFDA5BD9-E0B5-4501-9CDF-C240C260002C}" destId="{4A22E38D-7FBD-4DEE-B730-23657E7727EE}" srcOrd="0" destOrd="0" presId="urn:microsoft.com/office/officeart/2005/8/layout/chevron2"/>
    <dgm:cxn modelId="{8EDB09A0-CCA6-4D9B-AB7D-79E31997550E}" type="presOf" srcId="{429A3EE9-78D1-4C2B-8FFF-CA90A9B31CF3}" destId="{048740BD-A5EF-4F1F-8C8A-E344ACE29A49}" srcOrd="0" destOrd="0" presId="urn:microsoft.com/office/officeart/2005/8/layout/chevron2"/>
    <dgm:cxn modelId="{9A0A802B-B2F4-4EB3-AF6E-2AA0171A10C8}" type="presOf" srcId="{2D0B37C1-38A2-4A0F-AC1C-ABDFF3F7BB95}" destId="{A91CA35F-5A22-4754-A947-E47D56EFB9F1}" srcOrd="0" destOrd="0" presId="urn:microsoft.com/office/officeart/2005/8/layout/chevron2"/>
    <dgm:cxn modelId="{A8AA91B0-654E-4F37-96FE-18002C030B52}" srcId="{DFDA5BD9-E0B5-4501-9CDF-C240C260002C}" destId="{96144C87-E7FB-4903-961B-2EE5C3124015}" srcOrd="0" destOrd="0" parTransId="{19D8CDCF-358D-4907-8117-D19950EF06EC}" sibTransId="{39994504-AC04-4508-AAD4-6FF88750118A}"/>
    <dgm:cxn modelId="{B4C7F688-3CA1-4528-8299-C19B804BA0A6}" srcId="{DFDA5BD9-E0B5-4501-9CDF-C240C260002C}" destId="{2D0B37C1-38A2-4A0F-AC1C-ABDFF3F7BB95}" srcOrd="2" destOrd="0" parTransId="{D708177B-C950-4B1F-AD92-CCAA2A698C4F}" sibTransId="{322C9CAF-6A21-4285-9B1E-0A7CD873C01F}"/>
    <dgm:cxn modelId="{1731039A-02D6-433D-BEFE-962634CA6B53}" srcId="{1198F2EF-51CD-403D-9B1F-65958BEB0A88}" destId="{F69CD471-BC2B-46F8-9001-83ECDEE15A50}" srcOrd="0" destOrd="0" parTransId="{0A2F5724-0946-479D-A60B-D335639A1117}" sibTransId="{1C24FBE8-5F64-4543-AFF1-357A3D05F49F}"/>
    <dgm:cxn modelId="{7938492D-7420-4D86-8CE1-55982ECA0C45}" type="presParOf" srcId="{4A22E38D-7FBD-4DEE-B730-23657E7727EE}" destId="{582C4CD3-B4AE-4CA7-9554-A08361732CE3}" srcOrd="0" destOrd="0" presId="urn:microsoft.com/office/officeart/2005/8/layout/chevron2"/>
    <dgm:cxn modelId="{2A614029-C155-4FED-88BC-A48FB82A261D}" type="presParOf" srcId="{582C4CD3-B4AE-4CA7-9554-A08361732CE3}" destId="{BDCC8CF5-C688-4A71-8FDB-A73E6F857078}" srcOrd="0" destOrd="0" presId="urn:microsoft.com/office/officeart/2005/8/layout/chevron2"/>
    <dgm:cxn modelId="{E944EF9C-6B7E-4956-996F-2276F8A9E3A3}" type="presParOf" srcId="{582C4CD3-B4AE-4CA7-9554-A08361732CE3}" destId="{E797D665-2F4D-4BA6-8491-2AF3C6B5F40E}" srcOrd="1" destOrd="0" presId="urn:microsoft.com/office/officeart/2005/8/layout/chevron2"/>
    <dgm:cxn modelId="{B7719A0F-EDB4-45DB-A330-CEEE24739DBE}" type="presParOf" srcId="{4A22E38D-7FBD-4DEE-B730-23657E7727EE}" destId="{A5148501-C188-4D98-A52B-36390F61C959}" srcOrd="1" destOrd="0" presId="urn:microsoft.com/office/officeart/2005/8/layout/chevron2"/>
    <dgm:cxn modelId="{CE48654C-B904-4366-AF9C-1BC1AB8CEE4E}" type="presParOf" srcId="{4A22E38D-7FBD-4DEE-B730-23657E7727EE}" destId="{E3F4B343-F7DF-4A88-BF98-58F7CE7B7752}" srcOrd="2" destOrd="0" presId="urn:microsoft.com/office/officeart/2005/8/layout/chevron2"/>
    <dgm:cxn modelId="{123961BA-7F67-4321-B408-7D5AE68A04DF}" type="presParOf" srcId="{E3F4B343-F7DF-4A88-BF98-58F7CE7B7752}" destId="{2C82E571-63B7-4A3E-A5CE-236BF2C81F65}" srcOrd="0" destOrd="0" presId="urn:microsoft.com/office/officeart/2005/8/layout/chevron2"/>
    <dgm:cxn modelId="{57E7CC26-A807-4A4F-8B78-5DA3FE0906B4}" type="presParOf" srcId="{E3F4B343-F7DF-4A88-BF98-58F7CE7B7752}" destId="{DCC2AB0E-FD13-4E91-A043-84D533022CE7}" srcOrd="1" destOrd="0" presId="urn:microsoft.com/office/officeart/2005/8/layout/chevron2"/>
    <dgm:cxn modelId="{E27282A2-CA76-4DA2-950F-BBC81BE4B61B}" type="presParOf" srcId="{4A22E38D-7FBD-4DEE-B730-23657E7727EE}" destId="{B4B8E21A-0FB4-44F8-84F9-D885D211B26B}" srcOrd="3" destOrd="0" presId="urn:microsoft.com/office/officeart/2005/8/layout/chevron2"/>
    <dgm:cxn modelId="{B03564DE-6A36-4C34-8DD7-BF4ABA85E7A7}" type="presParOf" srcId="{4A22E38D-7FBD-4DEE-B730-23657E7727EE}" destId="{D9AD17B4-781C-4850-9D07-BF275D480355}" srcOrd="4" destOrd="0" presId="urn:microsoft.com/office/officeart/2005/8/layout/chevron2"/>
    <dgm:cxn modelId="{A2EA0CF6-5694-4C97-82FA-730A1588D34B}" type="presParOf" srcId="{D9AD17B4-781C-4850-9D07-BF275D480355}" destId="{A91CA35F-5A22-4754-A947-E47D56EFB9F1}" srcOrd="0" destOrd="0" presId="urn:microsoft.com/office/officeart/2005/8/layout/chevron2"/>
    <dgm:cxn modelId="{ED42292C-2D7D-47CB-924F-9B243A1BF3AB}" type="presParOf" srcId="{D9AD17B4-781C-4850-9D07-BF275D480355}" destId="{9A6CB0B1-A558-46C8-8F5B-BF38D96060A1}" srcOrd="1" destOrd="0" presId="urn:microsoft.com/office/officeart/2005/8/layout/chevron2"/>
    <dgm:cxn modelId="{07E6ADE1-3629-41A6-A3CC-5F89FF32D6DE}" type="presParOf" srcId="{4A22E38D-7FBD-4DEE-B730-23657E7727EE}" destId="{532BBFC3-D93F-4413-960F-2609954ED1B0}" srcOrd="5" destOrd="0" presId="urn:microsoft.com/office/officeart/2005/8/layout/chevron2"/>
    <dgm:cxn modelId="{0DE621EC-465D-45AD-8D72-FF403106FBEB}" type="presParOf" srcId="{4A22E38D-7FBD-4DEE-B730-23657E7727EE}" destId="{E41C84CC-99F5-4E38-B6D7-C875CB1CF923}" srcOrd="6" destOrd="0" presId="urn:microsoft.com/office/officeart/2005/8/layout/chevron2"/>
    <dgm:cxn modelId="{9160D12C-9DCF-478D-9A2F-D204015972D0}" type="presParOf" srcId="{E41C84CC-99F5-4E38-B6D7-C875CB1CF923}" destId="{C84F10BB-7E57-4E1E-A8A1-EAB53FA2B106}" srcOrd="0" destOrd="0" presId="urn:microsoft.com/office/officeart/2005/8/layout/chevron2"/>
    <dgm:cxn modelId="{6D0E71AD-C265-4E1D-BF3C-1193B3FFE6EF}" type="presParOf" srcId="{E41C84CC-99F5-4E38-B6D7-C875CB1CF923}" destId="{048740BD-A5EF-4F1F-8C8A-E344ACE29A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A0EB72-0AC8-41AA-A893-87DD8823A1C9}" type="doc">
      <dgm:prSet loTypeId="urn:microsoft.com/office/officeart/2005/8/layout/v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AF97D-D36A-4050-9254-D404871DDC10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идентификация потенциально вредных и (или) опасных производственных факторов</a:t>
          </a:r>
          <a:endParaRPr lang="ru-RU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F43BE4E-52A4-472C-A3BE-5948348ED9BE}" type="parTrans" cxnId="{83498ACD-5141-4535-A443-08DFCAA85656}">
      <dgm:prSet/>
      <dgm:spPr/>
      <dgm:t>
        <a:bodyPr/>
        <a:lstStyle/>
        <a:p>
          <a:endParaRPr lang="ru-RU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363CA1-D19E-45D1-9109-1122F17EA967}" type="sibTrans" cxnId="{83498ACD-5141-4535-A443-08DFCAA85656}">
      <dgm:prSet custT="1"/>
      <dgm:spPr>
        <a:solidFill>
          <a:srgbClr val="FF9999">
            <a:alpha val="90000"/>
          </a:srgbClr>
        </a:solidFill>
      </dgm:spPr>
      <dgm:t>
        <a:bodyPr/>
        <a:lstStyle/>
        <a:p>
          <a:endParaRPr lang="ru-RU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DC5E7C0-0098-4D62-97B2-B6CC44E18908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4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исследования (испытания) и измерения идентифицированных вредных и (или) опасных производственных факторов</a:t>
          </a:r>
          <a:endParaRPr lang="ru-RU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127353-39F9-414C-8F0D-9632469DC327}" type="parTrans" cxnId="{DA108183-4F27-433E-86E1-B82EE7905E54}">
      <dgm:prSet/>
      <dgm:spPr/>
      <dgm:t>
        <a:bodyPr/>
        <a:lstStyle/>
        <a:p>
          <a:endParaRPr lang="ru-RU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E794A9-2E79-496E-B809-EBCA4A7C093A}" type="sibTrans" cxnId="{DA108183-4F27-433E-86E1-B82EE7905E54}">
      <dgm:prSet custT="1"/>
      <dgm:spPr>
        <a:solidFill>
          <a:srgbClr val="FF9999">
            <a:alpha val="90000"/>
          </a:srgbClr>
        </a:solidFill>
      </dgm:spPr>
      <dgm:t>
        <a:bodyPr/>
        <a:lstStyle/>
        <a:p>
          <a:endParaRPr lang="ru-RU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A21B813-4187-4CFA-AB6A-914407B26108}">
      <dgm:prSet phldrT="[Текст]" custT="1"/>
      <dgm:spPr>
        <a:solidFill>
          <a:srgbClr val="FF99CC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4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отнесение условий труда на рабочих местах к классам (подклассам) условий труда по степени вредности или опасности</a:t>
          </a:r>
          <a:endParaRPr lang="ru-RU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6266E2-D154-4314-B127-7E9FA4A329F1}" type="parTrans" cxnId="{B98E2EFC-92FB-4851-98BD-B9D0B171E1EB}">
      <dgm:prSet/>
      <dgm:spPr/>
      <dgm:t>
        <a:bodyPr/>
        <a:lstStyle/>
        <a:p>
          <a:endParaRPr lang="ru-RU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A6C2CFC-F10E-4EA4-B4B0-F76341F484ED}" type="sibTrans" cxnId="{B98E2EFC-92FB-4851-98BD-B9D0B171E1EB}">
      <dgm:prSet custT="1"/>
      <dgm:spPr>
        <a:solidFill>
          <a:srgbClr val="FF99CC">
            <a:alpha val="90000"/>
          </a:srgbClr>
        </a:solidFill>
      </dgm:spPr>
      <dgm:t>
        <a:bodyPr/>
        <a:lstStyle/>
        <a:p>
          <a:endParaRPr lang="ru-RU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B70141D-7881-458F-83D8-2DEA68E8C6B7}">
      <dgm:prSet custT="1"/>
      <dgm:spPr>
        <a:solidFill>
          <a:srgbClr val="009900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оформление результатов специальной оценки условий труда</a:t>
          </a:r>
          <a:endParaRPr lang="ru-RU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5FAD4E-F0DC-4894-941F-3CF5369E0835}" type="parTrans" cxnId="{8AA8BB7A-35C7-488D-AD1B-7460438C80B3}">
      <dgm:prSet/>
      <dgm:spPr/>
      <dgm:t>
        <a:bodyPr/>
        <a:lstStyle/>
        <a:p>
          <a:endParaRPr lang="ru-RU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CEE7322-6418-4E9E-88BB-17BA60FE44C1}" type="sibTrans" cxnId="{8AA8BB7A-35C7-488D-AD1B-7460438C80B3}">
      <dgm:prSet/>
      <dgm:spPr/>
      <dgm:t>
        <a:bodyPr/>
        <a:lstStyle/>
        <a:p>
          <a:endParaRPr lang="ru-RU" sz="1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A459F5-D31B-40F2-B8C1-BC0FFF364EE8}" type="pres">
      <dgm:prSet presAssocID="{14A0EB72-0AC8-41AA-A893-87DD8823A1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9F4018-8813-4EB4-93FD-70222A47AFC1}" type="pres">
      <dgm:prSet presAssocID="{14A0EB72-0AC8-41AA-A893-87DD8823A1C9}" presName="dummyMaxCanvas" presStyleCnt="0">
        <dgm:presLayoutVars/>
      </dgm:prSet>
      <dgm:spPr/>
    </dgm:pt>
    <dgm:pt modelId="{C2355D0C-638A-4521-9E5B-7F4C9AA56FA2}" type="pres">
      <dgm:prSet presAssocID="{14A0EB72-0AC8-41AA-A893-87DD8823A1C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768E7-8B2A-4B4E-81E2-0C006AF1DFFF}" type="pres">
      <dgm:prSet presAssocID="{14A0EB72-0AC8-41AA-A893-87DD8823A1C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90182-2062-4057-8BC5-708390E26758}" type="pres">
      <dgm:prSet presAssocID="{14A0EB72-0AC8-41AA-A893-87DD8823A1C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19C4E-03CB-485B-97B5-54A08CF9F44B}" type="pres">
      <dgm:prSet presAssocID="{14A0EB72-0AC8-41AA-A893-87DD8823A1C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0C128-1927-474A-8FFB-2A76120FD8E2}" type="pres">
      <dgm:prSet presAssocID="{14A0EB72-0AC8-41AA-A893-87DD8823A1C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6C8EE-8AFC-411C-9773-16D020F91786}" type="pres">
      <dgm:prSet presAssocID="{14A0EB72-0AC8-41AA-A893-87DD8823A1C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B3351-F0CE-480B-AC90-1ED8EFCAA26F}" type="pres">
      <dgm:prSet presAssocID="{14A0EB72-0AC8-41AA-A893-87DD8823A1C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F8A51-BC17-4E6E-BB56-C80308BEFB62}" type="pres">
      <dgm:prSet presAssocID="{14A0EB72-0AC8-41AA-A893-87DD8823A1C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BE8CE-25F7-4BBB-A49C-EA5D6EF30810}" type="pres">
      <dgm:prSet presAssocID="{14A0EB72-0AC8-41AA-A893-87DD8823A1C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32FA1-D3CC-49B9-BAC9-3D402336E554}" type="pres">
      <dgm:prSet presAssocID="{14A0EB72-0AC8-41AA-A893-87DD8823A1C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142D3-AEBB-4EC5-9A12-8A2DC987A417}" type="pres">
      <dgm:prSet presAssocID="{14A0EB72-0AC8-41AA-A893-87DD8823A1C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F1173-D3C4-4488-90EC-4464A635C5FE}" type="presOf" srcId="{6DC5E7C0-0098-4D62-97B2-B6CC44E18908}" destId="{6C8BE8CE-25F7-4BBB-A49C-EA5D6EF30810}" srcOrd="1" destOrd="0" presId="urn:microsoft.com/office/officeart/2005/8/layout/vProcess5"/>
    <dgm:cxn modelId="{22DEB015-239D-4461-952A-FAFFA1FE2D75}" type="presOf" srcId="{9F6AF97D-D36A-4050-9254-D404871DDC10}" destId="{C2355D0C-638A-4521-9E5B-7F4C9AA56FA2}" srcOrd="0" destOrd="0" presId="urn:microsoft.com/office/officeart/2005/8/layout/vProcess5"/>
    <dgm:cxn modelId="{8AA8BB7A-35C7-488D-AD1B-7460438C80B3}" srcId="{14A0EB72-0AC8-41AA-A893-87DD8823A1C9}" destId="{8B70141D-7881-458F-83D8-2DEA68E8C6B7}" srcOrd="3" destOrd="0" parTransId="{1B5FAD4E-F0DC-4894-941F-3CF5369E0835}" sibTransId="{8CEE7322-6418-4E9E-88BB-17BA60FE44C1}"/>
    <dgm:cxn modelId="{0E82862F-3EF2-4E7C-8B2B-8BCAA13DB794}" type="presOf" srcId="{2DE794A9-2E79-496E-B809-EBCA4A7C093A}" destId="{4C26C8EE-8AFC-411C-9773-16D020F91786}" srcOrd="0" destOrd="0" presId="urn:microsoft.com/office/officeart/2005/8/layout/vProcess5"/>
    <dgm:cxn modelId="{E924CAE1-8473-4810-B2BA-7EAFFDA8DC57}" type="presOf" srcId="{84363CA1-D19E-45D1-9109-1122F17EA967}" destId="{0050C128-1927-474A-8FFB-2A76120FD8E2}" srcOrd="0" destOrd="0" presId="urn:microsoft.com/office/officeart/2005/8/layout/vProcess5"/>
    <dgm:cxn modelId="{42B4ACEE-AC9C-4868-8760-0FE294B14496}" type="presOf" srcId="{7A21B813-4187-4CFA-AB6A-914407B26108}" destId="{92C32FA1-D3CC-49B9-BAC9-3D402336E554}" srcOrd="1" destOrd="0" presId="urn:microsoft.com/office/officeart/2005/8/layout/vProcess5"/>
    <dgm:cxn modelId="{FA0C743B-B0DA-48B3-8ED3-E04708224D1B}" type="presOf" srcId="{14A0EB72-0AC8-41AA-A893-87DD8823A1C9}" destId="{0DA459F5-D31B-40F2-B8C1-BC0FFF364EE8}" srcOrd="0" destOrd="0" presId="urn:microsoft.com/office/officeart/2005/8/layout/vProcess5"/>
    <dgm:cxn modelId="{770057CC-D3B6-4CBE-8C4C-2F272ED14B9C}" type="presOf" srcId="{6DC5E7C0-0098-4D62-97B2-B6CC44E18908}" destId="{D00768E7-8B2A-4B4E-81E2-0C006AF1DFFF}" srcOrd="0" destOrd="0" presId="urn:microsoft.com/office/officeart/2005/8/layout/vProcess5"/>
    <dgm:cxn modelId="{A2E0348D-7EC6-444F-AE9C-4F05B5D8D148}" type="presOf" srcId="{8B70141D-7881-458F-83D8-2DEA68E8C6B7}" destId="{B5E142D3-AEBB-4EC5-9A12-8A2DC987A417}" srcOrd="1" destOrd="0" presId="urn:microsoft.com/office/officeart/2005/8/layout/vProcess5"/>
    <dgm:cxn modelId="{2FB5F104-D0EE-465B-BCF6-AC39E5BAAB2B}" type="presOf" srcId="{9F6AF97D-D36A-4050-9254-D404871DDC10}" destId="{943F8A51-BC17-4E6E-BB56-C80308BEFB62}" srcOrd="1" destOrd="0" presId="urn:microsoft.com/office/officeart/2005/8/layout/vProcess5"/>
    <dgm:cxn modelId="{DA108183-4F27-433E-86E1-B82EE7905E54}" srcId="{14A0EB72-0AC8-41AA-A893-87DD8823A1C9}" destId="{6DC5E7C0-0098-4D62-97B2-B6CC44E18908}" srcOrd="1" destOrd="0" parTransId="{0D127353-39F9-414C-8F0D-9632469DC327}" sibTransId="{2DE794A9-2E79-496E-B809-EBCA4A7C093A}"/>
    <dgm:cxn modelId="{4DF51E23-BE2E-420F-B9AD-222D97F5D22A}" type="presOf" srcId="{8A6C2CFC-F10E-4EA4-B4B0-F76341F484ED}" destId="{367B3351-F0CE-480B-AC90-1ED8EFCAA26F}" srcOrd="0" destOrd="0" presId="urn:microsoft.com/office/officeart/2005/8/layout/vProcess5"/>
    <dgm:cxn modelId="{83498ACD-5141-4535-A443-08DFCAA85656}" srcId="{14A0EB72-0AC8-41AA-A893-87DD8823A1C9}" destId="{9F6AF97D-D36A-4050-9254-D404871DDC10}" srcOrd="0" destOrd="0" parTransId="{8F43BE4E-52A4-472C-A3BE-5948348ED9BE}" sibTransId="{84363CA1-D19E-45D1-9109-1122F17EA967}"/>
    <dgm:cxn modelId="{6E2F1BC0-87D3-4B2B-BBC6-AA8774279880}" type="presOf" srcId="{8B70141D-7881-458F-83D8-2DEA68E8C6B7}" destId="{1C119C4E-03CB-485B-97B5-54A08CF9F44B}" srcOrd="0" destOrd="0" presId="urn:microsoft.com/office/officeart/2005/8/layout/vProcess5"/>
    <dgm:cxn modelId="{BF03B5F1-B4BB-49AE-8523-278E274C7675}" type="presOf" srcId="{7A21B813-4187-4CFA-AB6A-914407B26108}" destId="{58890182-2062-4057-8BC5-708390E26758}" srcOrd="0" destOrd="0" presId="urn:microsoft.com/office/officeart/2005/8/layout/vProcess5"/>
    <dgm:cxn modelId="{B98E2EFC-92FB-4851-98BD-B9D0B171E1EB}" srcId="{14A0EB72-0AC8-41AA-A893-87DD8823A1C9}" destId="{7A21B813-4187-4CFA-AB6A-914407B26108}" srcOrd="2" destOrd="0" parTransId="{436266E2-D154-4314-B127-7E9FA4A329F1}" sibTransId="{8A6C2CFC-F10E-4EA4-B4B0-F76341F484ED}"/>
    <dgm:cxn modelId="{8619EC49-29D5-4FAA-83AF-874684127FF1}" type="presParOf" srcId="{0DA459F5-D31B-40F2-B8C1-BC0FFF364EE8}" destId="{EF9F4018-8813-4EB4-93FD-70222A47AFC1}" srcOrd="0" destOrd="0" presId="urn:microsoft.com/office/officeart/2005/8/layout/vProcess5"/>
    <dgm:cxn modelId="{DC7BE548-CF48-4EB1-9C0E-EEF3DE2BD0BE}" type="presParOf" srcId="{0DA459F5-D31B-40F2-B8C1-BC0FFF364EE8}" destId="{C2355D0C-638A-4521-9E5B-7F4C9AA56FA2}" srcOrd="1" destOrd="0" presId="urn:microsoft.com/office/officeart/2005/8/layout/vProcess5"/>
    <dgm:cxn modelId="{5D9481A1-9C53-4B8B-B4AF-9A3D35CB9244}" type="presParOf" srcId="{0DA459F5-D31B-40F2-B8C1-BC0FFF364EE8}" destId="{D00768E7-8B2A-4B4E-81E2-0C006AF1DFFF}" srcOrd="2" destOrd="0" presId="urn:microsoft.com/office/officeart/2005/8/layout/vProcess5"/>
    <dgm:cxn modelId="{C927353B-A1ED-4CE4-93B3-68D2E16F7449}" type="presParOf" srcId="{0DA459F5-D31B-40F2-B8C1-BC0FFF364EE8}" destId="{58890182-2062-4057-8BC5-708390E26758}" srcOrd="3" destOrd="0" presId="urn:microsoft.com/office/officeart/2005/8/layout/vProcess5"/>
    <dgm:cxn modelId="{8861C461-EE16-4270-96E1-2A5070360CA7}" type="presParOf" srcId="{0DA459F5-D31B-40F2-B8C1-BC0FFF364EE8}" destId="{1C119C4E-03CB-485B-97B5-54A08CF9F44B}" srcOrd="4" destOrd="0" presId="urn:microsoft.com/office/officeart/2005/8/layout/vProcess5"/>
    <dgm:cxn modelId="{EA370B9F-DC5F-4B15-B34B-921B6D820C3E}" type="presParOf" srcId="{0DA459F5-D31B-40F2-B8C1-BC0FFF364EE8}" destId="{0050C128-1927-474A-8FFB-2A76120FD8E2}" srcOrd="5" destOrd="0" presId="urn:microsoft.com/office/officeart/2005/8/layout/vProcess5"/>
    <dgm:cxn modelId="{B12DAE10-D5EE-4BE6-A545-131247535A33}" type="presParOf" srcId="{0DA459F5-D31B-40F2-B8C1-BC0FFF364EE8}" destId="{4C26C8EE-8AFC-411C-9773-16D020F91786}" srcOrd="6" destOrd="0" presId="urn:microsoft.com/office/officeart/2005/8/layout/vProcess5"/>
    <dgm:cxn modelId="{7E7C8AF6-1FD5-464A-86D9-135EC9695E17}" type="presParOf" srcId="{0DA459F5-D31B-40F2-B8C1-BC0FFF364EE8}" destId="{367B3351-F0CE-480B-AC90-1ED8EFCAA26F}" srcOrd="7" destOrd="0" presId="urn:microsoft.com/office/officeart/2005/8/layout/vProcess5"/>
    <dgm:cxn modelId="{F3BCFD94-D2C9-4C84-945B-F91FF257CCED}" type="presParOf" srcId="{0DA459F5-D31B-40F2-B8C1-BC0FFF364EE8}" destId="{943F8A51-BC17-4E6E-BB56-C80308BEFB62}" srcOrd="8" destOrd="0" presId="urn:microsoft.com/office/officeart/2005/8/layout/vProcess5"/>
    <dgm:cxn modelId="{465E5296-3635-4E54-9656-A408FF5CC1CA}" type="presParOf" srcId="{0DA459F5-D31B-40F2-B8C1-BC0FFF364EE8}" destId="{6C8BE8CE-25F7-4BBB-A49C-EA5D6EF30810}" srcOrd="9" destOrd="0" presId="urn:microsoft.com/office/officeart/2005/8/layout/vProcess5"/>
    <dgm:cxn modelId="{0B41E1C6-46C1-4CB9-8E70-38119552C962}" type="presParOf" srcId="{0DA459F5-D31B-40F2-B8C1-BC0FFF364EE8}" destId="{92C32FA1-D3CC-49B9-BAC9-3D402336E554}" srcOrd="10" destOrd="0" presId="urn:microsoft.com/office/officeart/2005/8/layout/vProcess5"/>
    <dgm:cxn modelId="{F9DD1B10-DFB7-49A9-9F2F-B2BCCAA7A00D}" type="presParOf" srcId="{0DA459F5-D31B-40F2-B8C1-BC0FFF364EE8}" destId="{B5E142D3-AEBB-4EC5-9A12-8A2DC987A41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C9B9B-2897-4ABC-A40F-1C710A0BF7D4}" type="doc">
      <dgm:prSet loTypeId="urn:microsoft.com/office/officeart/2005/8/layout/vList6" loCatId="process" qsTypeId="urn:microsoft.com/office/officeart/2005/8/quickstyle/3d5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9970A78-A5B2-4A6D-9A3C-8C4E76698401}">
      <dgm:prSet phldrT="[Текст]" custT="1"/>
      <dgm:spPr/>
      <dgm:t>
        <a:bodyPr/>
        <a:lstStyle/>
        <a:p>
          <a:r>
            <a:rPr lang="ru-RU" sz="2800" dirty="0" smtClean="0">
              <a:latin typeface="Tahoma" pitchFamily="34" charset="0"/>
              <a:ea typeface="Tahoma" pitchFamily="34" charset="0"/>
              <a:cs typeface="Tahoma" pitchFamily="34" charset="0"/>
            </a:rPr>
            <a:t>Статья 92</a:t>
          </a:r>
          <a:endParaRPr lang="ru-RU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916C4E-147D-411E-ACA7-5F97460A13C5}" type="parTrans" cxnId="{7AD03756-EC39-435F-8BF4-5EBADF423F7E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9C1E7F-3892-4D1D-8436-1A3F659E3BCA}" type="sibTrans" cxnId="{7AD03756-EC39-435F-8BF4-5EBADF423F7E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1411B7B-3946-4B67-ADFA-2C79814CE3E7}">
      <dgm:prSet phldrT="[Текст]" custT="1"/>
      <dgm:spPr/>
      <dgm:t>
        <a:bodyPr anchor="ctr"/>
        <a:lstStyle/>
        <a:p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Сокращенная продолжительность рабочего времени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C5DCEE8-A7C9-475D-919E-6BCC3A7FAF18}" type="parTrans" cxnId="{689BFF3B-3323-4396-BD00-0AFB3ED9549C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489EA3-6116-41CA-BCC3-F66E19AD213E}" type="sibTrans" cxnId="{689BFF3B-3323-4396-BD00-0AFB3ED9549C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455CE7-B62C-4363-AB44-769AF382FFF0}">
      <dgm:prSet phldrT="[Текст]" custT="1"/>
      <dgm:spPr/>
      <dgm:t>
        <a:bodyPr/>
        <a:lstStyle/>
        <a:p>
          <a:r>
            <a:rPr lang="ru-RU" sz="2800" dirty="0" smtClean="0">
              <a:latin typeface="Tahoma" pitchFamily="34" charset="0"/>
              <a:ea typeface="Tahoma" pitchFamily="34" charset="0"/>
              <a:cs typeface="Tahoma" pitchFamily="34" charset="0"/>
            </a:rPr>
            <a:t>Статья 117</a:t>
          </a:r>
          <a:endParaRPr lang="ru-RU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BFFDE25-1991-457D-BDCB-F290891FFDF2}" type="parTrans" cxnId="{8475E86F-1664-4355-8158-5EE17254EBE5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3EEA48-208B-45C6-B402-C80481B073D8}" type="sibTrans" cxnId="{8475E86F-1664-4355-8158-5EE17254EBE5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E933465-35D9-47E8-850D-69ED8CC1C019}">
      <dgm:prSet phldrT="[Текст]" custT="1"/>
      <dgm:spPr/>
      <dgm:t>
        <a:bodyPr anchor="ctr"/>
        <a:lstStyle/>
        <a:p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Ежегодный дополнительный оплачиваемый отпуск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A3DA4E-6440-4BBE-9CC5-80A5F3072297}" type="parTrans" cxnId="{585BB854-3199-461F-A918-B52F799924E1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08BB5FD-5D6D-4A92-BD11-4A96CBF9D7F7}" type="sibTrans" cxnId="{585BB854-3199-461F-A918-B52F799924E1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1FE8D2-6E2C-4EAB-9012-A2077DCC747D}">
      <dgm:prSet phldrT="[Текст]" custT="1"/>
      <dgm:spPr/>
      <dgm:t>
        <a:bodyPr anchor="ctr"/>
        <a:lstStyle/>
        <a:p>
          <a:pPr algn="l"/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Оплата труда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9615D7A-9D11-4E06-A053-DD738F926A08}" type="parTrans" cxnId="{DAD7AADD-A542-4761-8088-EB285B1474C2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47FA168-37EA-4BCA-99C6-B54545B1F0EF}" type="sibTrans" cxnId="{DAD7AADD-A542-4761-8088-EB285B1474C2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AA3F6A8-BE57-4000-B2C5-9F3BF2887E69}">
      <dgm:prSet phldrT="[Текст]" custT="1"/>
      <dgm:spPr/>
      <dgm:t>
        <a:bodyPr/>
        <a:lstStyle/>
        <a:p>
          <a:r>
            <a:rPr lang="ru-RU" sz="2800" dirty="0" smtClean="0">
              <a:latin typeface="Tahoma" pitchFamily="34" charset="0"/>
              <a:ea typeface="Tahoma" pitchFamily="34" charset="0"/>
              <a:cs typeface="Tahoma" pitchFamily="34" charset="0"/>
            </a:rPr>
            <a:t>Статья 147</a:t>
          </a:r>
          <a:endParaRPr lang="ru-RU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431D24B-9BCB-4311-B83F-EB3FE2431D78}" type="sibTrans" cxnId="{5551DA19-9FF5-4752-9B2C-FB3D9D844180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F21BF3E-47EC-4D10-A79C-2CC592A06731}" type="parTrans" cxnId="{5551DA19-9FF5-4752-9B2C-FB3D9D844180}">
      <dgm:prSet/>
      <dgm:spPr/>
      <dgm:t>
        <a:bodyPr/>
        <a:lstStyle/>
        <a:p>
          <a:endParaRPr lang="ru-RU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725C61C-87DB-46AA-B021-09DA790D4876}" type="pres">
      <dgm:prSet presAssocID="{2B2C9B9B-2897-4ABC-A40F-1C710A0BF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0C3EBF-4544-4695-8924-036A1EF755D8}" type="pres">
      <dgm:prSet presAssocID="{79970A78-A5B2-4A6D-9A3C-8C4E76698401}" presName="linNode" presStyleCnt="0"/>
      <dgm:spPr/>
    </dgm:pt>
    <dgm:pt modelId="{32FFCD72-CC44-437B-8AE6-6996EA98A45C}" type="pres">
      <dgm:prSet presAssocID="{79970A78-A5B2-4A6D-9A3C-8C4E7669840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53E4E-4FA9-4414-B4BB-7C7591024114}" type="pres">
      <dgm:prSet presAssocID="{79970A78-A5B2-4A6D-9A3C-8C4E7669840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2C62C-BA81-4A60-932E-5F14BD766BB8}" type="pres">
      <dgm:prSet presAssocID="{989C1E7F-3892-4D1D-8436-1A3F659E3BCA}" presName="spacing" presStyleCnt="0"/>
      <dgm:spPr/>
    </dgm:pt>
    <dgm:pt modelId="{E46F814F-6E1C-40AA-A349-D6ACE6FE301D}" type="pres">
      <dgm:prSet presAssocID="{97455CE7-B62C-4363-AB44-769AF382FFF0}" presName="linNode" presStyleCnt="0"/>
      <dgm:spPr/>
    </dgm:pt>
    <dgm:pt modelId="{1E8A41FE-4BD1-4628-AFB0-2B270CF89897}" type="pres">
      <dgm:prSet presAssocID="{97455CE7-B62C-4363-AB44-769AF382FFF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3FC89-6C4B-4CE9-95C4-396C62E506DA}" type="pres">
      <dgm:prSet presAssocID="{97455CE7-B62C-4363-AB44-769AF382FFF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E1E7E-4955-4194-A09F-2BC2171A7216}" type="pres">
      <dgm:prSet presAssocID="{493EEA48-208B-45C6-B402-C80481B073D8}" presName="spacing" presStyleCnt="0"/>
      <dgm:spPr/>
    </dgm:pt>
    <dgm:pt modelId="{7B168161-C67E-4C4B-BD6C-A2861C69E07B}" type="pres">
      <dgm:prSet presAssocID="{3AA3F6A8-BE57-4000-B2C5-9F3BF2887E69}" presName="linNode" presStyleCnt="0"/>
      <dgm:spPr/>
    </dgm:pt>
    <dgm:pt modelId="{68A5C77D-3B9E-4EA8-8EAA-0804C5750E1D}" type="pres">
      <dgm:prSet presAssocID="{3AA3F6A8-BE57-4000-B2C5-9F3BF2887E6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A3278-7205-408B-8A1D-0FA8973FF6C5}" type="pres">
      <dgm:prSet presAssocID="{3AA3F6A8-BE57-4000-B2C5-9F3BF2887E69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1DA19-9FF5-4752-9B2C-FB3D9D844180}" srcId="{2B2C9B9B-2897-4ABC-A40F-1C710A0BF7D4}" destId="{3AA3F6A8-BE57-4000-B2C5-9F3BF2887E69}" srcOrd="2" destOrd="0" parTransId="{9F21BF3E-47EC-4D10-A79C-2CC592A06731}" sibTransId="{0431D24B-9BCB-4311-B83F-EB3FE2431D78}"/>
    <dgm:cxn modelId="{584AE1EF-C495-4CF6-9EF1-C7D8C7873037}" type="presOf" srcId="{79970A78-A5B2-4A6D-9A3C-8C4E76698401}" destId="{32FFCD72-CC44-437B-8AE6-6996EA98A45C}" srcOrd="0" destOrd="0" presId="urn:microsoft.com/office/officeart/2005/8/layout/vList6"/>
    <dgm:cxn modelId="{0DE77D2F-69BC-4763-BFA2-27B6F3ADF35A}" type="presOf" srcId="{97455CE7-B62C-4363-AB44-769AF382FFF0}" destId="{1E8A41FE-4BD1-4628-AFB0-2B270CF89897}" srcOrd="0" destOrd="0" presId="urn:microsoft.com/office/officeart/2005/8/layout/vList6"/>
    <dgm:cxn modelId="{4964ADE7-FD32-436E-BD65-61DE7F326DE9}" type="presOf" srcId="{3F1FE8D2-6E2C-4EAB-9012-A2077DCC747D}" destId="{317A3278-7205-408B-8A1D-0FA8973FF6C5}" srcOrd="0" destOrd="0" presId="urn:microsoft.com/office/officeart/2005/8/layout/vList6"/>
    <dgm:cxn modelId="{7AD03756-EC39-435F-8BF4-5EBADF423F7E}" srcId="{2B2C9B9B-2897-4ABC-A40F-1C710A0BF7D4}" destId="{79970A78-A5B2-4A6D-9A3C-8C4E76698401}" srcOrd="0" destOrd="0" parTransId="{35916C4E-147D-411E-ACA7-5F97460A13C5}" sibTransId="{989C1E7F-3892-4D1D-8436-1A3F659E3BCA}"/>
    <dgm:cxn modelId="{689BFF3B-3323-4396-BD00-0AFB3ED9549C}" srcId="{79970A78-A5B2-4A6D-9A3C-8C4E76698401}" destId="{D1411B7B-3946-4B67-ADFA-2C79814CE3E7}" srcOrd="0" destOrd="0" parTransId="{3C5DCEE8-A7C9-475D-919E-6BCC3A7FAF18}" sibTransId="{BF489EA3-6116-41CA-BCC3-F66E19AD213E}"/>
    <dgm:cxn modelId="{585BB854-3199-461F-A918-B52F799924E1}" srcId="{97455CE7-B62C-4363-AB44-769AF382FFF0}" destId="{6E933465-35D9-47E8-850D-69ED8CC1C019}" srcOrd="0" destOrd="0" parTransId="{FBA3DA4E-6440-4BBE-9CC5-80A5F3072297}" sibTransId="{A08BB5FD-5D6D-4A92-BD11-4A96CBF9D7F7}"/>
    <dgm:cxn modelId="{FA84B6B5-FC3C-4DF5-8BD8-8867213769B5}" type="presOf" srcId="{6E933465-35D9-47E8-850D-69ED8CC1C019}" destId="{EA73FC89-6C4B-4CE9-95C4-396C62E506DA}" srcOrd="0" destOrd="0" presId="urn:microsoft.com/office/officeart/2005/8/layout/vList6"/>
    <dgm:cxn modelId="{DAD7AADD-A542-4761-8088-EB285B1474C2}" srcId="{3AA3F6A8-BE57-4000-B2C5-9F3BF2887E69}" destId="{3F1FE8D2-6E2C-4EAB-9012-A2077DCC747D}" srcOrd="0" destOrd="0" parTransId="{19615D7A-9D11-4E06-A053-DD738F926A08}" sibTransId="{647FA168-37EA-4BCA-99C6-B54545B1F0EF}"/>
    <dgm:cxn modelId="{8475E86F-1664-4355-8158-5EE17254EBE5}" srcId="{2B2C9B9B-2897-4ABC-A40F-1C710A0BF7D4}" destId="{97455CE7-B62C-4363-AB44-769AF382FFF0}" srcOrd="1" destOrd="0" parTransId="{3BFFDE25-1991-457D-BDCB-F290891FFDF2}" sibTransId="{493EEA48-208B-45C6-B402-C80481B073D8}"/>
    <dgm:cxn modelId="{CF36456D-85D8-48F0-9DCC-FD0A980E8E32}" type="presOf" srcId="{2B2C9B9B-2897-4ABC-A40F-1C710A0BF7D4}" destId="{6725C61C-87DB-46AA-B021-09DA790D4876}" srcOrd="0" destOrd="0" presId="urn:microsoft.com/office/officeart/2005/8/layout/vList6"/>
    <dgm:cxn modelId="{C3B9E511-F678-4CB2-AC4F-63E8079CDA53}" type="presOf" srcId="{3AA3F6A8-BE57-4000-B2C5-9F3BF2887E69}" destId="{68A5C77D-3B9E-4EA8-8EAA-0804C5750E1D}" srcOrd="0" destOrd="0" presId="urn:microsoft.com/office/officeart/2005/8/layout/vList6"/>
    <dgm:cxn modelId="{37173D93-146A-4A90-8BED-2BB22BBB45FB}" type="presOf" srcId="{D1411B7B-3946-4B67-ADFA-2C79814CE3E7}" destId="{B4953E4E-4FA9-4414-B4BB-7C7591024114}" srcOrd="0" destOrd="0" presId="urn:microsoft.com/office/officeart/2005/8/layout/vList6"/>
    <dgm:cxn modelId="{5A369AB6-56D4-4B23-805E-5B79A861119C}" type="presParOf" srcId="{6725C61C-87DB-46AA-B021-09DA790D4876}" destId="{4A0C3EBF-4544-4695-8924-036A1EF755D8}" srcOrd="0" destOrd="0" presId="urn:microsoft.com/office/officeart/2005/8/layout/vList6"/>
    <dgm:cxn modelId="{E5AC55D8-49DE-4BDA-845C-612191D45FA8}" type="presParOf" srcId="{4A0C3EBF-4544-4695-8924-036A1EF755D8}" destId="{32FFCD72-CC44-437B-8AE6-6996EA98A45C}" srcOrd="0" destOrd="0" presId="urn:microsoft.com/office/officeart/2005/8/layout/vList6"/>
    <dgm:cxn modelId="{BB382236-C4AB-40D6-9BDC-25CA65EC3308}" type="presParOf" srcId="{4A0C3EBF-4544-4695-8924-036A1EF755D8}" destId="{B4953E4E-4FA9-4414-B4BB-7C7591024114}" srcOrd="1" destOrd="0" presId="urn:microsoft.com/office/officeart/2005/8/layout/vList6"/>
    <dgm:cxn modelId="{EEAD44C8-1BC8-4518-A99A-275C8E109E41}" type="presParOf" srcId="{6725C61C-87DB-46AA-B021-09DA790D4876}" destId="{6B42C62C-BA81-4A60-932E-5F14BD766BB8}" srcOrd="1" destOrd="0" presId="urn:microsoft.com/office/officeart/2005/8/layout/vList6"/>
    <dgm:cxn modelId="{E21A2433-AFD8-4126-A4D0-BED6A259CF53}" type="presParOf" srcId="{6725C61C-87DB-46AA-B021-09DA790D4876}" destId="{E46F814F-6E1C-40AA-A349-D6ACE6FE301D}" srcOrd="2" destOrd="0" presId="urn:microsoft.com/office/officeart/2005/8/layout/vList6"/>
    <dgm:cxn modelId="{956640C1-C85F-4D80-AD2A-230646EECBE9}" type="presParOf" srcId="{E46F814F-6E1C-40AA-A349-D6ACE6FE301D}" destId="{1E8A41FE-4BD1-4628-AFB0-2B270CF89897}" srcOrd="0" destOrd="0" presId="urn:microsoft.com/office/officeart/2005/8/layout/vList6"/>
    <dgm:cxn modelId="{35FB553A-69B4-4FC1-8866-4CE1839B48B8}" type="presParOf" srcId="{E46F814F-6E1C-40AA-A349-D6ACE6FE301D}" destId="{EA73FC89-6C4B-4CE9-95C4-396C62E506DA}" srcOrd="1" destOrd="0" presId="urn:microsoft.com/office/officeart/2005/8/layout/vList6"/>
    <dgm:cxn modelId="{DF68030F-39B6-4759-8A42-155E2CD17318}" type="presParOf" srcId="{6725C61C-87DB-46AA-B021-09DA790D4876}" destId="{A17E1E7E-4955-4194-A09F-2BC2171A7216}" srcOrd="3" destOrd="0" presId="urn:microsoft.com/office/officeart/2005/8/layout/vList6"/>
    <dgm:cxn modelId="{6905D988-40F8-4806-9509-50FE584F129A}" type="presParOf" srcId="{6725C61C-87DB-46AA-B021-09DA790D4876}" destId="{7B168161-C67E-4C4B-BD6C-A2861C69E07B}" srcOrd="4" destOrd="0" presId="urn:microsoft.com/office/officeart/2005/8/layout/vList6"/>
    <dgm:cxn modelId="{40292645-0F63-412E-BAA2-8824B528A347}" type="presParOf" srcId="{7B168161-C67E-4C4B-BD6C-A2861C69E07B}" destId="{68A5C77D-3B9E-4EA8-8EAA-0804C5750E1D}" srcOrd="0" destOrd="0" presId="urn:microsoft.com/office/officeart/2005/8/layout/vList6"/>
    <dgm:cxn modelId="{3B9621B8-BF75-4E6F-8674-50EA20EA00ED}" type="presParOf" srcId="{7B168161-C67E-4C4B-BD6C-A2861C69E07B}" destId="{317A3278-7205-408B-8A1D-0FA8973FF6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4D06F3-E807-415D-9EC9-C1CAA5D033A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2C94A8-D59A-4949-A001-8559B23F1989}">
      <dgm:prSet phldrT="[Текст]" custT="1"/>
      <dgm:spPr/>
      <dgm:t>
        <a:bodyPr/>
        <a:lstStyle/>
        <a:p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Приказ о проведении АРМ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EACDE6A-6803-40E7-8A31-06B0D7995525}" type="parTrans" cxnId="{14196430-1956-42FB-988F-4A5200C57BA2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46C2D0-AEA5-46CB-A172-E341B363A174}" type="sibTrans" cxnId="{14196430-1956-42FB-988F-4A5200C57BA2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54E61F-2B38-494F-959D-875A2431E1A0}">
      <dgm:prSet phldrT="[Текст]" custT="1"/>
      <dgm:spPr/>
      <dgm:t>
        <a:bodyPr/>
        <a:lstStyle/>
        <a:p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Назначение председателя и членов комиссии</a:t>
          </a:r>
          <a:endParaRPr lang="ru-RU" sz="1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260B968-9A69-4636-A026-2040E2ADC309}" type="parTrans" cxnId="{D10A9B2B-D372-494B-BC40-304929BCA77B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1DDD658-FB23-4D67-8C23-139A02211525}" type="sibTrans" cxnId="{D10A9B2B-D372-494B-BC40-304929BCA77B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DDE16F-41AD-44AA-99B0-A56C39C1CA25}">
      <dgm:prSet phldrT="[Текст]" custT="1"/>
      <dgm:spPr/>
      <dgm:t>
        <a:bodyPr/>
        <a:lstStyle/>
        <a:p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Распределение обязанностей и ответственности</a:t>
          </a:r>
          <a:endParaRPr lang="ru-RU" sz="1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BDAAD8C-A8B1-44AE-B080-D255F87A4880}" type="parTrans" cxnId="{9AAA4C55-18B3-4592-9EC0-0A5DB5B57691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3CDDBB-23E4-4561-AF78-1D9FE446A29A}" type="sibTrans" cxnId="{9AAA4C55-18B3-4592-9EC0-0A5DB5B57691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FB8402-D1D7-4A42-8374-0A283A9792F5}">
      <dgm:prSet phldrT="[Текст]" custT="1"/>
      <dgm:spPr/>
      <dgm:t>
        <a:bodyPr/>
        <a:lstStyle/>
        <a:p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Перечень рабочих мест, подлежащих АРМ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9BE426-871E-451F-BBDF-92D80B19BDF2}" type="parTrans" cxnId="{9AA1D676-E174-4EEE-AB58-4B7F85375419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C29C083-F0A8-4B0B-90EC-BBC00911A3F0}" type="sibTrans" cxnId="{9AA1D676-E174-4EEE-AB58-4B7F85375419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EA1879-E777-4E81-B404-A77E1BFC03A0}">
      <dgm:prSet phldrT="[Текст]" custT="1"/>
      <dgm:spPr/>
      <dgm:t>
        <a:bodyPr/>
        <a:lstStyle/>
        <a:p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График выполнения работ</a:t>
          </a:r>
          <a:endParaRPr lang="ru-RU" sz="1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38C113-E46E-46CA-94BA-CB79B6566F1E}" type="parTrans" cxnId="{E975A7FD-33AB-4AFE-8C43-837FA794D7AB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22C6C2A-8E93-4405-A02A-26C775A7486A}" type="sibTrans" cxnId="{E975A7FD-33AB-4AFE-8C43-837FA794D7AB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3A1FB4-B850-41B4-B043-5C1181073AA6}" type="pres">
      <dgm:prSet presAssocID="{354D06F3-E807-415D-9EC9-C1CAA5D03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02A7D-57C2-416A-B0A6-98F0E2B74446}" type="pres">
      <dgm:prSet presAssocID="{5BFB8402-D1D7-4A42-8374-0A283A9792F5}" presName="boxAndChildren" presStyleCnt="0"/>
      <dgm:spPr/>
    </dgm:pt>
    <dgm:pt modelId="{581AD97F-D777-48D3-9CB2-8BFDDC9B71C3}" type="pres">
      <dgm:prSet presAssocID="{5BFB8402-D1D7-4A42-8374-0A283A9792F5}" presName="parentTextBox" presStyleLbl="node1" presStyleIdx="0" presStyleCnt="2" custScaleY="56362"/>
      <dgm:spPr/>
      <dgm:t>
        <a:bodyPr/>
        <a:lstStyle/>
        <a:p>
          <a:endParaRPr lang="ru-RU"/>
        </a:p>
      </dgm:t>
    </dgm:pt>
    <dgm:pt modelId="{DA853EED-9E83-4FCD-BBA4-C68E9E2079A2}" type="pres">
      <dgm:prSet presAssocID="{3246C2D0-AEA5-46CB-A172-E341B363A174}" presName="sp" presStyleCnt="0"/>
      <dgm:spPr/>
    </dgm:pt>
    <dgm:pt modelId="{0D74832A-06F9-4BA5-AC93-F5199E949BAA}" type="pres">
      <dgm:prSet presAssocID="{322C94A8-D59A-4949-A001-8559B23F1989}" presName="arrowAndChildren" presStyleCnt="0"/>
      <dgm:spPr/>
    </dgm:pt>
    <dgm:pt modelId="{F3DC44CC-EBC0-4CCF-800B-36356087E1DE}" type="pres">
      <dgm:prSet presAssocID="{322C94A8-D59A-4949-A001-8559B23F1989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D7C8AD9C-7BC0-4138-9F5D-F647D2C67ED1}" type="pres">
      <dgm:prSet presAssocID="{322C94A8-D59A-4949-A001-8559B23F1989}" presName="arrow" presStyleLbl="node1" presStyleIdx="1" presStyleCnt="2" custLinFactY="-37900" custLinFactNeighborX="-952" custLinFactNeighborY="-100000"/>
      <dgm:spPr/>
      <dgm:t>
        <a:bodyPr/>
        <a:lstStyle/>
        <a:p>
          <a:endParaRPr lang="ru-RU"/>
        </a:p>
      </dgm:t>
    </dgm:pt>
    <dgm:pt modelId="{EA71D5EE-8ECD-4524-893D-018D3D72FA84}" type="pres">
      <dgm:prSet presAssocID="{322C94A8-D59A-4949-A001-8559B23F1989}" presName="descendantArrow" presStyleCnt="0"/>
      <dgm:spPr/>
    </dgm:pt>
    <dgm:pt modelId="{DA8A343B-B32C-4FC9-9D84-A108A66742BD}" type="pres">
      <dgm:prSet presAssocID="{A854E61F-2B38-494F-959D-875A2431E1A0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4288D-1ECF-4D96-B5EA-5B5A51F1C0EB}" type="pres">
      <dgm:prSet presAssocID="{B9DDE16F-41AD-44AA-99B0-A56C39C1CA2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A7525-9170-452A-A66A-C19C4D18CF1C}" type="pres">
      <dgm:prSet presAssocID="{63EA1879-E777-4E81-B404-A77E1BFC03A0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5A7FD-33AB-4AFE-8C43-837FA794D7AB}" srcId="{322C94A8-D59A-4949-A001-8559B23F1989}" destId="{63EA1879-E777-4E81-B404-A77E1BFC03A0}" srcOrd="2" destOrd="0" parTransId="{5338C113-E46E-46CA-94BA-CB79B6566F1E}" sibTransId="{422C6C2A-8E93-4405-A02A-26C775A7486A}"/>
    <dgm:cxn modelId="{584EB556-53CA-46B6-A7C5-12F544623385}" type="presOf" srcId="{322C94A8-D59A-4949-A001-8559B23F1989}" destId="{F3DC44CC-EBC0-4CCF-800B-36356087E1DE}" srcOrd="0" destOrd="0" presId="urn:microsoft.com/office/officeart/2005/8/layout/process4"/>
    <dgm:cxn modelId="{D10A9B2B-D372-494B-BC40-304929BCA77B}" srcId="{322C94A8-D59A-4949-A001-8559B23F1989}" destId="{A854E61F-2B38-494F-959D-875A2431E1A0}" srcOrd="0" destOrd="0" parTransId="{1260B968-9A69-4636-A026-2040E2ADC309}" sibTransId="{E1DDD658-FB23-4D67-8C23-139A02211525}"/>
    <dgm:cxn modelId="{C3F50D2B-6E95-42AC-A513-59AB008DE5CF}" type="presOf" srcId="{63EA1879-E777-4E81-B404-A77E1BFC03A0}" destId="{E37A7525-9170-452A-A66A-C19C4D18CF1C}" srcOrd="0" destOrd="0" presId="urn:microsoft.com/office/officeart/2005/8/layout/process4"/>
    <dgm:cxn modelId="{14196430-1956-42FB-988F-4A5200C57BA2}" srcId="{354D06F3-E807-415D-9EC9-C1CAA5D033A6}" destId="{322C94A8-D59A-4949-A001-8559B23F1989}" srcOrd="0" destOrd="0" parTransId="{8EACDE6A-6803-40E7-8A31-06B0D7995525}" sibTransId="{3246C2D0-AEA5-46CB-A172-E341B363A174}"/>
    <dgm:cxn modelId="{3F2A8994-7C0A-4349-81C6-600A3C937DB7}" type="presOf" srcId="{B9DDE16F-41AD-44AA-99B0-A56C39C1CA25}" destId="{7F04288D-1ECF-4D96-B5EA-5B5A51F1C0EB}" srcOrd="0" destOrd="0" presId="urn:microsoft.com/office/officeart/2005/8/layout/process4"/>
    <dgm:cxn modelId="{7513FC76-0094-429A-A920-222137B06295}" type="presOf" srcId="{5BFB8402-D1D7-4A42-8374-0A283A9792F5}" destId="{581AD97F-D777-48D3-9CB2-8BFDDC9B71C3}" srcOrd="0" destOrd="0" presId="urn:microsoft.com/office/officeart/2005/8/layout/process4"/>
    <dgm:cxn modelId="{0F77E556-ED55-441D-B212-06CF78B4F5AF}" type="presOf" srcId="{322C94A8-D59A-4949-A001-8559B23F1989}" destId="{D7C8AD9C-7BC0-4138-9F5D-F647D2C67ED1}" srcOrd="1" destOrd="0" presId="urn:microsoft.com/office/officeart/2005/8/layout/process4"/>
    <dgm:cxn modelId="{9AA1D676-E174-4EEE-AB58-4B7F85375419}" srcId="{354D06F3-E807-415D-9EC9-C1CAA5D033A6}" destId="{5BFB8402-D1D7-4A42-8374-0A283A9792F5}" srcOrd="1" destOrd="0" parTransId="{E49BE426-871E-451F-BBDF-92D80B19BDF2}" sibTransId="{3C29C083-F0A8-4B0B-90EC-BBC00911A3F0}"/>
    <dgm:cxn modelId="{D1D80872-126D-4B66-B541-BAB6A7AE1BFF}" type="presOf" srcId="{354D06F3-E807-415D-9EC9-C1CAA5D033A6}" destId="{B63A1FB4-B850-41B4-B043-5C1181073AA6}" srcOrd="0" destOrd="0" presId="urn:microsoft.com/office/officeart/2005/8/layout/process4"/>
    <dgm:cxn modelId="{9AAA4C55-18B3-4592-9EC0-0A5DB5B57691}" srcId="{322C94A8-D59A-4949-A001-8559B23F1989}" destId="{B9DDE16F-41AD-44AA-99B0-A56C39C1CA25}" srcOrd="1" destOrd="0" parTransId="{4BDAAD8C-A8B1-44AE-B080-D255F87A4880}" sibTransId="{EB3CDDBB-23E4-4561-AF78-1D9FE446A29A}"/>
    <dgm:cxn modelId="{8794E04D-9339-4268-87FF-C3E1F94D5D26}" type="presOf" srcId="{A854E61F-2B38-494F-959D-875A2431E1A0}" destId="{DA8A343B-B32C-4FC9-9D84-A108A66742BD}" srcOrd="0" destOrd="0" presId="urn:microsoft.com/office/officeart/2005/8/layout/process4"/>
    <dgm:cxn modelId="{1AAAB1DF-05BE-415C-A649-112F1E4AA560}" type="presParOf" srcId="{B63A1FB4-B850-41B4-B043-5C1181073AA6}" destId="{7F102A7D-57C2-416A-B0A6-98F0E2B74446}" srcOrd="0" destOrd="0" presId="urn:microsoft.com/office/officeart/2005/8/layout/process4"/>
    <dgm:cxn modelId="{2D212858-C167-4702-811B-1FEBAB616098}" type="presParOf" srcId="{7F102A7D-57C2-416A-B0A6-98F0E2B74446}" destId="{581AD97F-D777-48D3-9CB2-8BFDDC9B71C3}" srcOrd="0" destOrd="0" presId="urn:microsoft.com/office/officeart/2005/8/layout/process4"/>
    <dgm:cxn modelId="{414265C2-1C6C-47B3-B10C-52037EB5FC4C}" type="presParOf" srcId="{B63A1FB4-B850-41B4-B043-5C1181073AA6}" destId="{DA853EED-9E83-4FCD-BBA4-C68E9E2079A2}" srcOrd="1" destOrd="0" presId="urn:microsoft.com/office/officeart/2005/8/layout/process4"/>
    <dgm:cxn modelId="{B16FACBF-8BA3-4516-BA76-0EB3A15749CA}" type="presParOf" srcId="{B63A1FB4-B850-41B4-B043-5C1181073AA6}" destId="{0D74832A-06F9-4BA5-AC93-F5199E949BAA}" srcOrd="2" destOrd="0" presId="urn:microsoft.com/office/officeart/2005/8/layout/process4"/>
    <dgm:cxn modelId="{3B2C9BA0-2585-43FF-9A59-EC635EEB0963}" type="presParOf" srcId="{0D74832A-06F9-4BA5-AC93-F5199E949BAA}" destId="{F3DC44CC-EBC0-4CCF-800B-36356087E1DE}" srcOrd="0" destOrd="0" presId="urn:microsoft.com/office/officeart/2005/8/layout/process4"/>
    <dgm:cxn modelId="{60D1793F-9CD1-4610-9934-3D595601CE18}" type="presParOf" srcId="{0D74832A-06F9-4BA5-AC93-F5199E949BAA}" destId="{D7C8AD9C-7BC0-4138-9F5D-F647D2C67ED1}" srcOrd="1" destOrd="0" presId="urn:microsoft.com/office/officeart/2005/8/layout/process4"/>
    <dgm:cxn modelId="{40A01B13-02D7-44D6-B9B7-5CAF298B7241}" type="presParOf" srcId="{0D74832A-06F9-4BA5-AC93-F5199E949BAA}" destId="{EA71D5EE-8ECD-4524-893D-018D3D72FA84}" srcOrd="2" destOrd="0" presId="urn:microsoft.com/office/officeart/2005/8/layout/process4"/>
    <dgm:cxn modelId="{C6B86D38-78F1-4952-863E-893E3DB8F326}" type="presParOf" srcId="{EA71D5EE-8ECD-4524-893D-018D3D72FA84}" destId="{DA8A343B-B32C-4FC9-9D84-A108A66742BD}" srcOrd="0" destOrd="0" presId="urn:microsoft.com/office/officeart/2005/8/layout/process4"/>
    <dgm:cxn modelId="{81DEA1E0-11C5-446B-B02E-162BB6AD6AE5}" type="presParOf" srcId="{EA71D5EE-8ECD-4524-893D-018D3D72FA84}" destId="{7F04288D-1ECF-4D96-B5EA-5B5A51F1C0EB}" srcOrd="1" destOrd="0" presId="urn:microsoft.com/office/officeart/2005/8/layout/process4"/>
    <dgm:cxn modelId="{6B1593B0-AD2F-42EC-9D24-AF96E4A2BFA3}" type="presParOf" srcId="{EA71D5EE-8ECD-4524-893D-018D3D72FA84}" destId="{E37A7525-9170-452A-A66A-C19C4D18CF1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4D06F3-E807-415D-9EC9-C1CAA5D033A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2C94A8-D59A-4949-A001-8559B23F1989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Приказ о проведении СОУТ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EACDE6A-6803-40E7-8A31-06B0D7995525}" type="parTrans" cxnId="{14196430-1956-42FB-988F-4A5200C57BA2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46C2D0-AEA5-46CB-A172-E341B363A174}" type="sibTrans" cxnId="{14196430-1956-42FB-988F-4A5200C57BA2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54E61F-2B38-494F-959D-875A2431E1A0}">
      <dgm:prSet phldrT="[Текст]" custT="1"/>
      <dgm:spPr/>
      <dgm:t>
        <a:bodyPr/>
        <a:lstStyle/>
        <a:p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Назначение председателя и членов комиссии</a:t>
          </a:r>
          <a:endParaRPr lang="ru-RU" sz="1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260B968-9A69-4636-A026-2040E2ADC309}" type="parTrans" cxnId="{D10A9B2B-D372-494B-BC40-304929BCA77B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1DDD658-FB23-4D67-8C23-139A02211525}" type="sibTrans" cxnId="{D10A9B2B-D372-494B-BC40-304929BCA77B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DDE16F-41AD-44AA-99B0-A56C39C1CA25}">
      <dgm:prSet phldrT="[Текст]" custT="1"/>
      <dgm:spPr/>
      <dgm:t>
        <a:bodyPr/>
        <a:lstStyle/>
        <a:p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Распределение обязанностей и ответственности</a:t>
          </a:r>
          <a:endParaRPr lang="ru-RU" sz="1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BDAAD8C-A8B1-44AE-B080-D255F87A4880}" type="parTrans" cxnId="{9AAA4C55-18B3-4592-9EC0-0A5DB5B57691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3CDDBB-23E4-4561-AF78-1D9FE446A29A}" type="sibTrans" cxnId="{9AAA4C55-18B3-4592-9EC0-0A5DB5B57691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FB8402-D1D7-4A42-8374-0A283A9792F5}">
      <dgm:prSet phldrT="[Текст]" custT="1"/>
      <dgm:spPr>
        <a:solidFill>
          <a:schemeClr val="accent3">
            <a:lumMod val="75000"/>
            <a:alpha val="65000"/>
          </a:schemeClr>
        </a:solidFill>
      </dgm:spPr>
      <dgm:t>
        <a:bodyPr/>
        <a:lstStyle/>
        <a:p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Перечень рабочих мест, подлежащих СОУТ</a:t>
          </a:r>
          <a:endParaRPr lang="ru-RU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9BE426-871E-451F-BBDF-92D80B19BDF2}" type="parTrans" cxnId="{9AA1D676-E174-4EEE-AB58-4B7F85375419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C29C083-F0A8-4B0B-90EC-BBC00911A3F0}" type="sibTrans" cxnId="{9AA1D676-E174-4EEE-AB58-4B7F85375419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EA1879-E777-4E81-B404-A77E1BFC03A0}">
      <dgm:prSet phldrT="[Текст]" custT="1"/>
      <dgm:spPr/>
      <dgm:t>
        <a:bodyPr/>
        <a:lstStyle/>
        <a:p>
          <a:r>
            <a: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График выполнения работ</a:t>
          </a:r>
          <a:endParaRPr lang="ru-RU" sz="1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38C113-E46E-46CA-94BA-CB79B6566F1E}" type="parTrans" cxnId="{E975A7FD-33AB-4AFE-8C43-837FA794D7AB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22C6C2A-8E93-4405-A02A-26C775A7486A}" type="sibTrans" cxnId="{E975A7FD-33AB-4AFE-8C43-837FA794D7AB}">
      <dgm:prSet/>
      <dgm:spPr/>
      <dgm:t>
        <a:bodyPr/>
        <a:lstStyle/>
        <a:p>
          <a:endParaRPr lang="ru-RU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3A1FB4-B850-41B4-B043-5C1181073AA6}" type="pres">
      <dgm:prSet presAssocID="{354D06F3-E807-415D-9EC9-C1CAA5D03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02A7D-57C2-416A-B0A6-98F0E2B74446}" type="pres">
      <dgm:prSet presAssocID="{5BFB8402-D1D7-4A42-8374-0A283A9792F5}" presName="boxAndChildren" presStyleCnt="0"/>
      <dgm:spPr/>
    </dgm:pt>
    <dgm:pt modelId="{581AD97F-D777-48D3-9CB2-8BFDDC9B71C3}" type="pres">
      <dgm:prSet presAssocID="{5BFB8402-D1D7-4A42-8374-0A283A9792F5}" presName="parentTextBox" presStyleLbl="node1" presStyleIdx="0" presStyleCnt="2" custScaleY="56362"/>
      <dgm:spPr/>
      <dgm:t>
        <a:bodyPr/>
        <a:lstStyle/>
        <a:p>
          <a:endParaRPr lang="ru-RU"/>
        </a:p>
      </dgm:t>
    </dgm:pt>
    <dgm:pt modelId="{DA853EED-9E83-4FCD-BBA4-C68E9E2079A2}" type="pres">
      <dgm:prSet presAssocID="{3246C2D0-AEA5-46CB-A172-E341B363A174}" presName="sp" presStyleCnt="0"/>
      <dgm:spPr/>
    </dgm:pt>
    <dgm:pt modelId="{0D74832A-06F9-4BA5-AC93-F5199E949BAA}" type="pres">
      <dgm:prSet presAssocID="{322C94A8-D59A-4949-A001-8559B23F1989}" presName="arrowAndChildren" presStyleCnt="0"/>
      <dgm:spPr/>
    </dgm:pt>
    <dgm:pt modelId="{F3DC44CC-EBC0-4CCF-800B-36356087E1DE}" type="pres">
      <dgm:prSet presAssocID="{322C94A8-D59A-4949-A001-8559B23F1989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D7C8AD9C-7BC0-4138-9F5D-F647D2C67ED1}" type="pres">
      <dgm:prSet presAssocID="{322C94A8-D59A-4949-A001-8559B23F1989}" presName="arrow" presStyleLbl="node1" presStyleIdx="1" presStyleCnt="2" custLinFactY="-37900" custLinFactNeighborX="-952" custLinFactNeighborY="-100000"/>
      <dgm:spPr/>
      <dgm:t>
        <a:bodyPr/>
        <a:lstStyle/>
        <a:p>
          <a:endParaRPr lang="ru-RU"/>
        </a:p>
      </dgm:t>
    </dgm:pt>
    <dgm:pt modelId="{EA71D5EE-8ECD-4524-893D-018D3D72FA84}" type="pres">
      <dgm:prSet presAssocID="{322C94A8-D59A-4949-A001-8559B23F1989}" presName="descendantArrow" presStyleCnt="0"/>
      <dgm:spPr/>
    </dgm:pt>
    <dgm:pt modelId="{DA8A343B-B32C-4FC9-9D84-A108A66742BD}" type="pres">
      <dgm:prSet presAssocID="{A854E61F-2B38-494F-959D-875A2431E1A0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4288D-1ECF-4D96-B5EA-5B5A51F1C0EB}" type="pres">
      <dgm:prSet presAssocID="{B9DDE16F-41AD-44AA-99B0-A56C39C1CA2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A7525-9170-452A-A66A-C19C4D18CF1C}" type="pres">
      <dgm:prSet presAssocID="{63EA1879-E777-4E81-B404-A77E1BFC03A0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A565B3-E0B6-4F67-BF25-2553A9A4CE78}" type="presOf" srcId="{63EA1879-E777-4E81-B404-A77E1BFC03A0}" destId="{E37A7525-9170-452A-A66A-C19C4D18CF1C}" srcOrd="0" destOrd="0" presId="urn:microsoft.com/office/officeart/2005/8/layout/process4"/>
    <dgm:cxn modelId="{E975A7FD-33AB-4AFE-8C43-837FA794D7AB}" srcId="{322C94A8-D59A-4949-A001-8559B23F1989}" destId="{63EA1879-E777-4E81-B404-A77E1BFC03A0}" srcOrd="2" destOrd="0" parTransId="{5338C113-E46E-46CA-94BA-CB79B6566F1E}" sibTransId="{422C6C2A-8E93-4405-A02A-26C775A7486A}"/>
    <dgm:cxn modelId="{00CCF211-E639-42CD-A4A3-0F4219830D3F}" type="presOf" srcId="{5BFB8402-D1D7-4A42-8374-0A283A9792F5}" destId="{581AD97F-D777-48D3-9CB2-8BFDDC9B71C3}" srcOrd="0" destOrd="0" presId="urn:microsoft.com/office/officeart/2005/8/layout/process4"/>
    <dgm:cxn modelId="{E5B0384B-54D6-477F-9EC7-24D3B3F5F80E}" type="presOf" srcId="{A854E61F-2B38-494F-959D-875A2431E1A0}" destId="{DA8A343B-B32C-4FC9-9D84-A108A66742BD}" srcOrd="0" destOrd="0" presId="urn:microsoft.com/office/officeart/2005/8/layout/process4"/>
    <dgm:cxn modelId="{1AE19A54-67E6-4B62-9115-98577D3E191B}" type="presOf" srcId="{322C94A8-D59A-4949-A001-8559B23F1989}" destId="{F3DC44CC-EBC0-4CCF-800B-36356087E1DE}" srcOrd="0" destOrd="0" presId="urn:microsoft.com/office/officeart/2005/8/layout/process4"/>
    <dgm:cxn modelId="{CB90BD5C-1D5B-4561-9D69-8F25E4395A97}" type="presOf" srcId="{354D06F3-E807-415D-9EC9-C1CAA5D033A6}" destId="{B63A1FB4-B850-41B4-B043-5C1181073AA6}" srcOrd="0" destOrd="0" presId="urn:microsoft.com/office/officeart/2005/8/layout/process4"/>
    <dgm:cxn modelId="{D10A9B2B-D372-494B-BC40-304929BCA77B}" srcId="{322C94A8-D59A-4949-A001-8559B23F1989}" destId="{A854E61F-2B38-494F-959D-875A2431E1A0}" srcOrd="0" destOrd="0" parTransId="{1260B968-9A69-4636-A026-2040E2ADC309}" sibTransId="{E1DDD658-FB23-4D67-8C23-139A02211525}"/>
    <dgm:cxn modelId="{14196430-1956-42FB-988F-4A5200C57BA2}" srcId="{354D06F3-E807-415D-9EC9-C1CAA5D033A6}" destId="{322C94A8-D59A-4949-A001-8559B23F1989}" srcOrd="0" destOrd="0" parTransId="{8EACDE6A-6803-40E7-8A31-06B0D7995525}" sibTransId="{3246C2D0-AEA5-46CB-A172-E341B363A174}"/>
    <dgm:cxn modelId="{E79CFA55-618D-4FD5-A2E7-85217682148B}" type="presOf" srcId="{B9DDE16F-41AD-44AA-99B0-A56C39C1CA25}" destId="{7F04288D-1ECF-4D96-B5EA-5B5A51F1C0EB}" srcOrd="0" destOrd="0" presId="urn:microsoft.com/office/officeart/2005/8/layout/process4"/>
    <dgm:cxn modelId="{9AA1D676-E174-4EEE-AB58-4B7F85375419}" srcId="{354D06F3-E807-415D-9EC9-C1CAA5D033A6}" destId="{5BFB8402-D1D7-4A42-8374-0A283A9792F5}" srcOrd="1" destOrd="0" parTransId="{E49BE426-871E-451F-BBDF-92D80B19BDF2}" sibTransId="{3C29C083-F0A8-4B0B-90EC-BBC00911A3F0}"/>
    <dgm:cxn modelId="{BB3962BE-C049-4B6A-AE4C-45BAF2457FE0}" type="presOf" srcId="{322C94A8-D59A-4949-A001-8559B23F1989}" destId="{D7C8AD9C-7BC0-4138-9F5D-F647D2C67ED1}" srcOrd="1" destOrd="0" presId="urn:microsoft.com/office/officeart/2005/8/layout/process4"/>
    <dgm:cxn modelId="{9AAA4C55-18B3-4592-9EC0-0A5DB5B57691}" srcId="{322C94A8-D59A-4949-A001-8559B23F1989}" destId="{B9DDE16F-41AD-44AA-99B0-A56C39C1CA25}" srcOrd="1" destOrd="0" parTransId="{4BDAAD8C-A8B1-44AE-B080-D255F87A4880}" sibTransId="{EB3CDDBB-23E4-4561-AF78-1D9FE446A29A}"/>
    <dgm:cxn modelId="{2A694962-B2E2-4BDD-BF71-062D17E8FE20}" type="presParOf" srcId="{B63A1FB4-B850-41B4-B043-5C1181073AA6}" destId="{7F102A7D-57C2-416A-B0A6-98F0E2B74446}" srcOrd="0" destOrd="0" presId="urn:microsoft.com/office/officeart/2005/8/layout/process4"/>
    <dgm:cxn modelId="{72AAD3C4-8B8C-4594-ABA4-439440D4C45D}" type="presParOf" srcId="{7F102A7D-57C2-416A-B0A6-98F0E2B74446}" destId="{581AD97F-D777-48D3-9CB2-8BFDDC9B71C3}" srcOrd="0" destOrd="0" presId="urn:microsoft.com/office/officeart/2005/8/layout/process4"/>
    <dgm:cxn modelId="{5C6A2AE0-ACEF-4FDE-A22D-8128EED95BC2}" type="presParOf" srcId="{B63A1FB4-B850-41B4-B043-5C1181073AA6}" destId="{DA853EED-9E83-4FCD-BBA4-C68E9E2079A2}" srcOrd="1" destOrd="0" presId="urn:microsoft.com/office/officeart/2005/8/layout/process4"/>
    <dgm:cxn modelId="{73796651-05D4-4B91-BA2F-1E6A815FEB99}" type="presParOf" srcId="{B63A1FB4-B850-41B4-B043-5C1181073AA6}" destId="{0D74832A-06F9-4BA5-AC93-F5199E949BAA}" srcOrd="2" destOrd="0" presId="urn:microsoft.com/office/officeart/2005/8/layout/process4"/>
    <dgm:cxn modelId="{7A81F428-F62D-4551-BF10-88D38F040E73}" type="presParOf" srcId="{0D74832A-06F9-4BA5-AC93-F5199E949BAA}" destId="{F3DC44CC-EBC0-4CCF-800B-36356087E1DE}" srcOrd="0" destOrd="0" presId="urn:microsoft.com/office/officeart/2005/8/layout/process4"/>
    <dgm:cxn modelId="{8F7FA834-976E-49A7-AD05-671C58B83074}" type="presParOf" srcId="{0D74832A-06F9-4BA5-AC93-F5199E949BAA}" destId="{D7C8AD9C-7BC0-4138-9F5D-F647D2C67ED1}" srcOrd="1" destOrd="0" presId="urn:microsoft.com/office/officeart/2005/8/layout/process4"/>
    <dgm:cxn modelId="{63D65006-79C6-4641-BF33-0A402B542287}" type="presParOf" srcId="{0D74832A-06F9-4BA5-AC93-F5199E949BAA}" destId="{EA71D5EE-8ECD-4524-893D-018D3D72FA84}" srcOrd="2" destOrd="0" presId="urn:microsoft.com/office/officeart/2005/8/layout/process4"/>
    <dgm:cxn modelId="{DAC3AB6E-4A3F-47C7-8FE0-8799F72A941C}" type="presParOf" srcId="{EA71D5EE-8ECD-4524-893D-018D3D72FA84}" destId="{DA8A343B-B32C-4FC9-9D84-A108A66742BD}" srcOrd="0" destOrd="0" presId="urn:microsoft.com/office/officeart/2005/8/layout/process4"/>
    <dgm:cxn modelId="{799FFF5F-13D7-441F-B2EF-29B07C887F9F}" type="presParOf" srcId="{EA71D5EE-8ECD-4524-893D-018D3D72FA84}" destId="{7F04288D-1ECF-4D96-B5EA-5B5A51F1C0EB}" srcOrd="1" destOrd="0" presId="urn:microsoft.com/office/officeart/2005/8/layout/process4"/>
    <dgm:cxn modelId="{A98FC43B-5336-421D-8456-C6563C7A077F}" type="presParOf" srcId="{EA71D5EE-8ECD-4524-893D-018D3D72FA84}" destId="{E37A7525-9170-452A-A66A-C19C4D18CF1C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09B6D4-7A52-4A80-90D7-D82CD90578B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D824C99-982E-4D8E-AD82-62D5B24AC09C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Измерения и оценки уровней факторов производственной среды и трудового процесса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6EF7CA4-4DD0-4905-9019-C97F85AA667E}" type="parTrans" cxnId="{C4E5B3F8-CA8C-488B-BE35-75CBD3CC3AB4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921D58-614A-41CA-A727-A181C9772688}" type="sibTrans" cxnId="{C4E5B3F8-CA8C-488B-BE35-75CBD3CC3AB4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DA6F5C-3110-420F-9A47-48A36B791C60}">
      <dgm:prSet phldrT="[Текст]" custT="1"/>
      <dgm:spPr>
        <a:ln w="63500">
          <a:solidFill>
            <a:srgbClr val="FF0000"/>
          </a:solidFill>
        </a:ln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Оценка травмоопасности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CCF9102-D9F9-4E9A-B687-469BBBAB38AC}" type="parTrans" cxnId="{3B0F0959-2799-4B9D-8131-D65B6284B52D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C6E7B3-D3F0-4240-BDDD-6780B6E3BCF3}" type="sibTrans" cxnId="{3B0F0959-2799-4B9D-8131-D65B6284B52D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53BE5D2-28AB-47E6-8D67-7B9001627AEB}">
      <dgm:prSet phldrT="[Текст]" custT="1"/>
      <dgm:spPr>
        <a:ln w="63500">
          <a:solidFill>
            <a:srgbClr val="FF0000"/>
          </a:solidFill>
        </a:ln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Оценка обеспеченности СИЗ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3B569DE-FCB2-4CAE-AF26-9A68DF842D69}" type="parTrans" cxnId="{96DB930F-A5EB-430E-89C4-609AED67BA02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D378D7-4A14-4710-A12A-C2390CE003DA}" type="sibTrans" cxnId="{96DB930F-A5EB-430E-89C4-609AED67BA02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0D8B03A-28CB-4FA9-B398-F8C2CE27EA05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Комплексная оценка состояния условий труда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E407B1-C9AE-4977-B41A-A69D12099CCB}" type="parTrans" cxnId="{BC067409-5027-4372-9F8B-463192A09F74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A0877E9-D315-4D5E-83DF-8F2E3B803C06}" type="sibTrans" cxnId="{BC067409-5027-4372-9F8B-463192A09F74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3652DF-A960-4B2C-BE9B-397FBD370369}" type="pres">
      <dgm:prSet presAssocID="{BB09B6D4-7A52-4A80-90D7-D82CD90578BF}" presName="linearFlow" presStyleCnt="0">
        <dgm:presLayoutVars>
          <dgm:resizeHandles val="exact"/>
        </dgm:presLayoutVars>
      </dgm:prSet>
      <dgm:spPr/>
    </dgm:pt>
    <dgm:pt modelId="{AD63F27B-9AB3-4C32-82E1-0B0252502CA9}" type="pres">
      <dgm:prSet presAssocID="{8D824C99-982E-4D8E-AD82-62D5B24AC0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A3A67-9A13-4A89-8E05-D724E6DD9031}" type="pres">
      <dgm:prSet presAssocID="{1E921D58-614A-41CA-A727-A181C977268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C0774E2-8303-4F9F-AF59-475EA39B6EBB}" type="pres">
      <dgm:prSet presAssocID="{1E921D58-614A-41CA-A727-A181C977268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6A67492-A370-4408-B916-6FB6B158BEEE}" type="pres">
      <dgm:prSet presAssocID="{F1DA6F5C-3110-420F-9A47-48A36B791C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58AC5-A01F-4F74-8DF0-4D644FB6F12F}" type="pres">
      <dgm:prSet presAssocID="{95C6E7B3-D3F0-4240-BDDD-6780B6E3BCF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A410518-EDFB-4485-BBDB-079C9F690A41}" type="pres">
      <dgm:prSet presAssocID="{95C6E7B3-D3F0-4240-BDDD-6780B6E3BCF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22B1C13-A5FC-4BE3-884D-F524D94CE945}" type="pres">
      <dgm:prSet presAssocID="{A53BE5D2-28AB-47E6-8D67-7B9001627A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5FDC4-0D7A-47CD-B6B9-EA86DAD80C5C}" type="pres">
      <dgm:prSet presAssocID="{E2D378D7-4A14-4710-A12A-C2390CE003D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A7BDC5C-13EE-48DD-AA56-079B63A4C387}" type="pres">
      <dgm:prSet presAssocID="{E2D378D7-4A14-4710-A12A-C2390CE003D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FA9FF5E-D4E2-4D48-991D-3C88A0A680A4}" type="pres">
      <dgm:prSet presAssocID="{60D8B03A-28CB-4FA9-B398-F8C2CE27EA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84102-CD2C-431C-AA26-58023739190C}" type="presOf" srcId="{A53BE5D2-28AB-47E6-8D67-7B9001627AEB}" destId="{622B1C13-A5FC-4BE3-884D-F524D94CE945}" srcOrd="0" destOrd="0" presId="urn:microsoft.com/office/officeart/2005/8/layout/process2"/>
    <dgm:cxn modelId="{355A7A82-0EF4-48A3-8A7C-CEF1C9CB01EC}" type="presOf" srcId="{1E921D58-614A-41CA-A727-A181C9772688}" destId="{3C0774E2-8303-4F9F-AF59-475EA39B6EBB}" srcOrd="1" destOrd="0" presId="urn:microsoft.com/office/officeart/2005/8/layout/process2"/>
    <dgm:cxn modelId="{B199EF6F-5E4F-41F9-A8F4-CAA4DF659A6B}" type="presOf" srcId="{F1DA6F5C-3110-420F-9A47-48A36B791C60}" destId="{E6A67492-A370-4408-B916-6FB6B158BEEE}" srcOrd="0" destOrd="0" presId="urn:microsoft.com/office/officeart/2005/8/layout/process2"/>
    <dgm:cxn modelId="{816DFBF7-A7A7-4679-9A59-E9AB02F1677A}" type="presOf" srcId="{E2D378D7-4A14-4710-A12A-C2390CE003DA}" destId="{23E5FDC4-0D7A-47CD-B6B9-EA86DAD80C5C}" srcOrd="0" destOrd="0" presId="urn:microsoft.com/office/officeart/2005/8/layout/process2"/>
    <dgm:cxn modelId="{0C88C17A-C57E-45EF-9696-CDE616D567C9}" type="presOf" srcId="{60D8B03A-28CB-4FA9-B398-F8C2CE27EA05}" destId="{4FA9FF5E-D4E2-4D48-991D-3C88A0A680A4}" srcOrd="0" destOrd="0" presId="urn:microsoft.com/office/officeart/2005/8/layout/process2"/>
    <dgm:cxn modelId="{BC067409-5027-4372-9F8B-463192A09F74}" srcId="{BB09B6D4-7A52-4A80-90D7-D82CD90578BF}" destId="{60D8B03A-28CB-4FA9-B398-F8C2CE27EA05}" srcOrd="3" destOrd="0" parTransId="{A3E407B1-C9AE-4977-B41A-A69D12099CCB}" sibTransId="{1A0877E9-D315-4D5E-83DF-8F2E3B803C06}"/>
    <dgm:cxn modelId="{61A5D2CF-D09A-42F0-8530-B288B3888ED6}" type="presOf" srcId="{8D824C99-982E-4D8E-AD82-62D5B24AC09C}" destId="{AD63F27B-9AB3-4C32-82E1-0B0252502CA9}" srcOrd="0" destOrd="0" presId="urn:microsoft.com/office/officeart/2005/8/layout/process2"/>
    <dgm:cxn modelId="{25034EC7-1DBA-452E-B7E6-B3EE4FC23E09}" type="presOf" srcId="{E2D378D7-4A14-4710-A12A-C2390CE003DA}" destId="{BA7BDC5C-13EE-48DD-AA56-079B63A4C387}" srcOrd="1" destOrd="0" presId="urn:microsoft.com/office/officeart/2005/8/layout/process2"/>
    <dgm:cxn modelId="{29E43423-4D39-4059-9A87-FAD3CA957ADA}" type="presOf" srcId="{BB09B6D4-7A52-4A80-90D7-D82CD90578BF}" destId="{2E3652DF-A960-4B2C-BE9B-397FBD370369}" srcOrd="0" destOrd="0" presId="urn:microsoft.com/office/officeart/2005/8/layout/process2"/>
    <dgm:cxn modelId="{9AAAC126-3DE9-40C4-BE94-FC29AB5A92F3}" type="presOf" srcId="{95C6E7B3-D3F0-4240-BDDD-6780B6E3BCF3}" destId="{6A410518-EDFB-4485-BBDB-079C9F690A41}" srcOrd="1" destOrd="0" presId="urn:microsoft.com/office/officeart/2005/8/layout/process2"/>
    <dgm:cxn modelId="{C4E5B3F8-CA8C-488B-BE35-75CBD3CC3AB4}" srcId="{BB09B6D4-7A52-4A80-90D7-D82CD90578BF}" destId="{8D824C99-982E-4D8E-AD82-62D5B24AC09C}" srcOrd="0" destOrd="0" parTransId="{26EF7CA4-4DD0-4905-9019-C97F85AA667E}" sibTransId="{1E921D58-614A-41CA-A727-A181C9772688}"/>
    <dgm:cxn modelId="{32CEE0AB-B4E2-4BAF-AAC9-96FB8F14E810}" type="presOf" srcId="{95C6E7B3-D3F0-4240-BDDD-6780B6E3BCF3}" destId="{F6158AC5-A01F-4F74-8DF0-4D644FB6F12F}" srcOrd="0" destOrd="0" presId="urn:microsoft.com/office/officeart/2005/8/layout/process2"/>
    <dgm:cxn modelId="{96DB930F-A5EB-430E-89C4-609AED67BA02}" srcId="{BB09B6D4-7A52-4A80-90D7-D82CD90578BF}" destId="{A53BE5D2-28AB-47E6-8D67-7B9001627AEB}" srcOrd="2" destOrd="0" parTransId="{83B569DE-FCB2-4CAE-AF26-9A68DF842D69}" sibTransId="{E2D378D7-4A14-4710-A12A-C2390CE003DA}"/>
    <dgm:cxn modelId="{C065C9BE-3E26-4A9D-803D-BB6859DFE53A}" type="presOf" srcId="{1E921D58-614A-41CA-A727-A181C9772688}" destId="{5D0A3A67-9A13-4A89-8E05-D724E6DD9031}" srcOrd="0" destOrd="0" presId="urn:microsoft.com/office/officeart/2005/8/layout/process2"/>
    <dgm:cxn modelId="{3B0F0959-2799-4B9D-8131-D65B6284B52D}" srcId="{BB09B6D4-7A52-4A80-90D7-D82CD90578BF}" destId="{F1DA6F5C-3110-420F-9A47-48A36B791C60}" srcOrd="1" destOrd="0" parTransId="{FCCF9102-D9F9-4E9A-B687-469BBBAB38AC}" sibTransId="{95C6E7B3-D3F0-4240-BDDD-6780B6E3BCF3}"/>
    <dgm:cxn modelId="{62529A33-C2D9-450A-B901-908D9C264E60}" type="presParOf" srcId="{2E3652DF-A960-4B2C-BE9B-397FBD370369}" destId="{AD63F27B-9AB3-4C32-82E1-0B0252502CA9}" srcOrd="0" destOrd="0" presId="urn:microsoft.com/office/officeart/2005/8/layout/process2"/>
    <dgm:cxn modelId="{349B4C96-0892-49C3-BD2B-4C7BB2C8F995}" type="presParOf" srcId="{2E3652DF-A960-4B2C-BE9B-397FBD370369}" destId="{5D0A3A67-9A13-4A89-8E05-D724E6DD9031}" srcOrd="1" destOrd="0" presId="urn:microsoft.com/office/officeart/2005/8/layout/process2"/>
    <dgm:cxn modelId="{AB27F445-F625-4DF4-BA67-66BDEAAE660F}" type="presParOf" srcId="{5D0A3A67-9A13-4A89-8E05-D724E6DD9031}" destId="{3C0774E2-8303-4F9F-AF59-475EA39B6EBB}" srcOrd="0" destOrd="0" presId="urn:microsoft.com/office/officeart/2005/8/layout/process2"/>
    <dgm:cxn modelId="{219DD10C-8CD1-43B7-8D05-93168BC9D4B1}" type="presParOf" srcId="{2E3652DF-A960-4B2C-BE9B-397FBD370369}" destId="{E6A67492-A370-4408-B916-6FB6B158BEEE}" srcOrd="2" destOrd="0" presId="urn:microsoft.com/office/officeart/2005/8/layout/process2"/>
    <dgm:cxn modelId="{C6CCF0E5-CF70-458F-8688-A24711DE1334}" type="presParOf" srcId="{2E3652DF-A960-4B2C-BE9B-397FBD370369}" destId="{F6158AC5-A01F-4F74-8DF0-4D644FB6F12F}" srcOrd="3" destOrd="0" presId="urn:microsoft.com/office/officeart/2005/8/layout/process2"/>
    <dgm:cxn modelId="{65E4BAAD-50CD-4057-9477-1E287B8C1D17}" type="presParOf" srcId="{F6158AC5-A01F-4F74-8DF0-4D644FB6F12F}" destId="{6A410518-EDFB-4485-BBDB-079C9F690A41}" srcOrd="0" destOrd="0" presId="urn:microsoft.com/office/officeart/2005/8/layout/process2"/>
    <dgm:cxn modelId="{A1C5FA50-6663-47DB-8762-78F8B7344C99}" type="presParOf" srcId="{2E3652DF-A960-4B2C-BE9B-397FBD370369}" destId="{622B1C13-A5FC-4BE3-884D-F524D94CE945}" srcOrd="4" destOrd="0" presId="urn:microsoft.com/office/officeart/2005/8/layout/process2"/>
    <dgm:cxn modelId="{3F8B4CFB-451E-4ED9-857F-8EA0682A48B4}" type="presParOf" srcId="{2E3652DF-A960-4B2C-BE9B-397FBD370369}" destId="{23E5FDC4-0D7A-47CD-B6B9-EA86DAD80C5C}" srcOrd="5" destOrd="0" presId="urn:microsoft.com/office/officeart/2005/8/layout/process2"/>
    <dgm:cxn modelId="{28B62D19-C2F3-47D1-A89B-B7282CD77F44}" type="presParOf" srcId="{23E5FDC4-0D7A-47CD-B6B9-EA86DAD80C5C}" destId="{BA7BDC5C-13EE-48DD-AA56-079B63A4C387}" srcOrd="0" destOrd="0" presId="urn:microsoft.com/office/officeart/2005/8/layout/process2"/>
    <dgm:cxn modelId="{AE8E0A78-26F7-4EC4-9566-F59282E33AA6}" type="presParOf" srcId="{2E3652DF-A960-4B2C-BE9B-397FBD370369}" destId="{4FA9FF5E-D4E2-4D48-991D-3C88A0A680A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45" cy="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1" y="1"/>
            <a:ext cx="2946144" cy="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4591"/>
            <a:ext cx="5437168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579"/>
            <a:ext cx="2946145" cy="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1" y="9427579"/>
            <a:ext cx="2946144" cy="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D1D20A1-632C-40F1-9542-574A20C91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599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>
              <a:cs typeface="Arial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466F7E-229B-4D8C-80BB-64C2546C2538}" type="slidenum">
              <a:rPr lang="ru-RU" smtClean="0">
                <a:cs typeface="Arial" charset="0"/>
              </a:rPr>
              <a:pPr/>
              <a:t>2</a:t>
            </a:fld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 индивидуальному рабочему месту относятся  рабочие места административно-управленческого персонала и многих рабочих (токаря, сварщика, водителя и пр.). К индивидуальному рабочему  месту относятся и места, где работает несколько человек посменно (дежурного по станции, диспетчера, охранника и пр.)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309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50">
              <a:defRPr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 коллективному рабочему месту следует отнести рабочие места  монтеров пути, электромонтеров, строительных рабочих.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4482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50">
              <a:defRPr/>
            </a:pPr>
            <a:r>
              <a:rPr lang="ru-RU" u="sng" dirty="0" smtClean="0">
                <a:solidFill>
                  <a:srgbClr val="333333"/>
                </a:solidFill>
                <a:cs typeface="Times New Roman" pitchFamily="18" charset="0"/>
              </a:rPr>
              <a:t>Хронометраж</a:t>
            </a:r>
            <a:r>
              <a:rPr lang="ru-RU" dirty="0" smtClean="0">
                <a:solidFill>
                  <a:srgbClr val="333333"/>
                </a:solidFill>
                <a:cs typeface="Times New Roman" pitchFamily="18" charset="0"/>
              </a:rPr>
              <a:t> - непосредственные измерения длительности затрат времени на выполнение элемента трудового процесса путем непрерывных и выборочных замеров времени.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33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466F7E-229B-4D8C-80BB-64C2546C2538}" type="slidenum">
              <a:rPr lang="ru-RU" smtClean="0">
                <a:cs typeface="Arial" charset="0"/>
              </a:rPr>
              <a:pPr/>
              <a:t>23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Одной из важнейших целей проведения специальной оценки условий</a:t>
            </a:r>
            <a:r>
              <a:rPr lang="ru-RU" baseline="0" dirty="0" smtClean="0">
                <a:latin typeface="Arial" charset="0"/>
              </a:rPr>
              <a:t> труда является улучшение условий труда работников.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6EEF1-0D87-4339-BAC0-17A1E9D3A94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оформлению результатов специальной оценки условий труда.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272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50">
              <a:defRPr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Повышенные или дополнительные гарантии и компенсации за работу на работах с вредными и (или) опасными условиями труда могут устанавливаться коллективным договором, локальным нормативным актом с учетом финансово-экономического положения работодателя.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6467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466F7E-229B-4D8C-80BB-64C2546C2538}" type="slidenum">
              <a:rPr lang="ru-RU" smtClean="0">
                <a:cs typeface="Arial" charset="0"/>
              </a:rPr>
              <a:pPr/>
              <a:t>42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3797" indent="-289922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9688" indent="-231938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23563" indent="-231938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87438" indent="-231938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51313" indent="-231938" defTabSz="463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15188" indent="-231938" defTabSz="463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79063" indent="-231938" defTabSz="463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42939" indent="-231938" defTabSz="463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CCC00D2-85FD-41CE-9633-46B976D7A953}" type="slidenum">
              <a:rPr kumimoji="0" lang="ru-RU" altLang="ru-RU" smtClean="0"/>
              <a:pPr eaLnBrk="1" hangingPunct="1"/>
              <a:t>43</a:t>
            </a:fld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карте</a:t>
            </a:r>
            <a:r>
              <a:rPr lang="ru-RU" baseline="0" dirty="0" smtClean="0"/>
              <a:t> специальной оценки условий труда отсутствуют отдельные строки по досрочному назначению трудовой пенсии, а так же о необходимости проведения медицинских осмотров. Данная информация представлена в одной строке 040.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180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7750">
              <a:defRPr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соответствии с 426-ФЗ от 28.12.2013 г. ст. 9 часть 5 комиссия, проводящая специальную оценку условий труда до начала выполнения работ по проведению специальной оценки условий труда утверждает перечень рабочих мест, на которых будет проводится специальная оценка условий труда, с указанием аналогичных рабочих мест.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6EEF1-0D87-4339-BAC0-17A1E9D3A94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касается строки 060 (АРМ) и строки 050 (СОУТ), то они содержат одну и ту информацию, т.е. никаких изменений нет</a:t>
            </a:r>
            <a:r>
              <a:rPr lang="ru-RU" baseline="0" dirty="0" smtClean="0"/>
              <a:t> (изменился только номер).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377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же в сводной ведомости результатов СОУТ не</a:t>
            </a:r>
            <a:r>
              <a:rPr lang="ru-RU" baseline="0" dirty="0" smtClean="0"/>
              <a:t> указывается информация о работодателе (ИНН, ОКПО, ОКОГУ,ОКВЭД,ОКАТО).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5472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же такое</a:t>
            </a:r>
            <a:r>
              <a:rPr lang="ru-RU" baseline="0" dirty="0" smtClean="0"/>
              <a:t> понятие как «общий класс условий труда» изменилось на «итоговый класс (подкласс) условий труда».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992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A9970F-0A1D-4622-9F22-AED284EC708A}" type="slidenum">
              <a:rPr lang="ru-RU" smtClean="0">
                <a:cs typeface="Arial" charset="0"/>
              </a:rPr>
              <a:pPr/>
              <a:t>60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>
                <a:solidFill>
                  <a:srgbClr val="333333"/>
                </a:solidFill>
                <a:cs typeface="Times New Roman" pitchFamily="18" charset="0"/>
              </a:rPr>
              <a:t>	</a:t>
            </a:r>
            <a:r>
              <a:rPr lang="ru-RU" u="sng" dirty="0">
                <a:solidFill>
                  <a:srgbClr val="333333"/>
                </a:solidFill>
                <a:cs typeface="Times New Roman" pitchFamily="18" charset="0"/>
              </a:rPr>
              <a:t>Раб</a:t>
            </a:r>
            <a:r>
              <a:rPr lang="ru-RU" sz="1000" u="sng" dirty="0">
                <a:solidFill>
                  <a:srgbClr val="333333"/>
                </a:solidFill>
                <a:cs typeface="Times New Roman" pitchFamily="18" charset="0"/>
              </a:rPr>
              <a:t>оч</a:t>
            </a:r>
            <a:r>
              <a:rPr lang="ru-RU" u="sng" dirty="0">
                <a:solidFill>
                  <a:srgbClr val="333333"/>
                </a:solidFill>
                <a:cs typeface="Times New Roman" pitchFamily="18" charset="0"/>
              </a:rPr>
              <a:t>ая зона</a:t>
            </a:r>
            <a:r>
              <a:rPr lang="ru-RU" dirty="0">
                <a:solidFill>
                  <a:srgbClr val="333333"/>
                </a:solidFill>
                <a:cs typeface="Times New Roman" pitchFamily="18" charset="0"/>
              </a:rPr>
              <a:t> - пространство, высотой до 2 м над уровнем пола или площадки, на которых находятся места постоянного или временного (непостоянного) пребывания работников.</a:t>
            </a:r>
          </a:p>
          <a:p>
            <a:pPr algn="just" eaLnBrk="1" hangingPunct="1">
              <a:buFontTx/>
              <a:buNone/>
            </a:pPr>
            <a:r>
              <a:rPr lang="ru-RU" dirty="0">
                <a:solidFill>
                  <a:srgbClr val="333333"/>
                </a:solidFill>
                <a:cs typeface="Times New Roman" pitchFamily="18" charset="0"/>
              </a:rPr>
              <a:t>	На </a:t>
            </a:r>
            <a:r>
              <a:rPr lang="ru-RU" u="sng" dirty="0">
                <a:solidFill>
                  <a:srgbClr val="333333"/>
                </a:solidFill>
                <a:cs typeface="Times New Roman" pitchFamily="18" charset="0"/>
              </a:rPr>
              <a:t>постоянном</a:t>
            </a:r>
            <a:r>
              <a:rPr lang="ru-RU" dirty="0">
                <a:solidFill>
                  <a:srgbClr val="333333"/>
                </a:solidFill>
                <a:cs typeface="Times New Roman" pitchFamily="18" charset="0"/>
              </a:rPr>
              <a:t> рабочем месте работник находится большую часть своего рабочего времени (более 50% или более 2 ч непрерывно). (ГОСТ 12.1.005-88).</a:t>
            </a:r>
          </a:p>
          <a:p>
            <a:pPr algn="just" eaLnBrk="1" hangingPunct="1">
              <a:buFontTx/>
              <a:buNone/>
            </a:pPr>
            <a:r>
              <a:rPr lang="ru-RU" dirty="0">
                <a:solidFill>
                  <a:srgbClr val="333333"/>
                </a:solidFill>
                <a:cs typeface="Times New Roman" pitchFamily="18" charset="0"/>
              </a:rPr>
              <a:t>	Если при этом работа осуществляется в разных пунктах рабочей зоны, постоянным рабочим местом является вся рабочая зона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47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5E42FC-8DA3-4AAF-B80C-F645B921A03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50">
              <a:defRPr/>
            </a:pPr>
            <a:r>
              <a:rPr lang="ru-RU" dirty="0">
                <a:solidFill>
                  <a:srgbClr val="333333"/>
                </a:solidFill>
                <a:cs typeface="Times New Roman" pitchFamily="18" charset="0"/>
              </a:rPr>
              <a:t>К нестационарным рабочим местам можно отнести рабочие места слесарей-сантехников, машинистов-обходчиков, строительных рабочих, уборщиц производственных и служебных помещений, дворников.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140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Специальная оценка условий труда на рабочих местах с территориально меняющимися рабочими зонами (нестационарных рабочих мест), проводится путем предварительного определения типичных технологических операций, характеризующихся наличием одинаковых вредных и (или) опасных производственных факторов, и последующей оценки воздействия на работников этих факторов при выполнении таких работ или операций.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568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750">
              <a:defRPr/>
            </a:pPr>
            <a:r>
              <a:rPr lang="ru-RU" dirty="0">
                <a:solidFill>
                  <a:srgbClr val="333333"/>
                </a:solidFill>
                <a:cs typeface="Times New Roman" pitchFamily="18" charset="0"/>
              </a:rPr>
              <a:t>Измерения производственных факторов при этом проводятся в каждой рабочей зоне. Максимальное количество рабочих зон для рабочего места определяется временем пребывания работника в рабочей зоне.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903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1. Например, уборщица убирает 10 совершенно одинаковых кабинетов. На уборку одного у нее уходит 20 минут. Поэтому в качестве рабочей зоны можно выбрать один кабинет, но увеличив время пребывания в нем до 3ч20мин.</a:t>
            </a:r>
          </a:p>
          <a:p>
            <a:pPr defTabSz="927750">
              <a:defRPr/>
            </a:pPr>
            <a:r>
              <a:rPr lang="ru-RU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2. Например, результаты измерений факторов на рабочем месте основного производства могут быть взяты за основу для вспомогательных служб соответствующих рабочих мест (руководителей, слесарей-ремонтников и т. д.) Например, рабочее место начальника цеха помимо кабинета, может находиться в рабочих зонах в цехе, в мастерской, на открытой территории, на складе (осуществляет контроль за деятельностью подчиненных).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58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14000"/>
              </a:lnSpc>
              <a:spcBef>
                <a:spcPts val="0"/>
              </a:spcBef>
            </a:pPr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аналогичным рабочим местам</a:t>
            </a:r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(ст. 9 часть 6 426-ФЗ) относят рабочие места, которые характеризуются совокупностью следующих признаков: </a:t>
            </a:r>
          </a:p>
          <a:p>
            <a:pPr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расположены в одном или нескольких однотипных производственных помещениях (производственных зонах), оборудованных одинаковыми (однотипными) системами вентиляции, кондиционирования воздуха, отопления и освещения;</a:t>
            </a:r>
          </a:p>
          <a:p>
            <a:pPr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профессии, должности, специальности одного наименования; </a:t>
            </a:r>
          </a:p>
          <a:p>
            <a:pPr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одинаковый режим рабочего времени;</a:t>
            </a:r>
          </a:p>
          <a:p>
            <a:pPr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ведение однотипного технологического процесса;</a:t>
            </a:r>
          </a:p>
          <a:p>
            <a:pPr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использование одинаковых производственного оборудования, инструментов, приспособлений, материалов и сырья;</a:t>
            </a:r>
          </a:p>
          <a:p>
            <a:pPr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одинаковая обеспеченность средствами индивидуальной защиты.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D20A1-632C-40F1-9542-574A20C912E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715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5FF7-ADBD-444F-BF26-9A6C83475D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131E-20E5-48DF-A289-193A751DD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BB47-3E67-41F1-9D8F-B45E34356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470900" cy="6126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0374-E34E-4F75-984A-2A34A48908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C7E4-470F-4E7D-B4AE-C91AEE774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BC43-4E35-4394-8F02-BC403B50ED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F45A-DC46-454B-A10D-28EC8E409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EEB1-0B2F-432C-988E-7B41A4F6E1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6330-B17D-49ED-A1FC-ED621AB539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505B-D8C3-4ECC-A6AD-3EA5C53FC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3572-B5E8-4FDE-854F-878E5D752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E872-900B-45E3-B88C-8FE2B63F84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A0A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A0A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AE2BD7-4B5C-4528-9141-D2D19A3D9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1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3.jpeg"/><Relationship Id="rId10" Type="http://schemas.microsoft.com/office/2007/relationships/diagramDrawing" Target="../diagrams/drawing3.xml"/><Relationship Id="rId4" Type="http://schemas.openxmlformats.org/officeDocument/2006/relationships/image" Target="../media/image62.jpeg"/><Relationship Id="rId9" Type="http://schemas.openxmlformats.org/officeDocument/2006/relationships/diagramColors" Target="../diagrams/colors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diagramData" Target="../diagrams/data6.xml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diagramDrawing" Target="../diagrams/drawin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microsoft.com/office/2007/relationships/diagramDrawing" Target="../diagrams/drawing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Dlya_obucheniya_ob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522288" y="2306638"/>
            <a:ext cx="81518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800" dirty="0" smtClean="0">
                <a:solidFill>
                  <a:schemeClr val="bg2"/>
                </a:solidFill>
              </a:rPr>
              <a:t>Порядок </a:t>
            </a:r>
            <a:r>
              <a:rPr kumimoji="0" lang="ru-RU" sz="2800" dirty="0" smtClean="0">
                <a:solidFill>
                  <a:schemeClr val="bg2"/>
                </a:solidFill>
              </a:rPr>
              <a:t>проведения специальной оценки условий труда. Характерные особенности (отличия) от порядка аттестации рабочих мест по условиям труда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43508" y="1125538"/>
            <a:ext cx="5400600" cy="1295350"/>
          </a:xfrm>
        </p:spPr>
        <p:txBody>
          <a:bodyPr anchor="ctr"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Рабочее место электросварщика состоит из 4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рабочих зон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находящихся в цехах №1 и №2, на сварочном посту и на открытой территории.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3853222"/>
              </p:ext>
            </p:extLst>
          </p:nvPr>
        </p:nvGraphicFramePr>
        <p:xfrm>
          <a:off x="1215140" y="2600908"/>
          <a:ext cx="3752904" cy="3887069"/>
        </p:xfrm>
        <a:graphic>
          <a:graphicData uri="http://schemas.openxmlformats.org/presentationml/2006/ole">
            <p:oleObj spid="_x0000_s10285" r:id="rId4" imgW="3818719" imgH="4161619" progId="">
              <p:embed/>
            </p:oleObj>
          </a:graphicData>
        </a:graphic>
      </p:graphicFrame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7907" y="1379079"/>
            <a:ext cx="2624533" cy="258998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ash"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03350" y="0"/>
            <a:ext cx="3924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10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497" y="1052736"/>
            <a:ext cx="6840760" cy="1512044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рабочие зоны  представляют собой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однотипные</a:t>
            </a: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помещения с однотипными системами вентиляции, кондиционирования воздуха, освещения, то их можно объединить в одну рабочую зону, но при этом пропорционально увеличить время пребывания в ней.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0"/>
            <a:ext cx="4105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1" name="Прямоугольник 5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127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794500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624F6615-FFE9-4F7D-BBF7-6056142F99C2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11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473" y="4149080"/>
            <a:ext cx="6012667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4000"/>
              </a:lnSpc>
              <a:buFontTx/>
              <a:buNone/>
            </a:pPr>
            <a:r>
              <a:rPr lang="ru-RU" sz="18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Некоторые рабочие зоны могут быть одни и те же для разных рабочих мест. Поэтому целесообразно проводить  измерения  сначала в основных подразделениях, а затем – во вспомогательных. Это позволит избежать проведения измерений повторяющихся факторов в одном и том же месте для различных категорий работников.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491" y="1412776"/>
            <a:ext cx="1671649" cy="2107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56" y="3176972"/>
            <a:ext cx="2439081" cy="275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820980" cy="2772308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Для определения точного количества рабочих мест, на которых будет проводиться специальная оценка по условиям труда необходимо использовать следующую информацию: </a:t>
            </a:r>
          </a:p>
          <a:p>
            <a:pPr marL="1200150" lvl="3" indent="-342900" algn="just" eaLnBrk="1" hangingPunct="1">
              <a:lnSpc>
                <a:spcPct val="114000"/>
              </a:lnSpc>
              <a:spcBef>
                <a:spcPts val="600"/>
              </a:spcBef>
              <a:buClr>
                <a:srgbClr val="1F9997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сменность работы;</a:t>
            </a:r>
          </a:p>
          <a:p>
            <a:pPr marL="1657350" lvl="4" indent="-342900" algn="just">
              <a:lnSpc>
                <a:spcPct val="114000"/>
              </a:lnSpc>
              <a:spcBef>
                <a:spcPts val="1200"/>
              </a:spcBef>
              <a:buClr>
                <a:srgbClr val="1F9997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наличие аналогичных рабочих мест;</a:t>
            </a:r>
          </a:p>
          <a:p>
            <a:pPr marL="2114550" lvl="5" indent="-342900" algn="just">
              <a:lnSpc>
                <a:spcPct val="114000"/>
              </a:lnSpc>
              <a:spcBef>
                <a:spcPts val="1200"/>
              </a:spcBef>
              <a:buClr>
                <a:srgbClr val="1F9997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форму организации труда: бригадная, индивидуальная.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503238" y="2173288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52450" algn="ctr">
              <a:defRPr/>
            </a:pPr>
            <a:endParaRPr lang="ru-RU" sz="240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3350" y="0"/>
            <a:ext cx="42481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296" name="Прямоугольник 6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2297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6735763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836B6C86-F2F5-43E0-8DEA-687EA5889BB6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12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80828"/>
            <a:ext cx="8147050" cy="377975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sz="1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аналогичным рабочим местам</a:t>
            </a: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(ст. 9 часть 6 426-ФЗ) относят рабочие места, которые характеризуются совокупностью следующих признаков: 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расположены в одном или нескольких однотипных производственных помещениях (производственных зонах), оборудованных одинаковыми (однотипными) системами вентиляции, кондиционирования воздуха, отопления и освещения;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профессии, должности, специальности одного наименования; 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одинаковый режим рабочего времени;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ведение однотипного технологического процесса;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использование одинаковых производственного оборудования, инструментов, приспособлений, материалов и сырья;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одинаковая обеспеченность средствами индивидуальной защиты.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0"/>
            <a:ext cx="3924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319" name="Прямоугольник 5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332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794500" y="3270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93575E87-CD67-4833-959A-E1940ABD759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13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32756"/>
            <a:ext cx="8748972" cy="792088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Индивидуальное рабочее место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это рабочее место,  на котором все операции выполняются одним работником.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0"/>
            <a:ext cx="39973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536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794500" y="3270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A2F599C4-2B76-441F-A3BB-E53C0D648F33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14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pic>
        <p:nvPicPr>
          <p:cNvPr id="47106" name="Picture 2" descr="http://www.autocentre.ua/truck/13/05/images/04/m/Gazel-%2816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876" y="3861048"/>
            <a:ext cx="3289548" cy="2193032"/>
          </a:xfrm>
          <a:prstGeom prst="rect">
            <a:avLst/>
          </a:prstGeom>
          <a:noFill/>
        </p:spPr>
      </p:pic>
      <p:pic>
        <p:nvPicPr>
          <p:cNvPr id="47112" name="Picture 8" descr="http://www.mmf.pskov.ru/images/art/thumbs/sv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0908"/>
            <a:ext cx="3257075" cy="243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88740"/>
            <a:ext cx="8784976" cy="2196653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Под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бригадным (коллективным)</a:t>
            </a:r>
            <a:r>
              <a:rPr lang="ru-RU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рабочим местом 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понимается такое рабочее место (позиции), на котором занято несколько работников без закрепления за каждым из них индивидуальной рабочей зоны, обслуживающих одно оборудование и осуществляющих в течение  рабочей смены весь комплекс операций вместе, взаимозаменяя друг друга.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12" y="3385955"/>
            <a:ext cx="2102656" cy="187924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9080"/>
            <a:ext cx="1872208" cy="203511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 l="5653" t="4946"/>
          <a:stretch>
            <a:fillRect/>
          </a:stretch>
        </p:blipFill>
        <p:spPr bwMode="auto">
          <a:xfrm>
            <a:off x="6516216" y="3100163"/>
            <a:ext cx="1980220" cy="209303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350" y="0"/>
            <a:ext cx="40687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394" name="Прямоугольник 8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639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772275" y="3270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45965C64-C775-46EF-9AB6-F65557DD08E2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15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7505" y="1124744"/>
            <a:ext cx="6480719" cy="144016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None/>
            </a:pPr>
            <a:r>
              <a:rPr lang="ru-RU" sz="20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Например, малярами работают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женщины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Они окрашивают втроем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кабинеты и коридор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учреждения, используя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один и тот же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набор инструментов, одну и ту же краску.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03350" y="0"/>
            <a:ext cx="42132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419" name="Прямоугольник 9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7420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34607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008FEEAF-DAF1-44EC-90E9-79D0659E1C12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16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5409220"/>
            <a:ext cx="7164796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Clr>
                <a:srgbClr val="1F9997"/>
              </a:buClr>
              <a:buNone/>
            </a:pPr>
            <a:r>
              <a:rPr lang="ru-RU" sz="20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В </a:t>
            </a:r>
            <a:r>
              <a:rPr lang="ru-RU" sz="20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структуре организации это будет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одно рабочее</a:t>
            </a:r>
            <a:r>
              <a:rPr lang="ru-RU" sz="20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место маляра, на котором работают 3 женщины.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500" y="2744924"/>
            <a:ext cx="3132807" cy="2349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78128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4000"/>
              </a:lnSpc>
              <a:buClr>
                <a:srgbClr val="1F9997"/>
              </a:buClr>
            </a:pP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Например, бригада </a:t>
            </a: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слесарей-ремонтников в количестве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 человек</a:t>
            </a: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выполняет ремонт насосного оборудования. Они работают все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одновременно</a:t>
            </a: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одном помещении, ремонтируют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одно и то же</a:t>
            </a: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оборудование, применяют один  и тот же набор  инструментов</a:t>
            </a: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00" y="5236399"/>
            <a:ext cx="658873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В </a:t>
            </a: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структуре организации это будет одно рабочее место слесаря-ремонтника, на котором работают 5 мужчин.</a:t>
            </a:r>
            <a:endParaRPr lang="ru-RU" sz="2000" dirty="0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34607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008FEEAF-DAF1-44EC-90E9-79D0659E1C12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17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3350" y="0"/>
            <a:ext cx="42132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13" b="15198"/>
          <a:stretch/>
        </p:blipFill>
        <p:spPr>
          <a:xfrm>
            <a:off x="719572" y="3068960"/>
            <a:ext cx="2556284" cy="1819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067"/>
          <a:stretch/>
        </p:blipFill>
        <p:spPr>
          <a:xfrm>
            <a:off x="4968044" y="3081536"/>
            <a:ext cx="3643233" cy="21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6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1276226"/>
            <a:ext cx="8748972" cy="2908858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в данной должности /профессии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режим работы сменный</a:t>
            </a: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то количество работников на одном рабочем месте должно равняться количеству работающих смен (в некоторых случаях, еще + один подменный работник), а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</a:t>
            </a: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таких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рабочих мест</a:t>
            </a: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определяется как отношение общего указанного количества работников к количеству работающих смен.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0"/>
            <a:ext cx="4105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9463" name="Прямоугольник 5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9464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699250" y="349250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443EDDAF-5F8C-46CC-B083-071595DE9FE2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18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1837" y="1304764"/>
            <a:ext cx="5744319" cy="1296144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16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Например, в детском саду работают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воспитателей</a:t>
            </a:r>
            <a:r>
              <a:rPr lang="ru-RU" sz="16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16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Они работают в 2 смены без ночной по 6 часов. </a:t>
            </a:r>
          </a:p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16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таком режиме работы должно быть две работающих смены.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32756"/>
            <a:ext cx="2016224" cy="1510222"/>
          </a:xfrm>
          <a:prstGeom prst="rect">
            <a:avLst/>
          </a:prstGeom>
          <a:ln w="38100">
            <a:prstDash val="sysDash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05" y="3140968"/>
            <a:ext cx="2476500" cy="1847850"/>
          </a:xfrm>
          <a:prstGeom prst="rect">
            <a:avLst/>
          </a:prstGeom>
          <a:ln w="38100">
            <a:prstDash val="sysDash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350" y="0"/>
            <a:ext cx="40322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490" name="Прямоугольник 8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20491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757988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C1DD465-6F4B-4D4E-BFF6-A0B0575630A7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19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7698" y="3611659"/>
            <a:ext cx="5782793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Значит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на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одном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рабочем месте в смену работают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воспитателя, а всего в организации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рабочих мест воспитателей (6 детских </a:t>
            </a: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групп).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305" y="5661248"/>
            <a:ext cx="8598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Далее следует определить, можно ли из 6 рабочих мест </a:t>
            </a:r>
            <a:endParaRPr lang="ru-RU" sz="1600" b="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воспитателей 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выделить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аналогичные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рабочие  места.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2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968375" y="2843213"/>
            <a:ext cx="7045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476394"/>
                </a:solidFill>
              </a:rPr>
              <a:t>Рабочее место. </a:t>
            </a:r>
          </a:p>
          <a:p>
            <a:pPr algn="ctr"/>
            <a:r>
              <a:rPr lang="ru-RU" sz="2800" dirty="0" smtClean="0">
                <a:solidFill>
                  <a:srgbClr val="476394"/>
                </a:solidFill>
              </a:rPr>
              <a:t>Структура рабочего места </a:t>
            </a:r>
            <a:endParaRPr lang="ru-RU" sz="2800" dirty="0">
              <a:solidFill>
                <a:srgbClr val="476394"/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92263"/>
            <a:ext cx="8229600" cy="1836737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Все</a:t>
            </a: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вредные и (или) опасные производственные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факторы</a:t>
            </a: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которые идентифицированы (выявлены) на рабочих местах, подлежат </a:t>
            </a:r>
          </a:p>
          <a:p>
            <a:pPr marL="0" indent="0" algn="ctr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исследованиям (испытаниям) и измерениям.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2878"/>
            <a:ext cx="2061684" cy="19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581" y="3670572"/>
            <a:ext cx="2266257" cy="180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4" cstate="print"/>
          <a:srcRect b="6337"/>
          <a:stretch>
            <a:fillRect/>
          </a:stretch>
        </p:blipFill>
        <p:spPr bwMode="auto">
          <a:xfrm>
            <a:off x="3455987" y="4693162"/>
            <a:ext cx="1728192" cy="15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350" y="0"/>
            <a:ext cx="4105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2151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778625" y="3270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C1E44593-68F4-4AD4-A43D-8616A2CC64DE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20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3350" y="0"/>
            <a:ext cx="4140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2253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6794500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7961444A-1708-4CCA-A676-54FEFF1E5BC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21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036" y="1147067"/>
            <a:ext cx="3455876" cy="62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со 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статьей 209</a:t>
            </a: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lnSpc>
                <a:spcPct val="114000"/>
              </a:lnSpc>
            </a:pP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Трудового кодекса РФ:</a:t>
            </a:r>
            <a:endParaRPr lang="ru-RU" sz="1600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90080549"/>
              </p:ext>
            </p:extLst>
          </p:nvPr>
        </p:nvGraphicFramePr>
        <p:xfrm>
          <a:off x="-612576" y="2240868"/>
          <a:ext cx="98650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5312241" y="1088740"/>
            <a:ext cx="3672409" cy="1656184"/>
          </a:xfrm>
          <a:prstGeom prst="ellipse">
            <a:avLst/>
          </a:prstGeom>
          <a:solidFill>
            <a:schemeClr val="accent6">
              <a:lumMod val="75000"/>
              <a:alpha val="75000"/>
            </a:schemeClr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Производственный фактор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51974" y="2564904"/>
            <a:ext cx="4572254" cy="756084"/>
          </a:xfrm>
          <a:prstGeom prst="straightConnector1">
            <a:avLst/>
          </a:prstGeom>
          <a:ln w="698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832140" y="2564904"/>
            <a:ext cx="792088" cy="972108"/>
          </a:xfrm>
          <a:prstGeom prst="straightConnector1">
            <a:avLst/>
          </a:prstGeom>
          <a:ln w="698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3349625" cy="94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/>
            </a:r>
            <a:br>
              <a:rPr lang="en-US" smtClean="0">
                <a:cs typeface="Arial" charset="0"/>
              </a:rPr>
            </a:br>
            <a:endParaRPr lang="ru-RU" smtClean="0">
              <a:cs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7262" y="1060264"/>
            <a:ext cx="5652876" cy="150464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Оценка факторов производственной среды проводится с учетом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продолжительности воздействия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идентифицированных вредных и (или) опасных факторов на работника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течение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рабочего дня (рабочей смены).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0" y="0"/>
            <a:ext cx="3708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4584" name="Прямоугольник 6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24585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6794500" y="34607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8A9A3303-E323-44B7-B439-095EFA1887D2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22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2205" y="4424668"/>
            <a:ext cx="7380275" cy="200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4000"/>
              </a:lnSpc>
              <a:buFontTx/>
              <a:buNone/>
            </a:pPr>
            <a:r>
              <a:rPr lang="ru-RU" sz="16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Время</a:t>
            </a:r>
            <a:r>
              <a:rPr lang="ru-RU" sz="16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воздействия вредных и (или) опасных факторов производственной среды, тяжести и напряженности трудового процесса определяются на 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основании</a:t>
            </a:r>
            <a:r>
              <a:rPr lang="ru-RU" sz="16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 algn="just" eaLnBrk="1" hangingPunct="1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локальных </a:t>
            </a:r>
            <a:r>
              <a:rPr lang="ru-RU" sz="16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нормативных </a:t>
            </a:r>
            <a:r>
              <a:rPr lang="ru-RU" sz="16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актов;</a:t>
            </a:r>
          </a:p>
          <a:p>
            <a:pPr marL="285750" indent="-285750" algn="just" eaLnBrk="1" hangingPunct="1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</a:t>
            </a:r>
            <a:r>
              <a:rPr lang="ru-RU" sz="16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опроса работников и их непосредственных </a:t>
            </a:r>
            <a:r>
              <a:rPr lang="ru-RU" sz="16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руководителей;</a:t>
            </a:r>
          </a:p>
          <a:p>
            <a:pPr marL="285750" indent="-285750" algn="just" eaLnBrk="1" hangingPunct="1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</a:t>
            </a:r>
            <a:r>
              <a:rPr lang="ru-RU" sz="16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хронометрирования. </a:t>
            </a:r>
          </a:p>
        </p:txBody>
      </p:sp>
      <p:pic>
        <p:nvPicPr>
          <p:cNvPr id="8" name="Picture 2" descr="http://img12.nnm.ru/imagez/gallery/0/d/e/0/8/0de086f9890b1ea49d8e6c63049a4baf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64589"/>
            <a:ext cx="964720" cy="106755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816932"/>
            <a:ext cx="1420364" cy="1316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576" y="1716794"/>
            <a:ext cx="29337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23</a:t>
            </a:fld>
            <a:endParaRPr kumimoji="0" lang="en-US" sz="3600">
              <a:solidFill>
                <a:srgbClr val="6F91C2"/>
              </a:solidFill>
            </a:endParaRP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503549" y="2843213"/>
            <a:ext cx="8388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476394"/>
                </a:solidFill>
              </a:rPr>
              <a:t>Допустимые и вредные условия труда </a:t>
            </a:r>
            <a:endParaRPr lang="ru-RU" sz="2800" dirty="0">
              <a:solidFill>
                <a:srgbClr val="476394"/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4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410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6615113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DCFDFEF-EEAC-40EE-A9A3-19EF9DC5E41E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24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15516" y="1016732"/>
            <a:ext cx="8640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определением Трудового Кодекса Российской Федерации</a:t>
            </a:r>
            <a:r>
              <a:rPr lang="ru-RU" sz="1400" b="0" dirty="0" smtClean="0">
                <a:solidFill>
                  <a:srgbClr val="002060"/>
                </a:solidFill>
              </a:rPr>
              <a:t> ст. 209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труда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совокупность факторов производственной среды и трудового процесса, оказывающих влияние на работоспособность и здоровье работника.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51520" y="2708920"/>
            <a:ext cx="86409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труда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это сложное объективное общественное явление, формирующееся в процессе труда под воздействием взаимосвязанных факторов социально-экономического, технико-организационного и естественно-природного характера и влияющие на здоровье, работоспособность человека, на его отношение к труду и степень удовлетворенности трудом, на эффективность труда и другие  экономические результаты производства, на уровень жизни и всестороннее развитие человека как главной производительной силы .</a:t>
            </a:r>
            <a:r>
              <a:rPr lang="ru-RU" sz="18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259632" y="260648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труда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im0-tub-ru.yandex.net/i?id=135666125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636" y="4833156"/>
            <a:ext cx="2734909" cy="1608770"/>
          </a:xfrm>
          <a:prstGeom prst="rect">
            <a:avLst/>
          </a:prstGeom>
          <a:noFill/>
        </p:spPr>
      </p:pic>
      <p:pic>
        <p:nvPicPr>
          <p:cNvPr id="8" name="Picture 10" descr="http://im2-tub-ru.yandex.net/i?id=27064511-4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822500"/>
            <a:ext cx="2016224" cy="158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5130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767513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41820C05-7F60-4867-BA93-5D9555718F2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25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15516" y="1232756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Факторы, формирующие условия труда можно разделить на следующие группы:</a:t>
            </a:r>
          </a:p>
          <a:p>
            <a:pPr algn="just"/>
            <a:endParaRPr lang="ru-RU" sz="20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санитарно-гигиенические;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психофизиологические;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эстетические;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социально-психологические;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организационно-экономические.</a:t>
            </a:r>
            <a:endParaRPr lang="ru-RU" sz="20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1520" y="4653136"/>
            <a:ext cx="47165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Перечисленные группы факторов условий труда составляют основу 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производственной обстановки</a:t>
            </a:r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4" descr="http://www.irkutsk-350.ru/cache/d/1/9/a/e/b7070ac2711916884759e7ad41f-400-95-bFFFFFF-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52" y="1664804"/>
            <a:ext cx="3810000" cy="2533651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259632" y="260648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труда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820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67513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D121EFF8-E0B8-4A68-9E0A-0E72DC7574EA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26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4" descr="http://cdn.ksk.uproxx.com/wp-content/uploads/2011/05/Business-women-600x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148" y="1232756"/>
            <a:ext cx="2219795" cy="14761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15516" y="1196752"/>
            <a:ext cx="47165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Безопасные условия труда</a:t>
            </a:r>
            <a:r>
              <a:rPr lang="ru-RU" sz="28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условия труда, при которых воздействие на работающих вредных и (или) опасных производственных факторов исключено либо уровни их воздействия не превышают установленных  нормативов (ст. 209 ТК РФ).</a:t>
            </a:r>
            <a:endParaRPr lang="ru-RU" sz="2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http://ipr.drimtrade.ru/system/attachments/1313/1318489389_rabochie_mesta-original.jpg?1379928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01108"/>
            <a:ext cx="2459765" cy="1844824"/>
          </a:xfrm>
          <a:prstGeom prst="rect">
            <a:avLst/>
          </a:prstGeom>
          <a:noFill/>
        </p:spPr>
      </p:pic>
      <p:pic>
        <p:nvPicPr>
          <p:cNvPr id="11" name="Picture 12" descr="http://isokomi.ru/uploadspp/objfiles_i0_i0_i29_opisan/10472_6qh3ojx7vcmard8ekif201uw54ylnsb9ztg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156" y="3789040"/>
            <a:ext cx="2196244" cy="2047598"/>
          </a:xfrm>
          <a:prstGeom prst="rect">
            <a:avLst/>
          </a:prstGeom>
          <a:noFill/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1259632" y="260648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Безопасные условия труда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Прямоугольник 12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9230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6711950" y="3270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1F9DBF43-A93E-4056-82BA-75F1D3832639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27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431540" y="980728"/>
            <a:ext cx="8229600" cy="48577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Гигиенические критерии 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это показатели, характеризующие степень отклонений параметров факторов рабочей среды и трудового процесса от действующих гигиенических нормативов. </a:t>
            </a:r>
            <a:endParaRPr lang="en-US" sz="2000" b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0" dirty="0" smtClean="0"/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2123728" y="2024845"/>
            <a:ext cx="4861247" cy="1800200"/>
            <a:chOff x="1979712" y="2384884"/>
            <a:chExt cx="5220580" cy="2162102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1979712" y="2384884"/>
              <a:ext cx="5220580" cy="1512697"/>
            </a:xfrm>
            <a:prstGeom prst="roundRect">
              <a:avLst/>
            </a:prstGeom>
            <a:solidFill>
              <a:srgbClr val="FFFF00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 sz="16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r">
                <a:defRPr/>
              </a:pPr>
              <a:r>
                <a:rPr lang="ru-RU" sz="1600" dirty="0">
                  <a:solidFill>
                    <a:srgbClr val="333333"/>
                  </a:solidFill>
                  <a:latin typeface="Arial" pitchFamily="34" charset="0"/>
                </a:rPr>
                <a:t>Фактическое</a:t>
              </a:r>
            </a:p>
            <a:p>
              <a:pPr algn="r">
                <a:defRPr/>
              </a:pPr>
              <a:r>
                <a:rPr lang="ru-RU" sz="1600" dirty="0">
                  <a:solidFill>
                    <a:srgbClr val="333333"/>
                  </a:solidFill>
                  <a:latin typeface="Arial" pitchFamily="34" charset="0"/>
                </a:rPr>
                <a:t> значение фактора</a:t>
              </a:r>
            </a:p>
            <a:p>
              <a:pPr algn="r">
                <a:defRPr/>
              </a:pPr>
              <a:r>
                <a:rPr lang="ru-RU" sz="1600" dirty="0">
                  <a:solidFill>
                    <a:srgbClr val="333333"/>
                  </a:solidFill>
                  <a:latin typeface="Arial" pitchFamily="34" charset="0"/>
                </a:rPr>
                <a:t> рабочей среды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2016219" y="2421393"/>
              <a:ext cx="2979389" cy="14396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ru-RU" sz="1600" dirty="0">
                  <a:solidFill>
                    <a:srgbClr val="333333"/>
                  </a:solidFill>
                  <a:latin typeface="Arial" pitchFamily="34" charset="0"/>
                </a:rPr>
                <a:t>Действующий гигиенический норматив</a:t>
              </a:r>
            </a:p>
          </p:txBody>
        </p:sp>
        <p:sp>
          <p:nvSpPr>
            <p:cNvPr id="21" name="Правая фигурная скобка 5"/>
            <p:cNvSpPr>
              <a:spLocks/>
            </p:cNvSpPr>
            <p:nvPr/>
          </p:nvSpPr>
          <p:spPr bwMode="auto">
            <a:xfrm rot="5400000">
              <a:off x="5846981" y="2908268"/>
              <a:ext cx="468051" cy="2237050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22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5447182" y="4222950"/>
              <a:ext cx="1404156" cy="324036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sz="1400" b="1" dirty="0">
                  <a:solidFill>
                    <a:schemeClr val="tx1"/>
                  </a:solidFill>
                </a:rPr>
                <a:t>Отклонение</a:t>
              </a:r>
            </a:p>
          </p:txBody>
        </p:sp>
      </p:grp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259632" y="260648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Гигиенические критерии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9532" y="3789040"/>
            <a:ext cx="846094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Гигиенические нормативы условий труда (ПДК, ПДУ) </a:t>
            </a:r>
            <a:r>
              <a:rPr lang="ru-RU" sz="20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уровни вредных факторов рабочей среды, которые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при ежедневной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(кроме выходных дней) работе </a:t>
            </a: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течение 8 ч,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 не более 40 ч в неделю, </a:t>
            </a: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течение всего рабочего стажа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 должны вызывать заболеваний или отклонений в состоянии здоровья, обнаруживаемых современными методами исследований, в процессе работы или в отдаленные сроки жизни настоящего и последующего поколений.</a:t>
            </a:r>
          </a:p>
          <a:p>
            <a:pPr marL="228600" indent="-228600">
              <a:defRPr/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ПДК</a:t>
            </a:r>
            <a:r>
              <a:rPr lang="ru-RU" sz="2000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предельно допустимая концентрация</a:t>
            </a:r>
          </a:p>
          <a:p>
            <a:pPr marL="228600" indent="-228600">
              <a:defRPr/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ПДУ</a:t>
            </a:r>
            <a:r>
              <a:rPr lang="ru-RU" sz="2000" b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предельно допустимый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28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79512" y="1088740"/>
            <a:ext cx="87129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гигиенической классификации факторов производственной среды лежит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ГОСТ 12.0.003-74 ССБТ Вредные и опасные производственные факторы. Классификация.</a:t>
            </a:r>
          </a:p>
          <a:p>
            <a:pPr algn="just"/>
            <a:endParaRPr lang="ru-RU" sz="18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Опасные и вредные производственные факторы подразделяются в данном стандарте по природе действия на следующие группы:</a:t>
            </a:r>
          </a:p>
          <a:p>
            <a:pPr algn="just">
              <a:buFontTx/>
              <a:buChar char="-"/>
            </a:pPr>
            <a:r>
              <a:rPr lang="ru-RU" sz="18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физические;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химические;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биологические;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психофизиологические. </a:t>
            </a:r>
            <a:endParaRPr lang="ru-RU" sz="20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007604" y="-207404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Вредные и опасные </a:t>
            </a:r>
          </a:p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производственные факторы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29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124744"/>
            <a:ext cx="8821613" cy="47089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опасного и вредного производственного фактора в соответствии с этим стандартом должна включать: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вид;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– характер действия;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– возможные последствия.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Группы производственных факторов, оцениваемые при 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специальной оценке условий труда, </a:t>
            </a:r>
            <a:r>
              <a:rPr lang="ru-RU" sz="20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классифицированы по тому же принципу 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(ст. 13 426-ФЗ от 28.12.2013 г., Методика проведения специальной оценки условий труда, утв. ……):</a:t>
            </a:r>
            <a:endParaRPr lang="ru-RU" sz="2000" b="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физические факторы;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– химические факторы;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– 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биологические факторы</a:t>
            </a: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– факторы трудового процесса, включающие тяжесть и напряженность 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endParaRPr lang="ru-RU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007604" y="-207404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Вредные и опасные </a:t>
            </a:r>
          </a:p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производственные факторы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3350" y="0"/>
            <a:ext cx="4105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3" name="Прямоугольник 4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 dirty="0"/>
          </a:p>
        </p:txBody>
      </p:sp>
      <p:sp>
        <p:nvSpPr>
          <p:cNvPr id="410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6615113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DCFDFEF-EEAC-40EE-A9A3-19EF9DC5E41E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</a:t>
            </a:fld>
            <a:endParaRPr lang="ru-RU" sz="3600" b="0" dirty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37980"/>
            <a:ext cx="8856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Рабочее место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место, где работник должен находиться или в которое ему необходимо прибыть в связи с его работой и которое прямо или косвенно находится под контролем работодателя (ТК РФ 209).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52936"/>
            <a:ext cx="3193228" cy="1864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987" y="4532313"/>
            <a:ext cx="2813843" cy="1885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164" y="2528900"/>
            <a:ext cx="2464143" cy="1639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30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859338" y="2744788"/>
            <a:ext cx="3636962" cy="3238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buClr>
                <a:schemeClr val="hlink"/>
              </a:buClr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2. Химический фактор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2875" y="4508500"/>
            <a:ext cx="3205163" cy="396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3. Биологический фактор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19475" y="4760913"/>
            <a:ext cx="5221288" cy="3333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4. Факторы трудового процесса</a:t>
            </a:r>
            <a:endParaRPr lang="ru-RU" sz="1800" b="1" dirty="0">
              <a:latin typeface="Arial" pitchFamily="34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5148263" y="3321050"/>
            <a:ext cx="3852862" cy="971550"/>
            <a:chOff x="2159732" y="1556792"/>
            <a:chExt cx="6264696" cy="1512168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2159732" y="1556792"/>
              <a:ext cx="6264696" cy="1512168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химические вещества, смеси, в т.ч. </a:t>
              </a:r>
              <a:endParaRPr lang="en-US" sz="11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некоторые вещества биологической </a:t>
              </a:r>
            </a:p>
            <a:p>
              <a:pP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природы,</a:t>
              </a:r>
              <a:r>
                <a:rPr lang="en-US" sz="1100" dirty="0">
                  <a:solidFill>
                    <a:schemeClr val="tx1"/>
                  </a:solidFill>
                </a:rPr>
                <a:t> </a:t>
              </a:r>
              <a:r>
                <a:rPr lang="ru-RU" sz="1100" dirty="0">
                  <a:solidFill>
                    <a:schemeClr val="tx1"/>
                  </a:solidFill>
                </a:rPr>
                <a:t>получаемые химическим </a:t>
              </a:r>
            </a:p>
            <a:p>
              <a:pP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синтезом или для контроля которых </a:t>
              </a:r>
            </a:p>
            <a:p>
              <a:pP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используют методы химического анализа</a:t>
              </a:r>
              <a:endParaRPr lang="ru-RU" sz="11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10" name="Рисунок 13" descr="молекула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1628800"/>
              <a:ext cx="1692188" cy="1094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287338" y="5049838"/>
            <a:ext cx="3816350" cy="1116012"/>
            <a:chOff x="467544" y="3320988"/>
            <a:chExt cx="6300700" cy="1332148"/>
          </a:xfrm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467544" y="3320988"/>
              <a:ext cx="6300700" cy="1332148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80975" lvl="1" indent="-174625">
                <a:lnSpc>
                  <a:spcPct val="80000"/>
                </a:lnSpc>
                <a:buClr>
                  <a:schemeClr val="hlink"/>
                </a:buClr>
                <a:buFont typeface="Wingdings" pitchFamily="2" charset="2"/>
                <a:buChar char="§"/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микроорганизмы-продуценты;</a:t>
              </a:r>
            </a:p>
            <a:p>
              <a:pPr marL="180975" lvl="1" indent="-174625">
                <a:lnSpc>
                  <a:spcPct val="80000"/>
                </a:lnSpc>
                <a:buClr>
                  <a:schemeClr val="hlink"/>
                </a:buClr>
                <a:buFont typeface="Wingdings" pitchFamily="2" charset="2"/>
                <a:buChar char="§"/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живые клетки и споры, </a:t>
              </a:r>
            </a:p>
            <a:p>
              <a:pPr marL="180975" lvl="1" indent="-174625">
                <a:lnSpc>
                  <a:spcPct val="80000"/>
                </a:lnSpc>
                <a:buClr>
                  <a:schemeClr val="hlink"/>
                </a:buCl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содержащиеся в бактериальных </a:t>
              </a:r>
            </a:p>
            <a:p>
              <a:pPr marL="180975" lvl="1" indent="-174625">
                <a:lnSpc>
                  <a:spcPct val="80000"/>
                </a:lnSpc>
                <a:buClr>
                  <a:schemeClr val="hlink"/>
                </a:buCl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препаратах;</a:t>
              </a:r>
            </a:p>
            <a:p>
              <a:pPr marL="180975" lvl="1" indent="-174625">
                <a:lnSpc>
                  <a:spcPct val="80000"/>
                </a:lnSpc>
                <a:buClr>
                  <a:schemeClr val="hlink"/>
                </a:buClr>
                <a:buFont typeface="Wingdings" pitchFamily="2" charset="2"/>
                <a:buChar char="§"/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патогенные микроорганизмы – </a:t>
              </a:r>
            </a:p>
            <a:p>
              <a:pPr marL="180975" lvl="1" indent="-174625">
                <a:lnSpc>
                  <a:spcPct val="80000"/>
                </a:lnSpc>
                <a:buClr>
                  <a:schemeClr val="hlink"/>
                </a:buCl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возбудители инфекционных </a:t>
              </a:r>
            </a:p>
            <a:p>
              <a:pPr marL="180975" lvl="1" indent="-174625">
                <a:lnSpc>
                  <a:spcPct val="80000"/>
                </a:lnSpc>
                <a:buClr>
                  <a:schemeClr val="hlink"/>
                </a:buCl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заболеваний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13" name="Picture 2" descr="http://abcwallpaper.free.fr/insect004.jpg"/>
            <p:cNvPicPr>
              <a:picLocks noChangeAspect="1" noChangeArrowheads="1"/>
            </p:cNvPicPr>
            <p:nvPr/>
          </p:nvPicPr>
          <p:blipFill>
            <a:blip r:embed="rId3" cstate="print"/>
            <a:srcRect t="15302" b="12569"/>
            <a:stretch>
              <a:fillRect/>
            </a:stretch>
          </p:blipFill>
          <p:spPr bwMode="auto">
            <a:xfrm>
              <a:off x="4463988" y="3392996"/>
              <a:ext cx="2196244" cy="118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5400675" y="5300663"/>
            <a:ext cx="1584325" cy="1081087"/>
            <a:chOff x="935596" y="5157192"/>
            <a:chExt cx="1908212" cy="1404156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935596" y="5157192"/>
              <a:ext cx="1908212" cy="1404156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  <a:latin typeface="Arial" pitchFamily="34" charset="0"/>
                </a:rPr>
                <a:t>Тяжесть труда</a:t>
              </a:r>
            </a:p>
          </p:txBody>
        </p:sp>
        <p:pic>
          <p:nvPicPr>
            <p:cNvPr id="16" name="Picture 4" descr="http://uaprom-image.s3.amazonaws.com/1441446_w200_h200_load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5517232"/>
              <a:ext cx="1152128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7092950" y="5373688"/>
            <a:ext cx="1835150" cy="971550"/>
            <a:chOff x="3563888" y="5121188"/>
            <a:chExt cx="2232248" cy="1404156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3563888" y="5121188"/>
              <a:ext cx="2232248" cy="1404156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/>
                  </a:solidFill>
                  <a:latin typeface="Arial" pitchFamily="34" charset="0"/>
                </a:rPr>
                <a:t>Напряженность труда</a:t>
              </a:r>
            </a:p>
          </p:txBody>
        </p:sp>
        <p:pic>
          <p:nvPicPr>
            <p:cNvPr id="19" name="Picture 6" descr="http://vestnikk.ru/uploads/demotivator/1290091636_demotiv.jpg"/>
            <p:cNvPicPr>
              <a:picLocks noChangeAspect="1" noChangeArrowheads="1"/>
            </p:cNvPicPr>
            <p:nvPr/>
          </p:nvPicPr>
          <p:blipFill>
            <a:blip r:embed="rId5" cstate="print"/>
            <a:srcRect l="4311" t="4204" r="4311" b="15479"/>
            <a:stretch>
              <a:fillRect/>
            </a:stretch>
          </p:blipFill>
          <p:spPr bwMode="auto">
            <a:xfrm>
              <a:off x="4031940" y="5445224"/>
              <a:ext cx="1404156" cy="100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/>
        </p:nvSpPr>
        <p:spPr bwMode="auto">
          <a:xfrm>
            <a:off x="179388" y="1052513"/>
            <a:ext cx="3024187" cy="504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1. Физические факторы: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142875" y="1520825"/>
            <a:ext cx="1620838" cy="1692275"/>
            <a:chOff x="215516" y="1700808"/>
            <a:chExt cx="1728192" cy="2592288"/>
          </a:xfrm>
        </p:grpSpPr>
        <p:sp>
          <p:nvSpPr>
            <p:cNvPr id="22" name="Скругленный прямоугольник 21"/>
            <p:cNvSpPr/>
            <p:nvPr/>
          </p:nvSpPr>
          <p:spPr bwMode="auto">
            <a:xfrm>
              <a:off x="215516" y="1700808"/>
              <a:ext cx="1728192" cy="2592288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1050" dirty="0" err="1">
                  <a:solidFill>
                    <a:schemeClr val="tx1"/>
                  </a:solidFill>
                </a:rPr>
                <a:t>Виброакустические</a:t>
              </a:r>
              <a:r>
                <a:rPr lang="ru-RU" sz="1050" dirty="0">
                  <a:solidFill>
                    <a:schemeClr val="tx1"/>
                  </a:solidFill>
                </a:rPr>
                <a:t> (шум, вибрация, ультразвук, инфразвук)</a:t>
              </a:r>
              <a:endParaRPr lang="ru-RU" sz="105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23" name="Picture 2" descr="http://abletons.ru/wp-content/uploads/2009/12/noise1.jpg"/>
            <p:cNvPicPr>
              <a:picLocks noChangeAspect="1" noChangeArrowheads="1"/>
            </p:cNvPicPr>
            <p:nvPr/>
          </p:nvPicPr>
          <p:blipFill>
            <a:blip r:embed="rId6" cstate="print"/>
            <a:srcRect l="2962" r="3758"/>
            <a:stretch>
              <a:fillRect/>
            </a:stretch>
          </p:blipFill>
          <p:spPr bwMode="auto">
            <a:xfrm>
              <a:off x="287524" y="2888940"/>
              <a:ext cx="1543971" cy="130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27"/>
          <p:cNvGrpSpPr>
            <a:grpSpLocks/>
          </p:cNvGrpSpPr>
          <p:nvPr/>
        </p:nvGrpSpPr>
        <p:grpSpPr bwMode="auto">
          <a:xfrm>
            <a:off x="2843213" y="3213100"/>
            <a:ext cx="1657350" cy="1295400"/>
            <a:chOff x="1295636" y="4365104"/>
            <a:chExt cx="2016224" cy="1656184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1295636" y="4365104"/>
              <a:ext cx="2016224" cy="1656184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Микроклимат</a:t>
              </a:r>
              <a:endParaRPr lang="ru-RU" sz="11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26" name="Picture 4" descr="http://www.ikirov.ru/files/1112/snf02fan-682_836878a.jpg"/>
            <p:cNvPicPr>
              <a:picLocks noChangeAspect="1" noChangeArrowheads="1"/>
            </p:cNvPicPr>
            <p:nvPr/>
          </p:nvPicPr>
          <p:blipFill>
            <a:blip r:embed="rId7" cstate="print"/>
            <a:srcRect l="6097" t="3780" r="20743" b="7391"/>
            <a:stretch>
              <a:fillRect/>
            </a:stretch>
          </p:blipFill>
          <p:spPr bwMode="auto">
            <a:xfrm>
              <a:off x="1439652" y="4689140"/>
              <a:ext cx="171900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30"/>
          <p:cNvGrpSpPr>
            <a:grpSpLocks/>
          </p:cNvGrpSpPr>
          <p:nvPr/>
        </p:nvGrpSpPr>
        <p:grpSpPr bwMode="auto">
          <a:xfrm>
            <a:off x="7307263" y="1052513"/>
            <a:ext cx="1836737" cy="1547812"/>
            <a:chOff x="2663788" y="1700808"/>
            <a:chExt cx="1944216" cy="2340260"/>
          </a:xfrm>
        </p:grpSpPr>
        <p:sp>
          <p:nvSpPr>
            <p:cNvPr id="28" name="Скругленный прямоугольник 27"/>
            <p:cNvSpPr/>
            <p:nvPr/>
          </p:nvSpPr>
          <p:spPr bwMode="auto">
            <a:xfrm>
              <a:off x="2663788" y="1700808"/>
              <a:ext cx="1944216" cy="2340260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Неионизирующие электромагнитные поля и излучения</a:t>
              </a:r>
              <a:endParaRPr lang="ru-RU" sz="11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29" name="Picture 5" descr="C:\Мои файлы\Разное\Иллюстрации\ЭМИ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79812" y="2492896"/>
              <a:ext cx="1548172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33"/>
          <p:cNvGrpSpPr>
            <a:grpSpLocks/>
          </p:cNvGrpSpPr>
          <p:nvPr/>
        </p:nvGrpSpPr>
        <p:grpSpPr bwMode="auto">
          <a:xfrm>
            <a:off x="4140200" y="1268413"/>
            <a:ext cx="1368425" cy="1296987"/>
            <a:chOff x="5256076" y="1916832"/>
            <a:chExt cx="1656184" cy="1620180"/>
          </a:xfrm>
        </p:grpSpPr>
        <p:sp>
          <p:nvSpPr>
            <p:cNvPr id="31" name="Скругленный прямоугольник 30"/>
            <p:cNvSpPr/>
            <p:nvPr/>
          </p:nvSpPr>
          <p:spPr bwMode="auto">
            <a:xfrm>
              <a:off x="5256076" y="1916832"/>
              <a:ext cx="1656184" cy="1620180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Ионизирующие излучения</a:t>
              </a:r>
              <a:endParaRPr lang="ru-RU" sz="11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32" name="Picture 7" descr="http://4ernobyl.ucoz.ru/phon/nowosti/japonij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72100" y="2492896"/>
              <a:ext cx="1260140" cy="945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36"/>
          <p:cNvGrpSpPr>
            <a:grpSpLocks/>
          </p:cNvGrpSpPr>
          <p:nvPr/>
        </p:nvGrpSpPr>
        <p:grpSpPr bwMode="auto">
          <a:xfrm>
            <a:off x="2051050" y="1484313"/>
            <a:ext cx="1657350" cy="1620837"/>
            <a:chOff x="3959932" y="4293096"/>
            <a:chExt cx="1908212" cy="2196244"/>
          </a:xfrm>
        </p:grpSpPr>
        <p:sp>
          <p:nvSpPr>
            <p:cNvPr id="34" name="Скругленный прямоугольник 33"/>
            <p:cNvSpPr/>
            <p:nvPr/>
          </p:nvSpPr>
          <p:spPr bwMode="auto">
            <a:xfrm>
              <a:off x="3959932" y="4293096"/>
              <a:ext cx="1908212" cy="2196244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/>
                  </a:solidFill>
                </a:rPr>
                <a:t>Аэрозоли преимущественно </a:t>
              </a:r>
              <a:r>
                <a:rPr lang="ru-RU" sz="1050" dirty="0" err="1">
                  <a:solidFill>
                    <a:schemeClr val="tx1"/>
                  </a:solidFill>
                </a:rPr>
                <a:t>фиброгенного</a:t>
              </a:r>
              <a:r>
                <a:rPr lang="ru-RU" sz="1050" dirty="0">
                  <a:solidFill>
                    <a:schemeClr val="tx1"/>
                  </a:solidFill>
                </a:rPr>
                <a:t> действия (пыли) </a:t>
              </a:r>
              <a:endParaRPr lang="ru-RU" sz="105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35" name="Picture 9" descr="http://www.thomas-shop.ru/img/ed4c13846e731338bda4a9573d0d6b48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11960" y="5301208"/>
              <a:ext cx="144016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39"/>
          <p:cNvGrpSpPr>
            <a:grpSpLocks/>
          </p:cNvGrpSpPr>
          <p:nvPr/>
        </p:nvGrpSpPr>
        <p:grpSpPr bwMode="auto">
          <a:xfrm>
            <a:off x="5724525" y="1268413"/>
            <a:ext cx="1403350" cy="1189037"/>
            <a:chOff x="6732240" y="4185084"/>
            <a:chExt cx="1728192" cy="1908212"/>
          </a:xfrm>
        </p:grpSpPr>
        <p:sp>
          <p:nvSpPr>
            <p:cNvPr id="37" name="Скругленный прямоугольник 36"/>
            <p:cNvSpPr/>
            <p:nvPr/>
          </p:nvSpPr>
          <p:spPr bwMode="auto">
            <a:xfrm>
              <a:off x="6732240" y="4185084"/>
              <a:ext cx="1728192" cy="1908212"/>
            </a:xfrm>
            <a:prstGeom prst="round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 sz="1100" dirty="0">
                  <a:solidFill>
                    <a:schemeClr val="tx1"/>
                  </a:solidFill>
                  <a:latin typeface="Arial" pitchFamily="34" charset="0"/>
                </a:rPr>
                <a:t>Световая среда</a:t>
              </a:r>
            </a:p>
          </p:txBody>
        </p:sp>
        <p:pic>
          <p:nvPicPr>
            <p:cNvPr id="38" name="Picture 11" descr="http://energo-nova.ru/upload/medialibrary/6ca/6caacb54763d3648dda66d1203799b58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40252" y="4653136"/>
              <a:ext cx="151216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9" name="Прямая со стрелкой 38"/>
          <p:cNvCxnSpPr/>
          <p:nvPr/>
        </p:nvCxnSpPr>
        <p:spPr bwMode="auto">
          <a:xfrm flipH="1">
            <a:off x="1727200" y="1412875"/>
            <a:ext cx="36513" cy="215900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>
            <a:off x="3024188" y="1304925"/>
            <a:ext cx="215900" cy="144463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Прямая со стрелкой 40"/>
          <p:cNvCxnSpPr/>
          <p:nvPr/>
        </p:nvCxnSpPr>
        <p:spPr bwMode="auto">
          <a:xfrm flipV="1">
            <a:off x="3024188" y="1016000"/>
            <a:ext cx="4392612" cy="180975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Прямая со стрелкой 41"/>
          <p:cNvCxnSpPr>
            <a:stCxn id="20" idx="3"/>
          </p:cNvCxnSpPr>
          <p:nvPr/>
        </p:nvCxnSpPr>
        <p:spPr bwMode="auto">
          <a:xfrm>
            <a:off x="3203575" y="1304925"/>
            <a:ext cx="900113" cy="144463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1943100" y="1412875"/>
            <a:ext cx="0" cy="22320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Прямая со стрелкой 43"/>
          <p:cNvCxnSpPr/>
          <p:nvPr/>
        </p:nvCxnSpPr>
        <p:spPr bwMode="auto">
          <a:xfrm>
            <a:off x="1943100" y="3644900"/>
            <a:ext cx="865188" cy="0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V="1">
            <a:off x="3059113" y="1125538"/>
            <a:ext cx="3384550" cy="10795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 стрелкой 45"/>
          <p:cNvCxnSpPr/>
          <p:nvPr/>
        </p:nvCxnSpPr>
        <p:spPr bwMode="auto">
          <a:xfrm>
            <a:off x="6443663" y="1125538"/>
            <a:ext cx="215900" cy="107950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Прямая со стрелкой 46"/>
          <p:cNvCxnSpPr/>
          <p:nvPr/>
        </p:nvCxnSpPr>
        <p:spPr bwMode="auto">
          <a:xfrm flipH="1">
            <a:off x="7019925" y="2997200"/>
            <a:ext cx="215900" cy="287338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Прямая со стрелкой 47"/>
          <p:cNvCxnSpPr/>
          <p:nvPr/>
        </p:nvCxnSpPr>
        <p:spPr bwMode="auto">
          <a:xfrm>
            <a:off x="1871663" y="4797425"/>
            <a:ext cx="179387" cy="215900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Прямая со стрелкой 48"/>
          <p:cNvCxnSpPr/>
          <p:nvPr/>
        </p:nvCxnSpPr>
        <p:spPr bwMode="auto">
          <a:xfrm flipH="1">
            <a:off x="6624638" y="5121275"/>
            <a:ext cx="71437" cy="144463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 bwMode="auto">
          <a:xfrm>
            <a:off x="7885113" y="5084763"/>
            <a:ext cx="358775" cy="215900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Прямоугольник 1"/>
          <p:cNvSpPr>
            <a:spLocks noChangeArrowheads="1"/>
          </p:cNvSpPr>
          <p:nvPr/>
        </p:nvSpPr>
        <p:spPr bwMode="auto">
          <a:xfrm>
            <a:off x="1007604" y="-207404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Вредные и опасные </a:t>
            </a:r>
          </a:p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производственные факторы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6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7177" name="Номер слайда 8"/>
          <p:cNvSpPr>
            <a:spLocks noGrp="1"/>
          </p:cNvSpPr>
          <p:nvPr>
            <p:ph type="sldNum" sz="quarter" idx="10"/>
          </p:nvPr>
        </p:nvSpPr>
        <p:spPr bwMode="auto">
          <a:xfrm>
            <a:off x="6759575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9277F66C-CC4A-4CB7-9DFB-2181DF441EA1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31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15516" y="1232756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соответствии с Федеральным законом «О специальной оценке условий труда» №426-ФЗ от 28.12.2013 г. ст. 14 условия труда по степени вредности и (или) опасности подразделяются на четыре класса:</a:t>
            </a:r>
          </a:p>
          <a:p>
            <a:pPr algn="just"/>
            <a:endParaRPr lang="ru-RU" sz="2000" b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оптимальные (1 класс);</a:t>
            </a:r>
          </a:p>
          <a:p>
            <a:pPr algn="just"/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допустимые (2 класс);</a:t>
            </a:r>
          </a:p>
          <a:p>
            <a:pPr algn="just"/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вредные (3 класс), которые подразделяются на четыре степени;</a:t>
            </a:r>
          </a:p>
          <a:p>
            <a:pPr algn="just"/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опасные (4 класс).</a:t>
            </a:r>
            <a:endParaRPr lang="ru-RU" sz="20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043608" y="224644"/>
            <a:ext cx="8100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Классификация условий труда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32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179512" y="980728"/>
            <a:ext cx="8424862" cy="5413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u="sng" dirty="0">
                <a:solidFill>
                  <a:srgbClr val="333333"/>
                </a:solidFill>
              </a:rPr>
              <a:t>Класс условий труда</a:t>
            </a:r>
            <a:r>
              <a:rPr lang="ru-RU" sz="1600" dirty="0">
                <a:solidFill>
                  <a:srgbClr val="333333"/>
                </a:solidFill>
              </a:rPr>
              <a:t> – принятое обозначение тех или иных условий труда, определяющее степень их отклонения </a:t>
            </a:r>
            <a:r>
              <a:rPr lang="ru-RU" sz="1600" dirty="0" smtClean="0">
                <a:solidFill>
                  <a:srgbClr val="333333"/>
                </a:solidFill>
              </a:rPr>
              <a:t>от </a:t>
            </a:r>
            <a:r>
              <a:rPr lang="ru-RU" sz="1600" dirty="0">
                <a:solidFill>
                  <a:srgbClr val="333333"/>
                </a:solidFill>
              </a:rPr>
              <a:t>нормы</a:t>
            </a:r>
          </a:p>
        </p:txBody>
      </p:sp>
      <p:pic>
        <p:nvPicPr>
          <p:cNvPr id="7" name="Picture 2" descr="C:\Мои файлы\Обучение\342н\Иллюстрации\1 класс-2.jpg"/>
          <p:cNvPicPr>
            <a:picLocks noChangeAspect="1" noChangeArrowheads="1"/>
          </p:cNvPicPr>
          <p:nvPr/>
        </p:nvPicPr>
        <p:blipFill>
          <a:blip r:embed="rId2" cstate="print"/>
          <a:srcRect l="17642"/>
          <a:stretch>
            <a:fillRect/>
          </a:stretch>
        </p:blipFill>
        <p:spPr bwMode="auto">
          <a:xfrm>
            <a:off x="7631832" y="1448780"/>
            <a:ext cx="1512168" cy="10716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3" descr="C:\Мои файлы\Обучение\342н\Иллюстрации\2 класс.jpg"/>
          <p:cNvPicPr>
            <a:picLocks noChangeAspect="1" noChangeArrowheads="1"/>
          </p:cNvPicPr>
          <p:nvPr/>
        </p:nvPicPr>
        <p:blipFill>
          <a:blip r:embed="rId3" cstate="print"/>
          <a:srcRect r="16049"/>
          <a:stretch>
            <a:fillRect/>
          </a:stretch>
        </p:blipFill>
        <p:spPr bwMode="auto">
          <a:xfrm>
            <a:off x="7668344" y="2852936"/>
            <a:ext cx="1314813" cy="10441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4" descr="C:\Мои файлы\Разное\Иллюстрации\условия труда вред1.jpg"/>
          <p:cNvPicPr>
            <a:picLocks noChangeAspect="1" noChangeArrowheads="1"/>
          </p:cNvPicPr>
          <p:nvPr/>
        </p:nvPicPr>
        <p:blipFill>
          <a:blip r:embed="rId4" cstate="print"/>
          <a:srcRect l="7161" t="6531" r="3381" b="4641"/>
          <a:stretch>
            <a:fillRect/>
          </a:stretch>
        </p:blipFill>
        <p:spPr bwMode="auto">
          <a:xfrm>
            <a:off x="7704348" y="4185084"/>
            <a:ext cx="1260140" cy="83417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аварии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5301208"/>
            <a:ext cx="1224136" cy="117062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179512" y="1628800"/>
          <a:ext cx="7488832" cy="50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043608" y="224644"/>
            <a:ext cx="8100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Классификация условий труда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33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944724"/>
            <a:ext cx="9144000" cy="431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Вредные условия труда условно разделяют на 4 степени вредности: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87524" y="1592796"/>
          <a:ext cx="7344816" cy="478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Мои файлы\Обучение\342н\Иллюстрации\2 класс-2.jpg"/>
          <p:cNvPicPr>
            <a:picLocks noChangeAspect="1" noChangeArrowheads="1"/>
          </p:cNvPicPr>
          <p:nvPr/>
        </p:nvPicPr>
        <p:blipFill>
          <a:blip r:embed="rId6" cstate="print"/>
          <a:srcRect l="17381"/>
          <a:stretch>
            <a:fillRect/>
          </a:stretch>
        </p:blipFill>
        <p:spPr bwMode="auto">
          <a:xfrm>
            <a:off x="7740352" y="1448780"/>
            <a:ext cx="1260140" cy="11613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4" descr="http://images.kakprosto.ru/articles/201107/article_168_d645fd2db7e609738414a1e54c41d7471309798962.jpeg"/>
          <p:cNvPicPr>
            <a:picLocks noChangeAspect="1" noChangeArrowheads="1"/>
          </p:cNvPicPr>
          <p:nvPr/>
        </p:nvPicPr>
        <p:blipFill>
          <a:blip r:embed="rId7" cstate="print"/>
          <a:srcRect l="10000" t="6667" r="6429" b="5714"/>
          <a:stretch>
            <a:fillRect/>
          </a:stretch>
        </p:blipFill>
        <p:spPr bwMode="auto">
          <a:xfrm>
            <a:off x="7704348" y="2780928"/>
            <a:ext cx="1282056" cy="100811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://www.kursiv.kz/uploads/posts/2011-02/1297850705_shaxter_arselormittal-temirta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969060"/>
            <a:ext cx="1195847" cy="111612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8" descr="http://www.okt102.ru/upload/iblock/02e/02eb821c648096ad9f8bba40bfb6531c.jpg"/>
          <p:cNvPicPr>
            <a:picLocks noChangeAspect="1" noChangeArrowheads="1"/>
          </p:cNvPicPr>
          <p:nvPr/>
        </p:nvPicPr>
        <p:blipFill>
          <a:blip r:embed="rId9" cstate="print"/>
          <a:srcRect r="8276"/>
          <a:stretch>
            <a:fillRect/>
          </a:stretch>
        </p:blipFill>
        <p:spPr bwMode="auto">
          <a:xfrm>
            <a:off x="7704348" y="5301208"/>
            <a:ext cx="1296144" cy="939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043608" y="224644"/>
            <a:ext cx="8100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Классификация условий труда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34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500" y="4221088"/>
            <a:ext cx="8748972" cy="198022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Отнесение условий труда на рабочих местах к классам (подклассам) условий труда по степени вредности или опасности производится в соответствии с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Методикой проведения специальной оценки условий труда</a:t>
            </a:r>
            <a:endParaRPr lang="ru-RU" sz="20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/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971600" y="224644"/>
            <a:ext cx="9361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допустимости условий труда</a:t>
            </a:r>
            <a:endParaRPr lang="ru-RU" sz="32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980728"/>
            <a:ext cx="8748972" cy="115212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Вредные условия труда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– условия труда, характеризующиеся наличием вредных производственных факторов, оказывающих неблагоприятное воздействие на организм работающего и/или его потомство.</a:t>
            </a:r>
          </a:p>
          <a:p>
            <a:pPr algn="just"/>
            <a:endParaRPr lang="ru-RU" sz="1800" dirty="0" smtClean="0"/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2096852"/>
            <a:ext cx="8748972" cy="115212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Оптимальные условия труда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– предпосылки для поддержания высокого уровня работоспособности.</a:t>
            </a:r>
          </a:p>
          <a:p>
            <a:pPr algn="just"/>
            <a:endParaRPr lang="ru-RU" sz="1800" dirty="0" smtClean="0"/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35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pic>
        <p:nvPicPr>
          <p:cNvPr id="8194" name="Picture 2" descr="http://www.ria-bashkiria.com/uploads/images/news/fir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0988"/>
            <a:ext cx="3888432" cy="2759507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196752"/>
            <a:ext cx="8964488" cy="198022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случае, если проведение исследований (испытаний) и измерений на рабочих местах может создать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угрозу для жизни работников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экспертов и (или) иных работников организации, проводящей специальную оценку, а также иных лиц, то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труда на таких рабочих местах относятся к опасному классу (4 класс)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без проведения соответствующих исследований (испытаний) и измерений. </a:t>
            </a:r>
          </a:p>
          <a:p>
            <a:pPr algn="just"/>
            <a:endParaRPr lang="ru-RU" sz="1800" dirty="0" smtClean="0"/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8914" name="Picture 2" descr="http://www.russian.xinhuanet.com/russian/2008-05/20/xin_f6d2deaad6674d9a918417d603da3b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0989"/>
            <a:ext cx="4214242" cy="2808311"/>
          </a:xfrm>
          <a:prstGeom prst="rect">
            <a:avLst/>
          </a:prstGeom>
          <a:noFill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971600" y="224644"/>
            <a:ext cx="9361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допустимости условий труда</a:t>
            </a:r>
            <a:endParaRPr lang="ru-RU" sz="32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36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85112" cy="944563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Методика проведения специальной оценки условий труда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81" y="1088740"/>
            <a:ext cx="6339023" cy="93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Методика проведения специальной оценки условий труда устанавливает 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обязательные</a:t>
            </a: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требования к следующим процедурам (последовательно реализуемым):</a:t>
            </a:r>
            <a:endParaRPr lang="ru-RU" sz="1600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28594452"/>
              </p:ext>
            </p:extLst>
          </p:nvPr>
        </p:nvGraphicFramePr>
        <p:xfrm>
          <a:off x="2028709" y="2672916"/>
          <a:ext cx="68767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37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0"/>
            <a:ext cx="7885112" cy="944563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Итоговый класс условий труда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" y="908720"/>
            <a:ext cx="8856476" cy="52562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dirty="0" smtClean="0"/>
              <a:t>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Итоговый класс (подкласс) условий труда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на конкретном рабочем месте устанавливают:</a:t>
            </a: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наиболее высокому классу (подклассу)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вредности и (или) опасности одного факторов</a:t>
            </a:r>
            <a:r>
              <a:rPr lang="ru-RU" sz="2000" dirty="0" smtClean="0"/>
              <a:t>;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случае сочетанного действия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и более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факторов, отнесенных к подклассу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ru-RU" sz="20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итоговый класс (подкласс) условий труда относится к подклассу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</a:t>
            </a:r>
            <a:endParaRPr lang="en-US" sz="2000" b="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2000" b="0" dirty="0" smtClean="0">
              <a:solidFill>
                <a:schemeClr val="hlink"/>
              </a:solidFill>
            </a:endParaRPr>
          </a:p>
          <a:p>
            <a:pPr marL="457200" lvl="1" indent="0" eaLnBrk="1" hangingPunct="1">
              <a:buNone/>
            </a:pPr>
            <a:endParaRPr lang="ru-RU" sz="2000" b="0" dirty="0" smtClean="0">
              <a:solidFill>
                <a:schemeClr val="hlink"/>
              </a:solidFill>
            </a:endParaRPr>
          </a:p>
          <a:p>
            <a:pPr lvl="1" eaLnBrk="1" hangingPunct="1">
              <a:buFont typeface="Arial" charset="0"/>
              <a:buChar char="•"/>
            </a:pPr>
            <a:endParaRPr lang="en-US" sz="2000" b="0" dirty="0" smtClean="0">
              <a:solidFill>
                <a:schemeClr val="hlink"/>
              </a:solidFill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случае сочетанного действия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и более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факторов, отнесенных к подклассам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3.2, 3.3, 3.4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итоговый класс (подкласс) устанавливается 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одну степень выше</a:t>
            </a:r>
            <a:endParaRPr lang="ru-RU" sz="2000" b="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dirty="0" smtClean="0">
              <a:solidFill>
                <a:schemeClr val="hlink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2926222" y="3163972"/>
            <a:ext cx="684213" cy="53975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3.1</a:t>
            </a: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175820" y="3032956"/>
            <a:ext cx="684212" cy="541337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3.1</a:t>
            </a: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3380481" y="3753644"/>
            <a:ext cx="684212" cy="53975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3.1</a:t>
            </a: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703660" y="3304418"/>
            <a:ext cx="684212" cy="53975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3.2</a:t>
            </a: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671900" y="5337212"/>
            <a:ext cx="684213" cy="53975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3.3</a:t>
            </a: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45766" y="5504617"/>
            <a:ext cx="684213" cy="53975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3.4</a:t>
            </a: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4767700" y="5229510"/>
            <a:ext cx="684213" cy="53975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3.3</a:t>
            </a: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112816" y="3343360"/>
            <a:ext cx="395288" cy="3603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=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580869" y="5504617"/>
            <a:ext cx="395287" cy="14354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=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 flipV="1">
            <a:off x="4356113" y="5414136"/>
            <a:ext cx="395287" cy="4680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+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722587" y="3378870"/>
            <a:ext cx="395288" cy="3603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+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38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31800" y="1052513"/>
            <a:ext cx="8229600" cy="17637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в условиях превышения гигиенических нормативов является нарушением Законов Российской Федерации</a:t>
            </a:r>
          </a:p>
          <a:p>
            <a:pPr marL="0" indent="0" algn="just" eaLnBrk="1" hangingPunct="1"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тех случаях, когда работодатель не может в полном объеме обеспечить соблюдение гигиенических нормативов на рабочих местах, он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должен обеспечить безопасность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здоровья человека выполняемых работ посредством защитных мероприятий: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576262" y="3176588"/>
            <a:ext cx="2015517" cy="53975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организационные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539552" y="3824288"/>
            <a:ext cx="3924498" cy="504825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рациональные режимы труда и отдыха (ограничения по времени воздействия)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959225" y="3176588"/>
            <a:ext cx="2938463" cy="32385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санитарно-гигиенические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5622924" y="3933825"/>
            <a:ext cx="3521075" cy="358775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средства индивидуальной защиты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1403648" y="2996952"/>
            <a:ext cx="179387" cy="179388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2447764" y="2996952"/>
            <a:ext cx="647700" cy="86360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5040052" y="2996952"/>
            <a:ext cx="34925" cy="252412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6985000" y="2889250"/>
            <a:ext cx="719138" cy="935038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Рисунок 13" descr="защит меропр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5445224"/>
            <a:ext cx="1764196" cy="11761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защит мероп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193196"/>
            <a:ext cx="1488165" cy="11161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Фотарий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3708" y="4761148"/>
            <a:ext cx="1620180" cy="10707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отдых 1.jpg"/>
          <p:cNvPicPr>
            <a:picLocks noChangeAspect="1"/>
          </p:cNvPicPr>
          <p:nvPr/>
        </p:nvPicPr>
        <p:blipFill>
          <a:blip r:embed="rId5" cstate="print"/>
          <a:srcRect t="22280" r="7948" b="7791"/>
          <a:stretch>
            <a:fillRect/>
          </a:stretch>
        </p:blipFill>
        <p:spPr>
          <a:xfrm>
            <a:off x="3275856" y="5445224"/>
            <a:ext cx="2035505" cy="115973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Рисунок 17" descr="Режим труда и отдыха водител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1980" y="4329100"/>
            <a:ext cx="3361749" cy="10496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 22"/>
          <p:cNvSpPr>
            <a:spLocks noChangeArrowheads="1"/>
          </p:cNvSpPr>
          <p:nvPr/>
        </p:nvSpPr>
        <p:spPr bwMode="auto">
          <a:xfrm>
            <a:off x="4967288" y="4941888"/>
            <a:ext cx="2484437" cy="2873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100">
                <a:solidFill>
                  <a:schemeClr val="tx1"/>
                </a:solidFill>
              </a:rPr>
              <a:t>Режим труда и отдыха водителя</a:t>
            </a:r>
          </a:p>
        </p:txBody>
      </p:sp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1043608" y="332656"/>
            <a:ext cx="8342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Защитные мероприятия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39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944724"/>
            <a:ext cx="529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со ст. 219 ТК РФ</a:t>
            </a:r>
            <a:r>
              <a:rPr lang="ru-RU" sz="18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800" b="0" dirty="0" smtClean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043608" y="152636"/>
            <a:ext cx="8342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Компенсации работникам за работу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во вредных </a:t>
            </a:r>
            <a:r>
              <a:rPr lang="ru-RU" sz="2000" b="1" dirty="0">
                <a:solidFill>
                  <a:schemeClr val="bg1"/>
                </a:solidFill>
              </a:rPr>
              <a:t>условия труда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05790618"/>
              </p:ext>
            </p:extLst>
          </p:nvPr>
        </p:nvGraphicFramePr>
        <p:xfrm>
          <a:off x="-324544" y="2384884"/>
          <a:ext cx="642671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67844" y="1268760"/>
            <a:ext cx="58686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Каждый работник имеет право на: </a:t>
            </a:r>
            <a:r>
              <a:rPr lang="ru-RU" sz="1400" b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</a:t>
            </a:r>
            <a:r>
              <a:rPr lang="ru-RU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гарантии и компенсации</a:t>
            </a:r>
            <a:r>
              <a:rPr lang="ru-RU" sz="1400" b="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установленные в соответствии с настоящим Кодексом, </a:t>
            </a:r>
            <a:r>
              <a:rPr lang="ru-RU" sz="1400" b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коллективным договором, соглашением, локальным нормативным актом, трудовым договором,</a:t>
            </a: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если он занят на работах с вредными и (или) опасными условиями труда</a:t>
            </a:r>
            <a:r>
              <a:rPr lang="ru-RU" sz="1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785524"/>
            <a:ext cx="2538243" cy="1415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201" y="2672916"/>
            <a:ext cx="2547283" cy="169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07504" y="1160463"/>
            <a:ext cx="8749159" cy="1404441"/>
          </a:xfrm>
        </p:spPr>
        <p:txBody>
          <a:bodyPr/>
          <a:lstStyle/>
          <a:p>
            <a:pPr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Для определения количества рабочих мест, подлежащих специальной оценке условий труда в организации, следует точно знать, что такое рабочее место,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рабочая зона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какие бывают рабочие места.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03350" y="0"/>
            <a:ext cx="43211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 dirty="0"/>
          </a:p>
        </p:txBody>
      </p:sp>
      <p:sp>
        <p:nvSpPr>
          <p:cNvPr id="5130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767513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41820C05-7F60-4867-BA93-5D9555718F2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4</a:t>
            </a:fld>
            <a:endParaRPr lang="ru-RU" sz="3600" b="0" dirty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1" r="19473" b="10351"/>
          <a:stretch/>
        </p:blipFill>
        <p:spPr>
          <a:xfrm>
            <a:off x="4827162" y="2600908"/>
            <a:ext cx="2733170" cy="3826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8" t="10093" r="14444" b="10526"/>
          <a:stretch/>
        </p:blipFill>
        <p:spPr>
          <a:xfrm>
            <a:off x="1007604" y="2738119"/>
            <a:ext cx="1453749" cy="2311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40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043608" y="152636"/>
            <a:ext cx="8342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Компенсации работникам за работу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во вредных </a:t>
            </a:r>
            <a:r>
              <a:rPr lang="ru-RU" sz="2000" b="1" dirty="0">
                <a:solidFill>
                  <a:schemeClr val="bg1"/>
                </a:solidFill>
              </a:rPr>
              <a:t>условия труда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52736"/>
          <a:ext cx="9144000" cy="4005844"/>
        </p:xfrm>
        <a:graphic>
          <a:graphicData uri="http://schemas.openxmlformats.org/drawingml/2006/table">
            <a:tbl>
              <a:tblPr/>
              <a:tblGrid>
                <a:gridCol w="847550"/>
                <a:gridCol w="6152885"/>
                <a:gridCol w="2143565"/>
              </a:tblGrid>
              <a:tr h="6818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ТК РФ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статьи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корректировки компенсаций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47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92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639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работников, условия труда на рабочих местах которых по результатам специальной оценки условий труда отнесены к вредным условиям труда 3 или 4 степени или опасным условиям труда, -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36 часов в неделю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999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быть увеличена до 40 часов с выплатой денежной компенсации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117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639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639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ежегодный дополнительный оплачиваемый отпуск предоставляется работникам, условия труда на рабочих местах которых по результатам специальной оценки условий труда отнесены к вредным условиям труда 2, 3 или 4 степени либо опасным условиям труда.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Минимальная продолжительность ежегодного дополнительного оплачиваемого отпуска работникам составляет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календарных дней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999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доп. отпуска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99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превышающая 7 дней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может быть заменена денежной компенсацией 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  <a:tr h="107675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147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639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639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труда работников, занятых на работах с вредными и (или) опасными условиями труда, устанавливается в повышенном размере.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Минимальный размер повышения оплаты труда работникам составляет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процента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тарифной ставки (оклада), установленной для различных видов работ с нормальными условиями труда.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999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52292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обеспечения на рабочих местах безопасных условий труда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подтвержденных результатами специальной оценки условий труда или заключением государственной экспертизы условий труда,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гарантии и компенсации работникам не устанавливаются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1F999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/>
          </a:p>
        </p:txBody>
      </p:sp>
      <p:sp>
        <p:nvSpPr>
          <p:cNvPr id="1024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51638" y="322263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881CD8-8A63-438D-9778-45DA36BE64FC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41</a:t>
            </a:fld>
            <a:endParaRPr lang="ru-RU" sz="3600" b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043608" y="152636"/>
            <a:ext cx="8342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Компенсации работникам за работу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во вредных </a:t>
            </a:r>
            <a:r>
              <a:rPr lang="ru-RU" sz="2000" b="1" dirty="0">
                <a:solidFill>
                  <a:schemeClr val="bg1"/>
                </a:solidFill>
              </a:rPr>
              <a:t>условия труда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95636" y="1268760"/>
          <a:ext cx="6516724" cy="3767634"/>
        </p:xfrm>
        <a:graphic>
          <a:graphicData uri="http://schemas.openxmlformats.org/drawingml/2006/table">
            <a:tbl>
              <a:tblPr/>
              <a:tblGrid>
                <a:gridCol w="945976"/>
                <a:gridCol w="1576627"/>
                <a:gridCol w="1962024"/>
                <a:gridCol w="2032097"/>
              </a:tblGrid>
              <a:tr h="7055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условий труда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Доплаты,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размер, %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 отпуск,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размер, кален. дней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рабочего времени, не более часов в неделю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2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  <a:tr h="4032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  <a:tr h="4032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 класс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  <a:tr h="4032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 класс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  <a:tr h="4032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 класс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  <a:tr h="4032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 класс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  <a:tr h="4032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8" marR="91438" marT="45680" marB="456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8" marR="91438" marT="45680" marB="456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3DC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0" y="9087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Предоставление льгот и компенсаций в зависимости от класса условий труда</a:t>
            </a:r>
            <a:endParaRPr lang="ru-RU" sz="2000" dirty="0">
              <a:solidFill>
                <a:srgbClr val="1F99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5157192"/>
            <a:ext cx="8532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Повышенные или дополнительные гарантии и компенсации за работу на работах с вредными и (или) опасными условиями труда могут устанавливаться коллективным договором, локальным нормативным актом с учетом финансово-экономического положения работодателя. </a:t>
            </a:r>
            <a:endParaRPr lang="ru-RU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42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503549" y="2843213"/>
            <a:ext cx="8388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476394"/>
                </a:solidFill>
              </a:rPr>
              <a:t>Характерные отличия в процедурах специальной оценки условий труда и аттестации рабочих мест по условиям труда </a:t>
            </a:r>
            <a:endParaRPr lang="ru-RU" sz="2800" dirty="0">
              <a:solidFill>
                <a:srgbClr val="476394"/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08004" y="3969060"/>
            <a:ext cx="19559" cy="25535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9" name="Прямоугольник 5"/>
          <p:cNvSpPr>
            <a:spLocks noChangeArrowheads="1"/>
          </p:cNvSpPr>
          <p:nvPr/>
        </p:nvSpPr>
        <p:spPr bwMode="auto">
          <a:xfrm>
            <a:off x="3203848" y="1196752"/>
            <a:ext cx="2856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rgbClr val="595959"/>
                </a:solidFill>
              </a:rPr>
              <a:t>Правовой статус </a:t>
            </a:r>
            <a:endParaRPr lang="ru-RU" altLang="ru-RU" sz="2400" dirty="0">
              <a:solidFill>
                <a:srgbClr val="595959"/>
              </a:solidFill>
            </a:endParaRP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1475656" y="3104964"/>
            <a:ext cx="627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595959"/>
                </a:solidFill>
              </a:rPr>
              <a:t>Субъекты, участвующие в проведении </a:t>
            </a:r>
          </a:p>
          <a:p>
            <a:pPr algn="ctr"/>
            <a:r>
              <a:rPr lang="ru-RU" altLang="ru-RU" sz="2400" dirty="0" smtClean="0">
                <a:solidFill>
                  <a:srgbClr val="595959"/>
                </a:solidFill>
              </a:rPr>
              <a:t>оценки условий труда </a:t>
            </a:r>
            <a:endParaRPr lang="ru-RU" altLang="ru-RU" sz="2400" dirty="0">
              <a:solidFill>
                <a:srgbClr val="595959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8199" idx="2"/>
          </p:cNvCxnSpPr>
          <p:nvPr/>
        </p:nvCxnSpPr>
        <p:spPr>
          <a:xfrm>
            <a:off x="4632252" y="1658417"/>
            <a:ext cx="11756" cy="11945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02" name="Прямоугольник 12"/>
          <p:cNvSpPr>
            <a:spLocks noChangeArrowheads="1"/>
          </p:cNvSpPr>
          <p:nvPr/>
        </p:nvSpPr>
        <p:spPr bwMode="auto">
          <a:xfrm>
            <a:off x="123825" y="1712913"/>
            <a:ext cx="45037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1400" i="1" dirty="0" smtClean="0">
                <a:solidFill>
                  <a:schemeClr val="accent2"/>
                </a:solidFill>
              </a:rPr>
              <a:t>Приказ Министерства здравоохранения и социального развития</a:t>
            </a:r>
            <a:r>
              <a:rPr lang="ru-RU" altLang="ru-RU" sz="1400" dirty="0" smtClean="0">
                <a:solidFill>
                  <a:schemeClr val="accent2"/>
                </a:solidFill>
              </a:rPr>
              <a:t> Российской Федерации №342 </a:t>
            </a:r>
            <a:r>
              <a:rPr lang="ru-RU" altLang="ru-RU" sz="1400" dirty="0" err="1" smtClean="0">
                <a:solidFill>
                  <a:schemeClr val="accent2"/>
                </a:solidFill>
              </a:rPr>
              <a:t>н</a:t>
            </a:r>
            <a:r>
              <a:rPr lang="ru-RU" altLang="ru-RU" sz="1400" dirty="0" smtClean="0">
                <a:solidFill>
                  <a:schemeClr val="accent2"/>
                </a:solidFill>
              </a:rPr>
              <a:t> от 26.04.2011 г. «Об утверждении порядка проведения аттестации рабочих мест по условиям труда»</a:t>
            </a:r>
            <a:endParaRPr lang="ru-RU" altLang="ru-RU" sz="1400" dirty="0">
              <a:solidFill>
                <a:schemeClr val="accent2"/>
              </a:solidFill>
            </a:endParaRPr>
          </a:p>
        </p:txBody>
      </p:sp>
      <p:sp>
        <p:nvSpPr>
          <p:cNvPr id="8203" name="Прямоугольник 27"/>
          <p:cNvSpPr>
            <a:spLocks noChangeArrowheads="1"/>
          </p:cNvSpPr>
          <p:nvPr/>
        </p:nvSpPr>
        <p:spPr bwMode="auto">
          <a:xfrm>
            <a:off x="4695825" y="1712913"/>
            <a:ext cx="4448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1400" i="1" dirty="0" smtClean="0">
                <a:solidFill>
                  <a:srgbClr val="5AA2AE"/>
                </a:solidFill>
              </a:rPr>
              <a:t>Федеральный закон Российской Федерации </a:t>
            </a:r>
            <a:r>
              <a:rPr lang="ru-RU" altLang="ru-RU" sz="1400" dirty="0" smtClean="0">
                <a:solidFill>
                  <a:srgbClr val="5AA2AE"/>
                </a:solidFill>
              </a:rPr>
              <a:t>№426-ФЗ от 28.12.2013 г. «О специальной оценке условий труда» </a:t>
            </a:r>
            <a:endParaRPr lang="ru-RU" altLang="ru-RU" sz="1100" dirty="0">
              <a:solidFill>
                <a:srgbClr val="5AA2AE"/>
              </a:solidFill>
            </a:endParaRPr>
          </a:p>
        </p:txBody>
      </p:sp>
      <p:sp>
        <p:nvSpPr>
          <p:cNvPr id="8207" name="Прямоугольник 23"/>
          <p:cNvSpPr>
            <a:spLocks noChangeArrowheads="1"/>
          </p:cNvSpPr>
          <p:nvPr/>
        </p:nvSpPr>
        <p:spPr bwMode="auto">
          <a:xfrm>
            <a:off x="442970" y="958056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8208" name="Прямоугольник 34"/>
          <p:cNvSpPr>
            <a:spLocks noChangeArrowheads="1"/>
          </p:cNvSpPr>
          <p:nvPr/>
        </p:nvSpPr>
        <p:spPr bwMode="auto">
          <a:xfrm>
            <a:off x="7916863" y="961690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43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4221088"/>
            <a:ext cx="4572000" cy="9168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accent2"/>
                </a:solidFill>
              </a:rPr>
              <a:t>работодатель;</a:t>
            </a:r>
          </a:p>
          <a:p>
            <a:pPr>
              <a:lnSpc>
                <a:spcPct val="114000"/>
              </a:lnSpc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i="1" dirty="0" smtClean="0">
                <a:solidFill>
                  <a:srgbClr val="FF0000"/>
                </a:solidFill>
              </a:rPr>
              <a:t>аттестующая организация</a:t>
            </a:r>
            <a:r>
              <a:rPr lang="ru-RU" altLang="ru-RU" dirty="0" smtClean="0">
                <a:solidFill>
                  <a:schemeClr val="accent2"/>
                </a:solidFill>
              </a:rPr>
              <a:t>;</a:t>
            </a:r>
          </a:p>
          <a:p>
            <a:pPr>
              <a:lnSpc>
                <a:spcPct val="114000"/>
              </a:lnSpc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accent2"/>
                </a:solidFill>
              </a:rPr>
              <a:t>работник, на рабочем месте которого проводится аттестация рабочих мест по условиям труда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4221088"/>
            <a:ext cx="4104456" cy="112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accent2"/>
                </a:solidFill>
              </a:rPr>
              <a:t>работодатель;</a:t>
            </a:r>
          </a:p>
          <a:p>
            <a:pPr>
              <a:lnSpc>
                <a:spcPct val="114000"/>
              </a:lnSpc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i="1" dirty="0" smtClean="0">
                <a:solidFill>
                  <a:srgbClr val="FF0000"/>
                </a:solidFill>
              </a:rPr>
              <a:t>организация, проводящая специальную оценку условий труда</a:t>
            </a:r>
            <a:r>
              <a:rPr lang="ru-RU" altLang="ru-RU" dirty="0" smtClean="0">
                <a:solidFill>
                  <a:schemeClr val="accent2"/>
                </a:solidFill>
              </a:rPr>
              <a:t>;</a:t>
            </a:r>
          </a:p>
          <a:p>
            <a:pPr>
              <a:lnSpc>
                <a:spcPct val="114000"/>
              </a:lnSpc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accent2"/>
                </a:solidFill>
              </a:rPr>
              <a:t>работник, на рабочем месте которого проводится аттестация рабочих мест по условиям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44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744423" y="980728"/>
            <a:ext cx="7752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595959"/>
                </a:solidFill>
              </a:rPr>
              <a:t>Применение результатов специальной оценки условий труда</a:t>
            </a:r>
            <a:endParaRPr lang="ru-RU" altLang="ru-RU" sz="2400" dirty="0">
              <a:solidFill>
                <a:srgbClr val="595959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35996" y="2312876"/>
            <a:ext cx="19559" cy="295232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143508" y="1842667"/>
            <a:ext cx="171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Исключено</a:t>
            </a:r>
            <a:endParaRPr lang="ru-RU" altLang="ru-RU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auto">
          <a:xfrm>
            <a:off x="143508" y="2636912"/>
            <a:ext cx="39964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…подтверждения </a:t>
            </a:r>
            <a:r>
              <a:rPr lang="ru-RU" altLang="ru-RU" sz="14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соответствия организации работ по охране труда государственным нормативным требованиям охраны </a:t>
            </a:r>
            <a:r>
              <a:rPr lang="ru-RU" altLang="ru-RU" sz="1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труда</a:t>
            </a:r>
            <a:endParaRPr lang="ru-RU" altLang="ru-RU" sz="14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23"/>
          <p:cNvSpPr>
            <a:spLocks noChangeArrowheads="1"/>
          </p:cNvSpPr>
          <p:nvPr/>
        </p:nvSpPr>
        <p:spPr bwMode="auto">
          <a:xfrm>
            <a:off x="143508" y="3681028"/>
            <a:ext cx="39964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...приведения </a:t>
            </a:r>
            <a:r>
              <a:rPr lang="ru-RU" altLang="ru-RU" sz="14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соответствие наименований должностей (профессий) с наименованиями, указанными в Общероссийском классификаторе профессий рабочих, должностей служащих и тарифных разрядов</a:t>
            </a:r>
          </a:p>
        </p:txBody>
      </p:sp>
      <p:sp>
        <p:nvSpPr>
          <p:cNvPr id="12" name="Прямоугольник 27"/>
          <p:cNvSpPr>
            <a:spLocks noChangeArrowheads="1"/>
          </p:cNvSpPr>
          <p:nvPr/>
        </p:nvSpPr>
        <p:spPr bwMode="auto">
          <a:xfrm>
            <a:off x="7704348" y="1840758"/>
            <a:ext cx="1439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2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Введено</a:t>
            </a:r>
            <a:endParaRPr lang="ru-RU" altLang="ru-RU" sz="2000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27"/>
          <p:cNvSpPr>
            <a:spLocks noChangeArrowheads="1"/>
          </p:cNvSpPr>
          <p:nvPr/>
        </p:nvSpPr>
        <p:spPr bwMode="auto">
          <a:xfrm>
            <a:off x="4716016" y="2600908"/>
            <a:ext cx="427558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sz="14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…установления </a:t>
            </a:r>
            <a:r>
              <a:rPr lang="ru-RU" altLang="ru-RU" sz="14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дополнительного тарифа страховых взносов в Пенсионный фонд Российской Федерации с учетом класса (подкласса) условий труда на рабочем месте</a:t>
            </a:r>
          </a:p>
        </p:txBody>
      </p:sp>
      <p:sp>
        <p:nvSpPr>
          <p:cNvPr id="14" name="Прямоугольник 27"/>
          <p:cNvSpPr>
            <a:spLocks noChangeArrowheads="1"/>
          </p:cNvSpPr>
          <p:nvPr/>
        </p:nvSpPr>
        <p:spPr bwMode="auto">
          <a:xfrm>
            <a:off x="4725508" y="3896472"/>
            <a:ext cx="4275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sz="14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…иных целей, предусмотренных федеральными законами и иными нормативными правовыми актами Российской </a:t>
            </a:r>
            <a:r>
              <a:rPr lang="ru-RU" altLang="ru-RU" sz="14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  <a:endParaRPr lang="ru-RU" altLang="ru-RU" sz="1400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2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45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442970" y="1376772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6" name="Прямоугольник 34"/>
          <p:cNvSpPr>
            <a:spLocks noChangeArrowheads="1"/>
          </p:cNvSpPr>
          <p:nvPr/>
        </p:nvSpPr>
        <p:spPr bwMode="auto">
          <a:xfrm>
            <a:off x="7596336" y="1340768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1746557" y="1131131"/>
            <a:ext cx="5597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rgbClr val="595959"/>
                </a:solidFill>
              </a:rPr>
              <a:t>Проведение оценки условий труда </a:t>
            </a:r>
            <a:endParaRPr lang="ru-RU" altLang="ru-RU" sz="2400" dirty="0">
              <a:solidFill>
                <a:srgbClr val="59595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35996" y="1962559"/>
            <a:ext cx="19559" cy="23305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704852939"/>
              </p:ext>
            </p:extLst>
          </p:nvPr>
        </p:nvGraphicFramePr>
        <p:xfrm>
          <a:off x="179512" y="2060848"/>
          <a:ext cx="4032448" cy="212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656715917"/>
              </p:ext>
            </p:extLst>
          </p:nvPr>
        </p:nvGraphicFramePr>
        <p:xfrm>
          <a:off x="4841776" y="2060848"/>
          <a:ext cx="4032448" cy="212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04" y="5123231"/>
            <a:ext cx="8704076" cy="147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Изменения коснулись только комиссии по организации и выполнению работ, заключающиеся в следующем:</a:t>
            </a:r>
          </a:p>
          <a:p>
            <a:pPr marL="1657350" lvl="3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уточнено, что количество членов комиссии должно быть 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нечетным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400" i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14550" lvl="4" indent="-285750" algn="just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исключено 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обязательное участие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составе комиссии представителей организации, проводящей оценку условий труда.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961710" y="4095074"/>
            <a:ext cx="468052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6606226" y="4095074"/>
            <a:ext cx="468052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79712" y="4732231"/>
            <a:ext cx="432048" cy="360040"/>
          </a:xfrm>
          <a:prstGeom prst="ellipse">
            <a:avLst/>
          </a:prstGeom>
          <a:solidFill>
            <a:schemeClr val="tx2">
              <a:lumMod val="75000"/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6641976" y="4747711"/>
            <a:ext cx="432048" cy="360040"/>
          </a:xfrm>
          <a:prstGeom prst="ellipse">
            <a:avLst/>
          </a:prstGeom>
          <a:solidFill>
            <a:schemeClr val="accent3">
              <a:lumMod val="75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91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46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auto">
          <a:xfrm>
            <a:off x="442970" y="1016732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8" name="Прямоугольник 34"/>
          <p:cNvSpPr>
            <a:spLocks noChangeArrowheads="1"/>
          </p:cNvSpPr>
          <p:nvPr/>
        </p:nvSpPr>
        <p:spPr bwMode="auto">
          <a:xfrm>
            <a:off x="7596335" y="980728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10" name="Овал 9"/>
          <p:cNvSpPr/>
          <p:nvPr/>
        </p:nvSpPr>
        <p:spPr>
          <a:xfrm>
            <a:off x="1965296" y="1110249"/>
            <a:ext cx="432048" cy="360040"/>
          </a:xfrm>
          <a:prstGeom prst="ellipse">
            <a:avLst/>
          </a:prstGeom>
          <a:solidFill>
            <a:schemeClr val="tx2">
              <a:lumMod val="75000"/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6425952" y="1124744"/>
            <a:ext cx="432048" cy="360040"/>
          </a:xfrm>
          <a:prstGeom prst="ellipse">
            <a:avLst/>
          </a:prstGeom>
          <a:solidFill>
            <a:schemeClr val="accent3">
              <a:lumMod val="75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718635994"/>
              </p:ext>
            </p:extLst>
          </p:nvPr>
        </p:nvGraphicFramePr>
        <p:xfrm>
          <a:off x="56222" y="2276872"/>
          <a:ext cx="27959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вал 12"/>
          <p:cNvSpPr/>
          <p:nvPr/>
        </p:nvSpPr>
        <p:spPr>
          <a:xfrm>
            <a:off x="2979664" y="6097706"/>
            <a:ext cx="432048" cy="46364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2000">
                <a:schemeClr val="accent3">
                  <a:lumMod val="75000"/>
                </a:schemeClr>
              </a:gs>
              <a:gs pos="38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</a:p>
        </p:txBody>
      </p:sp>
      <p:cxnSp>
        <p:nvCxnSpPr>
          <p:cNvPr id="15" name="Прямая со стрелкой 14"/>
          <p:cNvCxnSpPr>
            <a:endCxn id="12" idx="0"/>
          </p:cNvCxnSpPr>
          <p:nvPr/>
        </p:nvCxnSpPr>
        <p:spPr>
          <a:xfrm flipH="1">
            <a:off x="1454208" y="1414137"/>
            <a:ext cx="574360" cy="86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3" idx="2"/>
          </p:cNvCxnSpPr>
          <p:nvPr/>
        </p:nvCxnSpPr>
        <p:spPr>
          <a:xfrm>
            <a:off x="1454208" y="5553236"/>
            <a:ext cx="1525456" cy="776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626132110"/>
              </p:ext>
            </p:extLst>
          </p:nvPr>
        </p:nvGraphicFramePr>
        <p:xfrm>
          <a:off x="3646508" y="1816886"/>
          <a:ext cx="2653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3" name="Прямая со стрелкой 22"/>
          <p:cNvCxnSpPr>
            <a:stCxn id="19" idx="2"/>
            <a:endCxn id="13" idx="6"/>
          </p:cNvCxnSpPr>
          <p:nvPr/>
        </p:nvCxnSpPr>
        <p:spPr>
          <a:xfrm flipH="1">
            <a:off x="3411712" y="5880886"/>
            <a:ext cx="1561638" cy="448641"/>
          </a:xfrm>
          <a:prstGeom prst="straightConnector1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67844" y="1304764"/>
            <a:ext cx="19559" cy="461071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112060" y="1333382"/>
            <a:ext cx="1313258" cy="439434"/>
          </a:xfrm>
          <a:prstGeom prst="straightConnector1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876256" y="1772816"/>
            <a:ext cx="1944216" cy="612068"/>
          </a:xfrm>
          <a:prstGeom prst="rect">
            <a:avLst/>
          </a:prstGeom>
          <a:solidFill>
            <a:schemeClr val="accent3">
              <a:lumMod val="75000"/>
              <a:alpha val="65000"/>
            </a:schemeClr>
          </a:solidFill>
          <a:ln w="63500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Декларирование соответствия условий труда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6" name="Прямая со стрелкой 35"/>
          <p:cNvCxnSpPr>
            <a:endCxn id="34" idx="1"/>
          </p:cNvCxnSpPr>
          <p:nvPr/>
        </p:nvCxnSpPr>
        <p:spPr>
          <a:xfrm>
            <a:off x="5832140" y="2061188"/>
            <a:ext cx="1044116" cy="17662"/>
          </a:xfrm>
          <a:prstGeom prst="straightConnector1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200292" y="3645024"/>
            <a:ext cx="1548172" cy="431368"/>
          </a:xfrm>
          <a:prstGeom prst="rect">
            <a:avLst/>
          </a:prstGeom>
          <a:solidFill>
            <a:srgbClr val="FF9999">
              <a:alpha val="65000"/>
            </a:srgbClr>
          </a:solidFill>
          <a:ln w="63500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эффективности СИЗ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832140" y="4689140"/>
            <a:ext cx="2088232" cy="0"/>
          </a:xfrm>
          <a:prstGeom prst="line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7920372" y="4076392"/>
            <a:ext cx="4428" cy="612748"/>
          </a:xfrm>
          <a:prstGeom prst="straightConnector1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940152" y="3860708"/>
            <a:ext cx="1152128" cy="0"/>
          </a:xfrm>
          <a:prstGeom prst="straightConnector1">
            <a:avLst/>
          </a:prstGeom>
          <a:ln w="63500">
            <a:solidFill>
              <a:srgbClr val="FF99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411712" y="3860708"/>
            <a:ext cx="548220" cy="0"/>
          </a:xfrm>
          <a:prstGeom prst="line">
            <a:avLst/>
          </a:prstGeom>
          <a:ln w="63500">
            <a:solidFill>
              <a:srgbClr val="FF9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411712" y="3860708"/>
            <a:ext cx="0" cy="1692528"/>
          </a:xfrm>
          <a:prstGeom prst="line">
            <a:avLst/>
          </a:prstGeom>
          <a:ln w="63500">
            <a:solidFill>
              <a:srgbClr val="FF9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411712" y="5553236"/>
            <a:ext cx="548220" cy="0"/>
          </a:xfrm>
          <a:prstGeom prst="straightConnector1">
            <a:avLst/>
          </a:prstGeom>
          <a:ln w="63500">
            <a:solidFill>
              <a:srgbClr val="FF99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4" idx="2"/>
          </p:cNvCxnSpPr>
          <p:nvPr/>
        </p:nvCxnSpPr>
        <p:spPr>
          <a:xfrm>
            <a:off x="7848364" y="2384884"/>
            <a:ext cx="0" cy="936104"/>
          </a:xfrm>
          <a:prstGeom prst="line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848364" y="3320988"/>
            <a:ext cx="1143236" cy="0"/>
          </a:xfrm>
          <a:prstGeom prst="line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991600" y="3320988"/>
            <a:ext cx="0" cy="3136758"/>
          </a:xfrm>
          <a:prstGeom prst="line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3411712" y="6457746"/>
            <a:ext cx="5579888" cy="0"/>
          </a:xfrm>
          <a:prstGeom prst="straightConnector1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66050" y="5949280"/>
            <a:ext cx="206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добровольная процедура.</a:t>
            </a:r>
            <a:endParaRPr lang="ru-RU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453684" y="6044983"/>
            <a:ext cx="314560" cy="156325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53684" y="5121188"/>
            <a:ext cx="314560" cy="180020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44208" y="5589240"/>
            <a:ext cx="314560" cy="1800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898478" y="5019563"/>
            <a:ext cx="203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вновь введённые процедуры;</a:t>
            </a:r>
            <a:endParaRPr lang="ru-RU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2260" y="5564269"/>
            <a:ext cx="206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сключенные процедуры;</a:t>
            </a:r>
            <a:endParaRPr lang="ru-RU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9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47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442970" y="1016732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6" name="Прямоугольник 34"/>
          <p:cNvSpPr>
            <a:spLocks noChangeArrowheads="1"/>
          </p:cNvSpPr>
          <p:nvPr/>
        </p:nvSpPr>
        <p:spPr bwMode="auto">
          <a:xfrm>
            <a:off x="7596335" y="980728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7" name="Овал 6"/>
          <p:cNvSpPr/>
          <p:nvPr/>
        </p:nvSpPr>
        <p:spPr>
          <a:xfrm>
            <a:off x="4185193" y="1088740"/>
            <a:ext cx="432048" cy="46364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2000">
                <a:schemeClr val="accent3">
                  <a:lumMod val="75000"/>
                </a:schemeClr>
              </a:gs>
              <a:gs pos="38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2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04756" y="1736812"/>
            <a:ext cx="9779" cy="29883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77848740"/>
              </p:ext>
            </p:extLst>
          </p:nvPr>
        </p:nvGraphicFramePr>
        <p:xfrm>
          <a:off x="442970" y="1810278"/>
          <a:ext cx="1859868" cy="286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844170707"/>
              </p:ext>
            </p:extLst>
          </p:nvPr>
        </p:nvGraphicFramePr>
        <p:xfrm>
          <a:off x="6600564" y="1808820"/>
          <a:ext cx="200388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1979712" y="1320561"/>
            <a:ext cx="2205481" cy="416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6"/>
          </p:cNvCxnSpPr>
          <p:nvPr/>
        </p:nvCxnSpPr>
        <p:spPr>
          <a:xfrm>
            <a:off x="4617241" y="1320561"/>
            <a:ext cx="2367027" cy="416251"/>
          </a:xfrm>
          <a:prstGeom prst="straightConnector1">
            <a:avLst/>
          </a:prstGeom>
          <a:ln>
            <a:solidFill>
              <a:schemeClr val="accent3">
                <a:lumMod val="75000"/>
                <a:alpha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5179319"/>
            <a:ext cx="8704076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Произошли изменения в 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формах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отчета по оценке условий труда на рабочих местах.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504" y="5545807"/>
            <a:ext cx="8704076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 же у работодателя появилась возможность 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самостоятельно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направлять материалы по проведенной оценке условий труда в специальную систему учета проведения СОУТ.</a:t>
            </a:r>
          </a:p>
        </p:txBody>
      </p:sp>
    </p:spTree>
    <p:extLst>
      <p:ext uri="{BB962C8B-B14F-4D97-AF65-F5344CB8AC3E}">
        <p14:creationId xmlns:p14="http://schemas.microsoft.com/office/powerpoint/2010/main" xmlns="" val="31240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48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116904" y="105273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595959"/>
                </a:solidFill>
              </a:rPr>
              <a:t>Отчетные материалы по проведенной оценки условий труда </a:t>
            </a:r>
            <a:endParaRPr lang="ru-RU" altLang="ru-RU" sz="2000" dirty="0">
              <a:solidFill>
                <a:srgbClr val="595959"/>
              </a:solidFill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143508" y="1628800"/>
            <a:ext cx="171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Исключено</a:t>
            </a:r>
            <a:endParaRPr lang="ru-RU" altLang="ru-RU" sz="20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27"/>
          <p:cNvSpPr>
            <a:spLocks noChangeArrowheads="1"/>
          </p:cNvSpPr>
          <p:nvPr/>
        </p:nvSpPr>
        <p:spPr bwMode="auto">
          <a:xfrm>
            <a:off x="7704348" y="1592796"/>
            <a:ext cx="1439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2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Введено</a:t>
            </a:r>
            <a:endParaRPr lang="ru-RU" altLang="ru-RU" sz="2000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04756" y="1736812"/>
            <a:ext cx="19559" cy="39964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143508" y="2096852"/>
            <a:ext cx="3996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…приказ о создании аттестационной комиссии и утверждении графика проведения работ по аттестации;</a:t>
            </a:r>
          </a:p>
        </p:txBody>
      </p:sp>
      <p:sp>
        <p:nvSpPr>
          <p:cNvPr id="11" name="Прямоугольник 23"/>
          <p:cNvSpPr>
            <a:spLocks noChangeArrowheads="1"/>
          </p:cNvSpPr>
          <p:nvPr/>
        </p:nvSpPr>
        <p:spPr bwMode="auto">
          <a:xfrm>
            <a:off x="107504" y="2816932"/>
            <a:ext cx="39964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…сводная таблица классов условий труда, установленных по результатам аттестации рабочих мест по условиям труда, компенсаций, которые необходимо в этой связи устанавливать работникам;</a:t>
            </a:r>
          </a:p>
        </p:txBody>
      </p:sp>
      <p:sp>
        <p:nvSpPr>
          <p:cNvPr id="15" name="Прямоугольник 23"/>
          <p:cNvSpPr>
            <a:spLocks noChangeArrowheads="1"/>
          </p:cNvSpPr>
          <p:nvPr/>
        </p:nvSpPr>
        <p:spPr bwMode="auto">
          <a:xfrm>
            <a:off x="107504" y="3933056"/>
            <a:ext cx="3996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…протокол заседания аттестационной комиссии по результатам аттестации рабочих мест по условиям труда (итоговый);</a:t>
            </a:r>
          </a:p>
        </p:txBody>
      </p:sp>
      <p:sp>
        <p:nvSpPr>
          <p:cNvPr id="16" name="Прямоугольник 23"/>
          <p:cNvSpPr>
            <a:spLocks noChangeArrowheads="1"/>
          </p:cNvSpPr>
          <p:nvPr/>
        </p:nvSpPr>
        <p:spPr bwMode="auto">
          <a:xfrm>
            <a:off x="143508" y="4905164"/>
            <a:ext cx="39244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…заключение(я) по итогам государственной экспертизы условий труда (при наличии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just"/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…предписание(я</a:t>
            </a:r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должностных лиц о выявленных нарушениях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Порядка</a:t>
            </a:r>
          </a:p>
          <a:p>
            <a:pPr algn="just"/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(при </a:t>
            </a:r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наличии).</a:t>
            </a:r>
          </a:p>
        </p:txBody>
      </p:sp>
      <p:sp>
        <p:nvSpPr>
          <p:cNvPr id="17" name="Прямоугольник 27"/>
          <p:cNvSpPr>
            <a:spLocks noChangeArrowheads="1"/>
          </p:cNvSpPr>
          <p:nvPr/>
        </p:nvSpPr>
        <p:spPr bwMode="auto">
          <a:xfrm>
            <a:off x="4644008" y="2240868"/>
            <a:ext cx="4275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…протоколы оценки эффективности средств индивидуальной защиты;</a:t>
            </a: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4644008" y="2859323"/>
            <a:ext cx="42755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…протокол комиссии, содержащий решение о невозможности проведения исследований (испытаний) и измерений (при наличии такого решения);</a:t>
            </a:r>
          </a:p>
        </p:txBody>
      </p:sp>
      <p:sp>
        <p:nvSpPr>
          <p:cNvPr id="19" name="Прямоугольник 27"/>
          <p:cNvSpPr>
            <a:spLocks noChangeArrowheads="1"/>
          </p:cNvSpPr>
          <p:nvPr/>
        </p:nvSpPr>
        <p:spPr bwMode="auto">
          <a:xfrm>
            <a:off x="4680012" y="3858143"/>
            <a:ext cx="4275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…заключения эксперта организации, проводящей специальную оценку условий труда.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2" t="7988" r="11842" b="7017"/>
          <a:stretch/>
        </p:blipFill>
        <p:spPr>
          <a:xfrm>
            <a:off x="5753082" y="4587335"/>
            <a:ext cx="2177162" cy="17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2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49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116904" y="980728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595959"/>
                </a:solidFill>
              </a:rPr>
              <a:t>Отчетные материалы по проведенной оценки условий труда </a:t>
            </a:r>
            <a:endParaRPr lang="ru-RU" altLang="ru-RU" sz="2000" dirty="0">
              <a:solidFill>
                <a:srgbClr val="595959"/>
              </a:solidFill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143508" y="2165955"/>
            <a:ext cx="3960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рабочих мест, подлежащих аттестации по условиям труда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04756" y="1439057"/>
            <a:ext cx="9779" cy="34661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107504" y="1304764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10" name="Прямоугольник 34"/>
          <p:cNvSpPr>
            <a:spLocks noChangeArrowheads="1"/>
          </p:cNvSpPr>
          <p:nvPr/>
        </p:nvSpPr>
        <p:spPr bwMode="auto">
          <a:xfrm>
            <a:off x="7676393" y="1412776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12" name="Прямоугольник 27"/>
          <p:cNvSpPr>
            <a:spLocks noChangeArrowheads="1"/>
          </p:cNvSpPr>
          <p:nvPr/>
        </p:nvSpPr>
        <p:spPr bwMode="auto">
          <a:xfrm>
            <a:off x="4680012" y="1952836"/>
            <a:ext cx="42755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altLang="ru-RU" sz="14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рабочих мест, на которых проводилась специальная оценка условий труда (с указанием идентифицированных потенциально вредных и (или) опасных факторов производственной среды и трудового процесса)</a:t>
            </a:r>
          </a:p>
        </p:txBody>
      </p:sp>
      <p:sp>
        <p:nvSpPr>
          <p:cNvPr id="15" name="Прямоугольник 27"/>
          <p:cNvSpPr>
            <a:spLocks noChangeArrowheads="1"/>
          </p:cNvSpPr>
          <p:nvPr/>
        </p:nvSpPr>
        <p:spPr bwMode="auto">
          <a:xfrm>
            <a:off x="4626006" y="3501008"/>
            <a:ext cx="4369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предусмотрено 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заполнение </a:t>
            </a: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перечня химических веществ и 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АПФД, </a:t>
            </a: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распределение измеряемых химических веществ и АПФД по рабочим местам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742" y="3652220"/>
            <a:ext cx="1725066" cy="26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7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87525" y="2096852"/>
            <a:ext cx="8352927" cy="2808312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Постоянные рабочие места неподвижны, располагаются на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закрепленной</a:t>
            </a: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производственной площади и оснащаются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стационарными</a:t>
            </a: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средствами труда: машинами, механизмами, инструментами. </a:t>
            </a:r>
          </a:p>
          <a:p>
            <a:pPr marL="0" indent="0" algn="ctr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Предметы труда подаются непосредственно к </a:t>
            </a:r>
          </a:p>
          <a:p>
            <a:pPr marL="0" indent="0" algn="ctr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рабочему месту.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0"/>
            <a:ext cx="39973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51" name="Прямоугольник 5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 dirty="0"/>
          </a:p>
        </p:txBody>
      </p:sp>
      <p:sp>
        <p:nvSpPr>
          <p:cNvPr id="615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772275" y="247650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8ABC5309-2629-4495-954F-48FA623BE306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5</a:t>
            </a:fld>
            <a:endParaRPr lang="ru-RU" sz="3600" b="0" dirty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50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176386" y="1232756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04756" y="1439057"/>
            <a:ext cx="19559" cy="479825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34"/>
          <p:cNvSpPr>
            <a:spLocks noChangeArrowheads="1"/>
          </p:cNvSpPr>
          <p:nvPr/>
        </p:nvSpPr>
        <p:spPr bwMode="auto">
          <a:xfrm>
            <a:off x="7632340" y="1160748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161487" y="1880828"/>
            <a:ext cx="3960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Карта аттестации рабочего места по условиям труда </a:t>
            </a:r>
          </a:p>
        </p:txBody>
      </p:sp>
      <p:sp>
        <p:nvSpPr>
          <p:cNvPr id="11" name="Прямоугольник 27"/>
          <p:cNvSpPr>
            <a:spLocks noChangeArrowheads="1"/>
          </p:cNvSpPr>
          <p:nvPr/>
        </p:nvSpPr>
        <p:spPr bwMode="auto">
          <a:xfrm>
            <a:off x="4499992" y="1857018"/>
            <a:ext cx="47196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0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Карта специальной оценки </a:t>
            </a:r>
            <a:endParaRPr lang="ru-RU" altLang="ru-RU" sz="2000" dirty="0" smtClean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altLang="ru-RU" sz="2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условий </a:t>
            </a:r>
            <a:r>
              <a:rPr lang="ru-RU" altLang="ru-RU" sz="20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труда на рабочем месте </a:t>
            </a:r>
          </a:p>
        </p:txBody>
      </p:sp>
      <p:sp>
        <p:nvSpPr>
          <p:cNvPr id="13" name="Прямоугольник 23"/>
          <p:cNvSpPr>
            <a:spLocks noChangeArrowheads="1"/>
          </p:cNvSpPr>
          <p:nvPr/>
        </p:nvSpPr>
        <p:spPr bwMode="auto">
          <a:xfrm>
            <a:off x="143866" y="2744924"/>
            <a:ext cx="3960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010. Выпуск ЕТКС, ЕКС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470" y="2797187"/>
            <a:ext cx="3240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sz="14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010. Выпуск ЕТКС, ЕКС</a:t>
            </a:r>
          </a:p>
        </p:txBody>
      </p:sp>
      <p:sp>
        <p:nvSpPr>
          <p:cNvPr id="18" name="Прямоугольник 23"/>
          <p:cNvSpPr>
            <a:spLocks noChangeArrowheads="1"/>
          </p:cNvSpPr>
          <p:nvPr/>
        </p:nvSpPr>
        <p:spPr bwMode="auto">
          <a:xfrm>
            <a:off x="143508" y="3445259"/>
            <a:ext cx="3960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020. Количество работающих</a:t>
            </a:r>
          </a:p>
        </p:txBody>
      </p:sp>
      <p:sp>
        <p:nvSpPr>
          <p:cNvPr id="19" name="Прямоугольник 23"/>
          <p:cNvSpPr>
            <a:spLocks noChangeArrowheads="1"/>
          </p:cNvSpPr>
          <p:nvPr/>
        </p:nvSpPr>
        <p:spPr bwMode="auto">
          <a:xfrm>
            <a:off x="127969" y="4777988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021. Используемое оборудование, материалы и </a:t>
            </a:r>
            <a:r>
              <a:rPr lang="ru-RU" altLang="ru-RU" sz="1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сырье</a:t>
            </a:r>
            <a:endParaRPr lang="ru-RU" altLang="ru-RU" sz="14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12060" y="3445259"/>
            <a:ext cx="3708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sz="14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sz="14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020</a:t>
            </a:r>
            <a:r>
              <a:rPr lang="ru-RU" altLang="ru-RU" sz="14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altLang="ru-RU" sz="14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работающих</a:t>
            </a:r>
            <a:endParaRPr lang="ru-RU" altLang="ru-RU" sz="1400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4741403"/>
            <a:ext cx="32400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021. СНИЛС работников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ru-RU" altLang="ru-RU" sz="1400" i="1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вновь введенная строка</a:t>
            </a:r>
            <a:endParaRPr lang="ru-RU" altLang="ru-RU" sz="1400" i="1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12060" y="3749841"/>
            <a:ext cx="37080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Добавлено новое поле: </a:t>
            </a:r>
          </a:p>
          <a:p>
            <a:pPr algn="r">
              <a:spcAft>
                <a:spcPts val="0"/>
              </a:spcAft>
            </a:pPr>
            <a:r>
              <a:rPr lang="ru-RU" altLang="ru-RU" i="1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…инвалидов, допущенных к выполнению работ на данном рабочем месте</a:t>
            </a:r>
            <a:endParaRPr lang="ru-RU" altLang="ru-RU" i="1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5533491"/>
            <a:ext cx="3708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sz="14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sz="14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022. Используемое оборудование, используемые материалы и сырье</a:t>
            </a:r>
            <a:endParaRPr lang="ru-RU" altLang="ru-RU" sz="1400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51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176386" y="980728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auto">
          <a:xfrm>
            <a:off x="143508" y="1484784"/>
            <a:ext cx="3960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030</a:t>
            </a:r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условий труда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88445" y="1439057"/>
            <a:ext cx="19559" cy="479825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34"/>
          <p:cNvSpPr>
            <a:spLocks noChangeArrowheads="1"/>
          </p:cNvSpPr>
          <p:nvPr/>
        </p:nvSpPr>
        <p:spPr bwMode="auto">
          <a:xfrm>
            <a:off x="7632340" y="944724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52020" y="1412776"/>
            <a:ext cx="40684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030</a:t>
            </a:r>
            <a:r>
              <a:rPr lang="ru-RU" altLang="ru-RU" sz="10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условий труда </a:t>
            </a:r>
            <a:r>
              <a:rPr lang="ru-RU" altLang="ru-RU" sz="1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вредным (опасным) факторам</a:t>
            </a:r>
            <a:endParaRPr lang="ru-RU" altLang="ru-RU" sz="1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24" t="24562" r="52162" b="9622"/>
          <a:stretch/>
        </p:blipFill>
        <p:spPr bwMode="auto">
          <a:xfrm>
            <a:off x="71499" y="1797787"/>
            <a:ext cx="4199333" cy="4763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76" t="24437" r="8829" b="25279"/>
          <a:stretch/>
        </p:blipFill>
        <p:spPr bwMode="auto">
          <a:xfrm>
            <a:off x="4932040" y="1880828"/>
            <a:ext cx="3888432" cy="2844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7347731" y="2132856"/>
            <a:ext cx="1392684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344308" y="2780928"/>
            <a:ext cx="1396107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44308" y="2132856"/>
            <a:ext cx="3423" cy="648072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740415" y="2132856"/>
            <a:ext cx="0" cy="648072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940152" y="5193196"/>
            <a:ext cx="612068" cy="216024"/>
          </a:xfrm>
          <a:prstGeom prst="rect">
            <a:avLst/>
          </a:prstGeom>
          <a:noFill/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940152" y="5841268"/>
            <a:ext cx="61206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1499" y="4293096"/>
            <a:ext cx="4176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1499" y="6525344"/>
            <a:ext cx="4176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1499" y="4293096"/>
            <a:ext cx="0" cy="22322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247964" y="4293096"/>
            <a:ext cx="0" cy="22322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578424" y="5173161"/>
            <a:ext cx="20440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информация добавлена;</a:t>
            </a:r>
            <a:endParaRPr lang="ru-RU" altLang="ru-RU" sz="1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16216" y="5801198"/>
            <a:ext cx="20702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информация отсутствует.</a:t>
            </a:r>
            <a:endParaRPr lang="ru-RU" altLang="ru-RU" sz="1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4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52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176386" y="944724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6" name="Прямоугольник 34"/>
          <p:cNvSpPr>
            <a:spLocks noChangeArrowheads="1"/>
          </p:cNvSpPr>
          <p:nvPr/>
        </p:nvSpPr>
        <p:spPr bwMode="auto">
          <a:xfrm>
            <a:off x="7632340" y="908720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08004" y="1201613"/>
            <a:ext cx="0" cy="51797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143508" y="1448780"/>
            <a:ext cx="396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040. Компенсации работникам, занятым на тяжелых работах, работах с вредными и (или) опасными условиями труда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412776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040.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Гарантии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компенсации, предоставляемые работнику (работникам), занятым на данном рабочем месте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49" t="22198" r="25315" b="40901"/>
          <a:stretch/>
        </p:blipFill>
        <p:spPr bwMode="auto">
          <a:xfrm>
            <a:off x="143507" y="2096852"/>
            <a:ext cx="44138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23"/>
          <p:cNvSpPr>
            <a:spLocks noChangeArrowheads="1"/>
          </p:cNvSpPr>
          <p:nvPr/>
        </p:nvSpPr>
        <p:spPr bwMode="auto">
          <a:xfrm>
            <a:off x="179512" y="4664169"/>
            <a:ext cx="42614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041. Право на досрочное трудовой пенсии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23"/>
          <p:cNvSpPr>
            <a:spLocks noChangeArrowheads="1"/>
          </p:cNvSpPr>
          <p:nvPr/>
        </p:nvSpPr>
        <p:spPr bwMode="auto">
          <a:xfrm>
            <a:off x="179512" y="5739643"/>
            <a:ext cx="4261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050. Необходимость проведения медицинских осмотров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97" t="30666" r="23147" b="6222"/>
          <a:stretch/>
        </p:blipFill>
        <p:spPr bwMode="auto">
          <a:xfrm>
            <a:off x="4753033" y="2146919"/>
            <a:ext cx="4355471" cy="35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860032" y="5013176"/>
            <a:ext cx="1836204" cy="612068"/>
          </a:xfrm>
          <a:prstGeom prst="rect">
            <a:avLst/>
          </a:prstGeom>
          <a:noFill/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5516" y="4664169"/>
            <a:ext cx="1008112" cy="276999"/>
          </a:xfrm>
          <a:prstGeom prst="rect">
            <a:avLst/>
          </a:prstGeom>
          <a:noFill/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5516" y="5732673"/>
            <a:ext cx="1008112" cy="252611"/>
          </a:xfrm>
          <a:prstGeom prst="rect">
            <a:avLst/>
          </a:prstGeom>
          <a:noFill/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8" idx="2"/>
          </p:cNvCxnSpPr>
          <p:nvPr/>
        </p:nvCxnSpPr>
        <p:spPr>
          <a:xfrm>
            <a:off x="719572" y="4941168"/>
            <a:ext cx="0" cy="227057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9572" y="5506199"/>
            <a:ext cx="0" cy="227057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19572" y="5506199"/>
            <a:ext cx="4104456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19572" y="5163787"/>
            <a:ext cx="4104456" cy="443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4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53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176386" y="1079017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6" name="Прямоугольник 34"/>
          <p:cNvSpPr>
            <a:spLocks noChangeArrowheads="1"/>
          </p:cNvSpPr>
          <p:nvPr/>
        </p:nvSpPr>
        <p:spPr bwMode="auto">
          <a:xfrm>
            <a:off x="7632340" y="1079017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auto">
          <a:xfrm>
            <a:off x="143508" y="1702549"/>
            <a:ext cx="396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060. Рекомендации по улучшению и оздоровлению условий труда, режима труда и отдыха, по подбору работников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664804"/>
            <a:ext cx="40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050. Рекомендации по улучшению условий труда, по режиму труда и отдыха, по подбору работников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912481" y="1439057"/>
            <a:ext cx="19559" cy="479825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23"/>
          <p:cNvSpPr>
            <a:spLocks noChangeArrowheads="1"/>
          </p:cNvSpPr>
          <p:nvPr/>
        </p:nvSpPr>
        <p:spPr bwMode="auto">
          <a:xfrm>
            <a:off x="179512" y="2780928"/>
            <a:ext cx="444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Строка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070. Заключение аттестационной комиссии по комплексной оценке условий труда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7" t="29333" r="35833" b="59111"/>
          <a:stretch/>
        </p:blipFill>
        <p:spPr bwMode="auto">
          <a:xfrm>
            <a:off x="87211" y="3438491"/>
            <a:ext cx="4736817" cy="1034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60132" y="3681028"/>
            <a:ext cx="61206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3645024"/>
            <a:ext cx="20702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информация отсутствует.</a:t>
            </a:r>
            <a:endParaRPr lang="ru-RU" altLang="ru-RU" sz="1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6036" y="2746665"/>
            <a:ext cx="4068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Аналогичной строки в Карте специальной оценки условий труда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предусмотрено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23"/>
          <p:cNvSpPr>
            <a:spLocks noChangeArrowheads="1"/>
          </p:cNvSpPr>
          <p:nvPr/>
        </p:nvSpPr>
        <p:spPr bwMode="auto">
          <a:xfrm>
            <a:off x="35496" y="5013176"/>
            <a:ext cx="478853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Карту аттестации рабочего места по условиям труда подписывают: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аттестационной комиссии;</a:t>
            </a:r>
          </a:p>
          <a:p>
            <a:pPr marL="628650" lvl="1" indent="-171450">
              <a:lnSpc>
                <a:spcPct val="114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Члены аттестационной комиссии;</a:t>
            </a:r>
          </a:p>
          <a:p>
            <a:pPr marL="1085850" lvl="2" indent="-171450">
              <a:lnSpc>
                <a:spcPct val="114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Работник(-и) занятый(-е) на данном рабочем месте.</a:t>
            </a:r>
            <a:endParaRPr lang="ru-RU" altLang="ru-RU" sz="1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48436" y="4617132"/>
            <a:ext cx="4068452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Карту специальной оценки условий труда подписывают: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комиссии по проведению специальной оценки условий труда;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Члены </a:t>
            </a:r>
            <a:r>
              <a:rPr lang="ru-RU" altLang="ru-RU" sz="1000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комиссии по проведению специальной оценки условий труда;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ru-RU" altLang="ru-RU" sz="1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Эксперт(-ы) организации</a:t>
            </a: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проводившей специальную оценку условий труда;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ru-RU" altLang="ru-RU" sz="10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Работник(-и) занятый(-е) на данном рабочем месте.</a:t>
            </a:r>
          </a:p>
        </p:txBody>
      </p:sp>
    </p:spTree>
    <p:extLst>
      <p:ext uri="{BB962C8B-B14F-4D97-AF65-F5344CB8AC3E}">
        <p14:creationId xmlns:p14="http://schemas.microsoft.com/office/powerpoint/2010/main" xmlns="" val="7053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54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539552" y="1052736"/>
            <a:ext cx="8333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>
                <a:solidFill>
                  <a:schemeClr val="accent2"/>
                </a:solidFill>
              </a:rPr>
              <a:t>Аттестация рабочих мест по условиям труда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 </a:t>
            </a: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215516" y="2060848"/>
            <a:ext cx="2849003" cy="15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Сводная ведомость результатов аттестации рабочих мест по условиям труда</a:t>
            </a:r>
            <a:endParaRPr lang="ru-RU" altLang="ru-RU" sz="16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3" t="19111" r="50630" b="4090"/>
          <a:stretch/>
        </p:blipFill>
        <p:spPr bwMode="auto">
          <a:xfrm>
            <a:off x="4355976" y="1592796"/>
            <a:ext cx="3756590" cy="4978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23"/>
          <p:cNvSpPr>
            <a:spLocks noChangeArrowheads="1"/>
          </p:cNvSpPr>
          <p:nvPr/>
        </p:nvSpPr>
        <p:spPr bwMode="auto">
          <a:xfrm>
            <a:off x="215517" y="4127796"/>
            <a:ext cx="234025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рабочих мест и работников с классами условий труда по травмоопасности</a:t>
            </a:r>
            <a:endParaRPr lang="ru-RU" altLang="ru-RU" sz="1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23"/>
          <p:cNvSpPr>
            <a:spLocks noChangeArrowheads="1"/>
          </p:cNvSpPr>
          <p:nvPr/>
        </p:nvSpPr>
        <p:spPr bwMode="auto">
          <a:xfrm>
            <a:off x="215517" y="5294645"/>
            <a:ext cx="2448272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рабочих мест и работников с оценкой соответствия требованиям по обеспеченности СИЗ</a:t>
            </a:r>
            <a:endParaRPr lang="ru-RU" altLang="ru-RU" sz="1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2180" y="3104964"/>
            <a:ext cx="576064" cy="504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40252" y="3109156"/>
            <a:ext cx="684076" cy="4638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663789" y="3429000"/>
            <a:ext cx="3456383" cy="828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663789" y="3681028"/>
            <a:ext cx="4464495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69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55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34"/>
          <p:cNvSpPr>
            <a:spLocks noChangeArrowheads="1"/>
          </p:cNvSpPr>
          <p:nvPr/>
        </p:nvSpPr>
        <p:spPr bwMode="auto">
          <a:xfrm>
            <a:off x="863588" y="1016732"/>
            <a:ext cx="7525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5AA2AE"/>
                </a:solidFill>
              </a:rPr>
              <a:t>Специальная оценка условий труда</a:t>
            </a:r>
            <a:endParaRPr lang="ru-RU" altLang="ru-RU" sz="3200" b="1" dirty="0">
              <a:solidFill>
                <a:srgbClr val="5AA2A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2096852"/>
            <a:ext cx="33123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altLang="ru-RU" sz="1400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Сводная ведомость результатов проведения специальной оценки условий труда, Таблица 1</a:t>
            </a:r>
            <a:endParaRPr lang="ru-RU" altLang="ru-RU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3" t="26090" r="13964" b="22162"/>
          <a:stretch/>
        </p:blipFill>
        <p:spPr bwMode="auto">
          <a:xfrm>
            <a:off x="3415017" y="1946586"/>
            <a:ext cx="5693487" cy="2526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63888" y="4293097"/>
            <a:ext cx="936104" cy="144016"/>
          </a:xfrm>
          <a:prstGeom prst="rect">
            <a:avLst/>
          </a:prstGeom>
          <a:noFill/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4409" y="5471936"/>
            <a:ext cx="2735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Вновь введенная информация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195736" y="4545124"/>
            <a:ext cx="1584176" cy="926812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051638" y="4887162"/>
            <a:ext cx="4768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Отсутствующая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информация: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рабочих мест и работников с классами условий труда по 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травмоопасности;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рабочих мест и работников с оценкой соответствия требованиям по обеспеченности 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СИЗ.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2195737" y="4041069"/>
            <a:ext cx="1368151" cy="324036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31540" y="3512858"/>
            <a:ext cx="2159810" cy="37157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altLang="ru-RU" sz="1400" i="1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«из них инвалидов»</a:t>
            </a:r>
            <a:endParaRPr lang="ru-RU" altLang="ru-RU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0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56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539552" y="1052736"/>
            <a:ext cx="8333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>
                <a:solidFill>
                  <a:schemeClr val="accent2"/>
                </a:solidFill>
              </a:rPr>
              <a:t>Аттестация рабочих мест по условиям труда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 </a:t>
            </a: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215516" y="2060848"/>
            <a:ext cx="2808312" cy="20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altLang="ru-RU" sz="1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Сводная таблица классов условий труда, установленных по результатам аттестации рабочих мест по условиям труда, и компенсаций, которые необходимо устанавливать работникам</a:t>
            </a:r>
            <a:endParaRPr lang="ru-RU" altLang="ru-RU" sz="14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70" t="29550" r="10811" b="22162"/>
          <a:stretch/>
        </p:blipFill>
        <p:spPr bwMode="auto">
          <a:xfrm>
            <a:off x="3023828" y="2032220"/>
            <a:ext cx="5674513" cy="2548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4030778" y="4797152"/>
            <a:ext cx="119045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Общий класс условий труда</a:t>
            </a:r>
            <a:endParaRPr lang="ru-RU" altLang="ru-RU" sz="1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5004048" y="5507069"/>
            <a:ext cx="1434099" cy="2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Травмоопасность</a:t>
            </a:r>
            <a:endParaRPr lang="ru-RU" altLang="ru-RU" sz="1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auto">
          <a:xfrm>
            <a:off x="6660232" y="5743448"/>
            <a:ext cx="216023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altLang="ru-RU" sz="10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Обеспеченность средствами индивидуальной защиты</a:t>
            </a:r>
            <a:endParaRPr lang="ru-RU" altLang="ru-RU" sz="10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00" y="3645024"/>
            <a:ext cx="738336" cy="6840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092280" y="3645024"/>
            <a:ext cx="0" cy="6840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72300" y="3645024"/>
            <a:ext cx="0" cy="68407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932040" y="4257092"/>
            <a:ext cx="1800200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861084" y="4401108"/>
            <a:ext cx="1231196" cy="110596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7452320" y="4401108"/>
            <a:ext cx="288032" cy="13423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47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57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34"/>
          <p:cNvSpPr>
            <a:spLocks noChangeArrowheads="1"/>
          </p:cNvSpPr>
          <p:nvPr/>
        </p:nvSpPr>
        <p:spPr bwMode="auto">
          <a:xfrm>
            <a:off x="863588" y="1016732"/>
            <a:ext cx="7525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5AA2AE"/>
                </a:solidFill>
              </a:rPr>
              <a:t>Специальная оценка условий труда</a:t>
            </a:r>
            <a:endParaRPr lang="ru-RU" altLang="ru-RU" sz="3200" b="1" dirty="0">
              <a:solidFill>
                <a:srgbClr val="5AA2A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2096852"/>
            <a:ext cx="2916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Сводная ведомость результатов проведения специальной оценки условий труда, Таблица 2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08" y="4185084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Отсутствующая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информация: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Травмоопасность;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Обеспеченность средствами индивидуальной защиты.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t="43820" r="14234" b="18270"/>
          <a:stretch/>
        </p:blipFill>
        <p:spPr bwMode="auto">
          <a:xfrm>
            <a:off x="3095836" y="1988840"/>
            <a:ext cx="5895764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80312" y="2312876"/>
            <a:ext cx="252028" cy="1548172"/>
          </a:xfrm>
          <a:prstGeom prst="rect">
            <a:avLst/>
          </a:prstGeom>
          <a:noFill/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04147" y="5369660"/>
            <a:ext cx="2735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Вновь введенная информация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Прямая со стрелкой 10"/>
          <p:cNvCxnSpPr>
            <a:stCxn id="10" idx="0"/>
          </p:cNvCxnSpPr>
          <p:nvPr/>
        </p:nvCxnSpPr>
        <p:spPr>
          <a:xfrm flipV="1">
            <a:off x="7271869" y="3969060"/>
            <a:ext cx="234457" cy="140060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383868" y="4462082"/>
            <a:ext cx="3132348" cy="64633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i="1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«Итоговый класс (подкласс)  условий труда с учетом эффективного применения СИЗ»</a:t>
            </a:r>
            <a:endParaRPr lang="ru-RU" alt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950042" y="3212976"/>
            <a:ext cx="2321828" cy="115212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51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58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176386" y="1079017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-13284" y="1702549"/>
            <a:ext cx="447727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Сводную таблица классов условий труда, …, а также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Сводную </a:t>
            </a:r>
            <a:r>
              <a:rPr lang="ru-RU" altLang="ru-RU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ведомость результатов аттестации рабочих мест по условиям 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труда подписывают:</a:t>
            </a:r>
          </a:p>
          <a:p>
            <a:pPr marL="628650" lvl="1" indent="-171450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аттестационной комиссии;</a:t>
            </a:r>
          </a:p>
          <a:p>
            <a:pPr marL="1085850" lvl="2" indent="-171450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Члены аттестационной комиссии.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34"/>
          <p:cNvSpPr>
            <a:spLocks noChangeArrowheads="1"/>
          </p:cNvSpPr>
          <p:nvPr/>
        </p:nvSpPr>
        <p:spPr bwMode="auto">
          <a:xfrm>
            <a:off x="7632340" y="1079017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2020" y="1664804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Сводную ведомость результатов проведения специальной оценки условий труда подписывают:</a:t>
            </a:r>
          </a:p>
          <a:p>
            <a:pPr marL="628650" lvl="1" indent="-1714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комиссии по проведению специальной оценки условий труда;</a:t>
            </a:r>
          </a:p>
          <a:p>
            <a:pPr marL="628650" lvl="1" indent="-1714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Члены комиссии по проведению специальной оценки условий труда;</a:t>
            </a:r>
          </a:p>
          <a:p>
            <a:pPr marL="628650" lvl="1" indent="-1714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Эксперт(-ы) организации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проводившей специальную оценку условий труда.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80433" y="1371910"/>
            <a:ext cx="9779" cy="33398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12" y="4545124"/>
            <a:ext cx="2454406" cy="16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5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5C365D71-A692-4B4F-98BE-C18E79093CF0}" type="slidenum">
              <a:rPr kumimoji="0" lang="en-US" sz="3600">
                <a:solidFill>
                  <a:srgbClr val="6F91C2"/>
                </a:solidFill>
              </a:rPr>
              <a:pPr algn="r"/>
              <a:t>59</a:t>
            </a:fld>
            <a:endParaRPr kumimoji="0" lang="en-US" sz="3600" dirty="0">
              <a:solidFill>
                <a:srgbClr val="6F91C2"/>
              </a:solidFill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431540" y="224644"/>
            <a:ext cx="8388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Характерные отличия в процедурах специальной оценки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условий труда и аттестации рабочих мест по условиям труда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116904" y="1052736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595959"/>
                </a:solidFill>
              </a:rPr>
              <a:t>Требования к организациям и экспертам, проводящим оценку условий труда </a:t>
            </a:r>
            <a:endParaRPr lang="ru-RU" altLang="ru-RU" sz="2000" dirty="0">
              <a:solidFill>
                <a:srgbClr val="595959"/>
              </a:solidFill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179512" y="1592796"/>
            <a:ext cx="1011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АРМ </a:t>
            </a:r>
          </a:p>
        </p:txBody>
      </p:sp>
      <p:sp>
        <p:nvSpPr>
          <p:cNvPr id="7" name="Прямоугольник 34"/>
          <p:cNvSpPr>
            <a:spLocks noChangeArrowheads="1"/>
          </p:cNvSpPr>
          <p:nvPr/>
        </p:nvSpPr>
        <p:spPr bwMode="auto">
          <a:xfrm>
            <a:off x="7640389" y="1484784"/>
            <a:ext cx="110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5AA2AE"/>
                </a:solidFill>
              </a:rPr>
              <a:t>СОУТ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04756" y="2070571"/>
            <a:ext cx="19559" cy="42387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23"/>
          <p:cNvSpPr>
            <a:spLocks noChangeArrowheads="1"/>
          </p:cNvSpPr>
          <p:nvPr/>
        </p:nvSpPr>
        <p:spPr bwMode="auto">
          <a:xfrm>
            <a:off x="107504" y="2168860"/>
            <a:ext cx="39964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</a:t>
            </a:r>
            <a:r>
              <a:rPr lang="ru-RU" altLang="ru-RU" u="sng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организациям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проводящим аттестацию рабочих мест по условиям труда, изложены в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Приказе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Минздравсоцразвития от 01 апреля 2010 г. </a:t>
            </a:r>
            <a:r>
              <a:rPr lang="en-US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205н.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27"/>
          <p:cNvSpPr>
            <a:spLocks noChangeArrowheads="1"/>
          </p:cNvSpPr>
          <p:nvPr/>
        </p:nvSpPr>
        <p:spPr bwMode="auto">
          <a:xfrm>
            <a:off x="4535996" y="2024844"/>
            <a:ext cx="42755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</a:t>
            </a:r>
            <a:r>
              <a:rPr lang="ru-RU" altLang="ru-RU" u="sng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организациям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проводящим специальную оценку условий труда, изложены в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Федеральном законе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Российской Федерации</a:t>
            </a:r>
          </a:p>
          <a:p>
            <a:pPr algn="just"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28 декабря 2013 г. </a:t>
            </a:r>
            <a:r>
              <a:rPr lang="en-US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426-ФЗ.</a:t>
            </a:r>
            <a:endParaRPr lang="ru-RU" altLang="ru-RU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23"/>
          <p:cNvSpPr>
            <a:spLocks noChangeArrowheads="1"/>
          </p:cNvSpPr>
          <p:nvPr/>
        </p:nvSpPr>
        <p:spPr bwMode="auto">
          <a:xfrm>
            <a:off x="107504" y="3250721"/>
            <a:ext cx="3996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</a:t>
            </a:r>
            <a:r>
              <a:rPr lang="ru-RU" altLang="ru-RU" u="sng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экспертам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проводящим аттестацию рабочих мест по условиям труда,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отсутствовали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27"/>
          <p:cNvSpPr>
            <a:spLocks noChangeArrowheads="1"/>
          </p:cNvSpPr>
          <p:nvPr/>
        </p:nvSpPr>
        <p:spPr bwMode="auto">
          <a:xfrm>
            <a:off x="4572000" y="2888940"/>
            <a:ext cx="42755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</a:t>
            </a:r>
            <a:r>
              <a:rPr lang="ru-RU" altLang="ru-RU" u="sng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экспертам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проводящим специальную оценку условий труда, изложены в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Федеральном законе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Российской Федерации</a:t>
            </a:r>
          </a:p>
          <a:p>
            <a:pPr algn="just"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28 декабря 2013 г. </a:t>
            </a:r>
            <a:r>
              <a:rPr lang="en-US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426-ФЗ.</a:t>
            </a:r>
            <a:endParaRPr lang="ru-RU" altLang="ru-RU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107504" y="4330841"/>
            <a:ext cx="3996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Испытательные </a:t>
            </a:r>
            <a:r>
              <a:rPr lang="ru-RU" altLang="ru-RU" u="sng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лаборатории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(центры) могли аккредитоваться в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различных системах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аккредитации.</a:t>
            </a:r>
            <a:endParaRPr lang="ru-RU" alt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27"/>
          <p:cNvSpPr>
            <a:spLocks noChangeArrowheads="1"/>
          </p:cNvSpPr>
          <p:nvPr/>
        </p:nvSpPr>
        <p:spPr bwMode="auto">
          <a:xfrm>
            <a:off x="4608004" y="3825044"/>
            <a:ext cx="4275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Испытательные </a:t>
            </a:r>
            <a:r>
              <a:rPr lang="ru-RU" altLang="ru-RU" u="sng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лаборатории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аккредитоваться только в национальном органе по аккредитации (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Росаккредитация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altLang="ru-RU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altLang="ru-RU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27"/>
          <p:cNvSpPr>
            <a:spLocks noChangeArrowheads="1"/>
          </p:cNvSpPr>
          <p:nvPr/>
        </p:nvSpPr>
        <p:spPr bwMode="auto">
          <a:xfrm>
            <a:off x="4608004" y="4581128"/>
            <a:ext cx="4275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u="sng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допуска</a:t>
            </a:r>
            <a:r>
              <a:rPr lang="ru-RU" altLang="ru-RU" dirty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организаций к деятельности по проведению 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специальной оценки условий труда устанавливается </a:t>
            </a:r>
            <a:r>
              <a:rPr lang="ru-RU" alt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Правительством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РФ</a:t>
            </a:r>
            <a:r>
              <a:rPr lang="ru-RU" altLang="ru-RU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altLang="ru-RU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4644008" y="5337212"/>
            <a:ext cx="4275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u="sng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проводящая СОУТ, при ее проведении </a:t>
            </a:r>
            <a:r>
              <a:rPr lang="ru-RU" alt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может обеспечить</a:t>
            </a:r>
            <a:r>
              <a:rPr lang="ru-RU" altLang="ru-RU" dirty="0" smtClean="0">
                <a:solidFill>
                  <a:srgbClr val="5AA2A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исполнение своих обязательств, связанных с риском наступления имущественной ответственности, по обстоятельствам, возникающим вследствие причинения ущерба работодателям-заказчикам.</a:t>
            </a:r>
            <a:endParaRPr lang="ru-RU" altLang="ru-RU" dirty="0">
              <a:solidFill>
                <a:srgbClr val="5AA2A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1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762381088"/>
              </p:ext>
            </p:extLst>
          </p:nvPr>
        </p:nvGraphicFramePr>
        <p:xfrm>
          <a:off x="78884" y="1952836"/>
          <a:ext cx="4097072" cy="3996655"/>
        </p:xfrm>
        <a:graphic>
          <a:graphicData uri="http://schemas.openxmlformats.org/presentationml/2006/ole">
            <p:oleObj spid="_x0000_s7211" name="Visio" r:id="rId3" imgW="4266810" imgH="4161706" progId="">
              <p:embed/>
            </p:oleObj>
          </a:graphicData>
        </a:graphic>
      </p:graphicFrame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71500" y="980728"/>
            <a:ext cx="52205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Бухгалтер имеет постоянное рабочее место в кабинете, это его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рабочая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зона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267" y="1412776"/>
            <a:ext cx="3599209" cy="252028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03350" y="0"/>
            <a:ext cx="4140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6" name="Прямоугольник 7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 dirty="0"/>
          </a:p>
        </p:txBody>
      </p:sp>
      <p:sp>
        <p:nvSpPr>
          <p:cNvPr id="7177" name="Номер слайда 8"/>
          <p:cNvSpPr>
            <a:spLocks noGrp="1"/>
          </p:cNvSpPr>
          <p:nvPr>
            <p:ph type="sldNum" sz="quarter" idx="10"/>
          </p:nvPr>
        </p:nvSpPr>
        <p:spPr bwMode="auto">
          <a:xfrm>
            <a:off x="6759575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9277F66C-CC4A-4CB7-9DFB-2181DF441EA1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6</a:t>
            </a:fld>
            <a:endParaRPr lang="ru-RU" sz="3600" b="0" dirty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2888" y="4509120"/>
            <a:ext cx="486057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При 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этом зона может состоять из нескольких пунктов:  </a:t>
            </a:r>
            <a:endParaRPr lang="ru-RU" sz="1600" b="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пункт работы с ПЭВМ (рабочий стол с </a:t>
            </a: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компьютером);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пункт работы с документацией (рабочий стол с для работы документацией</a:t>
            </a: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ru-RU" sz="1600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285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B6C8ECB-3C50-432C-8EFD-5157CCE2C7D2}" type="slidenum">
              <a:rPr lang="en-US" sz="360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60</a:t>
            </a:fld>
            <a:endParaRPr lang="en-US" sz="360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3508" y="1484784"/>
            <a:ext cx="43204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ru-RU" sz="3200" dirty="0" smtClean="0">
                <a:solidFill>
                  <a:srgbClr val="FF0000"/>
                </a:solidFill>
              </a:rPr>
              <a:t>+</a:t>
            </a:r>
            <a:endParaRPr kumimoji="0" lang="ru-RU" sz="1600" dirty="0">
              <a:solidFill>
                <a:srgbClr val="3333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44824"/>
            <a:ext cx="4355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95959"/>
              </a:buClr>
              <a:buFont typeface="Wingdings" pitchFamily="2" charset="2"/>
              <a:buChar char="ü"/>
            </a:pPr>
            <a:endParaRPr lang="ru-RU" altLang="ru-RU" dirty="0" smtClean="0">
              <a:solidFill>
                <a:schemeClr val="accent2"/>
              </a:solidFill>
            </a:endParaRPr>
          </a:p>
          <a:p>
            <a:pPr algn="just"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4E6FA4"/>
                </a:solidFill>
              </a:rPr>
              <a:t>Более точное определение прав и обязанностей субъектов, участвующих в проведении оценки условий труда;</a:t>
            </a:r>
          </a:p>
          <a:p>
            <a:pPr algn="just"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4E6FA4"/>
                </a:solidFill>
              </a:rPr>
              <a:t>Финансовая заинтересованность работодателя в улучшении условий труда (экономическая стимуляция);</a:t>
            </a:r>
          </a:p>
          <a:p>
            <a:pPr algn="just">
              <a:buClr>
                <a:srgbClr val="595959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4E6FA4"/>
                </a:solidFill>
              </a:rPr>
              <a:t>Усиление профсоюзного контроля;</a:t>
            </a:r>
          </a:p>
          <a:p>
            <a:pPr algn="just"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4E6FA4"/>
                </a:solidFill>
              </a:rPr>
              <a:t>Ужесточение уголовной и административной ответственности за нарушение законодательства об охране труда;</a:t>
            </a:r>
          </a:p>
          <a:p>
            <a:pPr algn="just"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4E6FA4"/>
                </a:solidFill>
              </a:rPr>
              <a:t>Идентифицированные вредные и (или) опасные факторы производственной среды и трудового процесса должны быть не только измерены, но и исследованы, что способствует более глубокому, детальному подходу с оценке условий труда.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1740" y="1016732"/>
            <a:ext cx="479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333333"/>
                </a:solidFill>
              </a:rPr>
              <a:t>Специальная оценка условий труда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63988" y="1484784"/>
            <a:ext cx="36004" cy="47165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звание 1"/>
          <p:cNvSpPr txBox="1">
            <a:spLocks/>
          </p:cNvSpPr>
          <p:nvPr/>
        </p:nvSpPr>
        <p:spPr bwMode="auto">
          <a:xfrm>
            <a:off x="4608004" y="1556792"/>
            <a:ext cx="43204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-</a:t>
            </a:r>
            <a:endParaRPr kumimoji="0" lang="ru-RU" sz="1600" dirty="0">
              <a:solidFill>
                <a:srgbClr val="33333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1844824"/>
            <a:ext cx="414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95959"/>
              </a:buClr>
              <a:buFont typeface="Wingdings" pitchFamily="2" charset="2"/>
              <a:buChar char="ü"/>
            </a:pPr>
            <a:endParaRPr lang="ru-RU" altLang="ru-RU" dirty="0" smtClean="0">
              <a:solidFill>
                <a:schemeClr val="accent2"/>
              </a:solidFill>
            </a:endParaRPr>
          </a:p>
          <a:p>
            <a:pPr algn="just">
              <a:buClr>
                <a:srgbClr val="595959"/>
              </a:buCl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4E6FA4"/>
                </a:solidFill>
              </a:rPr>
              <a:t>Возможное возникновение социально-трудовых конфликтов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22820" y="1089162"/>
            <a:ext cx="7905564" cy="1367730"/>
          </a:xfrm>
        </p:spPr>
        <p:txBody>
          <a:bodyPr/>
          <a:lstStyle/>
          <a:p>
            <a:pPr marL="0" indent="0"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16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Рабочее место токаря находится в мастерской, и имеет несколько пунктов (в зависимости от используемого оборудования): </a:t>
            </a:r>
          </a:p>
          <a:p>
            <a:pPr lvl="1" algn="just" eaLnBrk="1" hangingPunct="1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– й пункт  - место работы с токарным станком;</a:t>
            </a:r>
          </a:p>
          <a:p>
            <a:pPr lvl="2" algn="just" eaLnBrk="1" hangingPunct="1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– й пункт место работы с заточным станком;</a:t>
            </a:r>
          </a:p>
          <a:p>
            <a:pPr lvl="3" algn="just" eaLnBrk="1" hangingPunct="1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– й пункт - рабочая точка при работе на верстаке.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5912855"/>
              </p:ext>
            </p:extLst>
          </p:nvPr>
        </p:nvGraphicFramePr>
        <p:xfrm>
          <a:off x="4283968" y="2780928"/>
          <a:ext cx="3901273" cy="3676893"/>
        </p:xfrm>
        <a:graphic>
          <a:graphicData uri="http://schemas.openxmlformats.org/presentationml/2006/ole">
            <p:oleObj spid="_x0000_s8236" name="Visio" r:id="rId3" imgW="3933090" imgH="3590206" progId="">
              <p:embed/>
            </p:oleObj>
          </a:graphicData>
        </a:graphic>
      </p:graphicFrame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43" y="2996952"/>
            <a:ext cx="2915520" cy="194103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350" y="0"/>
            <a:ext cx="38528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b="0" kern="0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Рабочее место </a:t>
            </a:r>
            <a:endParaRPr lang="ru-RU" sz="3600" b="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 dirty="0"/>
          </a:p>
        </p:txBody>
      </p:sp>
      <p:sp>
        <p:nvSpPr>
          <p:cNvPr id="820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767513" y="2889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D121EFF8-E0B8-4A68-9E0A-0E72DC7574EA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7</a:t>
            </a:fld>
            <a:endParaRPr lang="ru-RU" sz="3600" b="0" dirty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42863"/>
            <a:ext cx="4284663" cy="944562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Рабочее место </a:t>
            </a:r>
            <a:endParaRPr lang="ru-RU" sz="36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69330" y="1665599"/>
            <a:ext cx="7423150" cy="2483481"/>
          </a:xfrm>
        </p:spPr>
        <p:txBody>
          <a:bodyPr/>
          <a:lstStyle/>
          <a:p>
            <a:pPr algn="just" eaLnBrk="1" hangingPunct="1"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Нестационарные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рабочие места или непостоянные - места с территориально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меняющимися</a:t>
            </a:r>
            <a:r>
              <a:rPr lang="ru-RU" sz="200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рабочими зонами, где рабочей зоной считается оснащенная необходимыми средствами производства часть рабочего места, в которой один работник или несколько работников выполняют схожие работы или технологические операции.</a:t>
            </a: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0463"/>
            <a:ext cx="15843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 r="7112"/>
          <a:stretch>
            <a:fillRect/>
          </a:stretch>
        </p:blipFill>
        <p:spPr bwMode="auto">
          <a:xfrm>
            <a:off x="4067175" y="5121275"/>
            <a:ext cx="14049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89475"/>
            <a:ext cx="13827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4905375"/>
            <a:ext cx="1116012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7" cstate="print"/>
          <a:srcRect r="26891"/>
          <a:stretch>
            <a:fillRect/>
          </a:stretch>
        </p:blipFill>
        <p:spPr bwMode="auto">
          <a:xfrm>
            <a:off x="5508104" y="5013176"/>
            <a:ext cx="11160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644" y="5049180"/>
            <a:ext cx="108108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4976813"/>
            <a:ext cx="9509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89250"/>
            <a:ext cx="13589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/>
          <a:srcRect r="24246"/>
          <a:stretch>
            <a:fillRect/>
          </a:stretch>
        </p:blipFill>
        <p:spPr bwMode="auto">
          <a:xfrm>
            <a:off x="2339975" y="5013325"/>
            <a:ext cx="1763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Прямоугольник 12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 dirty="0"/>
          </a:p>
        </p:txBody>
      </p:sp>
      <p:sp>
        <p:nvSpPr>
          <p:cNvPr id="9230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6711950" y="3270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1F9DBF43-A93E-4056-82BA-75F1D3832639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8</a:t>
            </a:fld>
            <a:endParaRPr lang="ru-RU" sz="3600" b="0" dirty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2.nnm.ru/imagez/gallery/0/d/e/0/8/0de086f9890b1ea49d8e6c63049a4baf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196" y="5621961"/>
            <a:ext cx="848901" cy="939387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42863"/>
            <a:ext cx="4284663" cy="944562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Рабочее место </a:t>
            </a:r>
            <a:endParaRPr lang="ru-RU" sz="36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9" name="Прямоугольник 12"/>
          <p:cNvSpPr>
            <a:spLocks noChangeArrowheads="1"/>
          </p:cNvSpPr>
          <p:nvPr/>
        </p:nvSpPr>
        <p:spPr bwMode="auto">
          <a:xfrm>
            <a:off x="8351838" y="0"/>
            <a:ext cx="792162" cy="692150"/>
          </a:xfrm>
          <a:prstGeom prst="rect">
            <a:avLst/>
          </a:prstGeom>
          <a:solidFill>
            <a:srgbClr val="4E6FA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1400" b="0" dirty="0"/>
          </a:p>
        </p:txBody>
      </p:sp>
      <p:sp>
        <p:nvSpPr>
          <p:cNvPr id="9230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6711950" y="327025"/>
            <a:ext cx="2133600" cy="365125"/>
          </a:xfrm>
          <a:noFill/>
          <a:ln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1F9DBF43-A93E-4056-82BA-75F1D3832639}" type="slidenum">
              <a:rPr lang="ru-RU" sz="3600" b="0" smtClean="0">
                <a:solidFill>
                  <a:srgbClr val="6F91C2"/>
                </a:solidFill>
                <a:latin typeface="Arial" charset="0"/>
                <a:cs typeface="Arial" charset="0"/>
              </a:rPr>
              <a:pPr/>
              <a:t>9</a:t>
            </a:fld>
            <a:endParaRPr lang="ru-RU" sz="3600" b="0" dirty="0" smtClean="0">
              <a:solidFill>
                <a:srgbClr val="6F91C2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508" y="5277119"/>
            <a:ext cx="8208330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Время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выполнения каждой технологической операции определяется экспертом на 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основании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локальных нормативных актов; </a:t>
            </a: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опроса работников и их непосредственных руководителей;</a:t>
            </a: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хронометрирования.</a:t>
            </a:r>
            <a:endParaRPr lang="ru-RU" sz="1400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97168566"/>
              </p:ext>
            </p:extLst>
          </p:nvPr>
        </p:nvGraphicFramePr>
        <p:xfrm>
          <a:off x="575556" y="1556792"/>
          <a:ext cx="831692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9690" y="1088740"/>
            <a:ext cx="8744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Специальная оценка условий труда на рабочих местах с территориально меняющимися </a:t>
            </a: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рабочими зонами</a:t>
            </a:r>
            <a:r>
              <a:rPr lang="ru-RU" sz="16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(нестационарных рабочих мест)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КИОУТ горы син">
  <a:themeElements>
    <a:clrScheme name="Другое 4">
      <a:dk1>
        <a:srgbClr val="666666"/>
      </a:dk1>
      <a:lt1>
        <a:sysClr val="window" lastClr="FFFFFF"/>
      </a:lt1>
      <a:dk2>
        <a:srgbClr val="336699"/>
      </a:dk2>
      <a:lt2>
        <a:srgbClr val="FFFFFF"/>
      </a:lt2>
      <a:accent1>
        <a:srgbClr val="476394"/>
      </a:accent1>
      <a:accent2>
        <a:srgbClr val="6688B6"/>
      </a:accent2>
      <a:accent3>
        <a:srgbClr val="1F9997"/>
      </a:accent3>
      <a:accent4>
        <a:srgbClr val="6B9BC7"/>
      </a:accent4>
      <a:accent5>
        <a:srgbClr val="4E66B2"/>
      </a:accent5>
      <a:accent6>
        <a:srgbClr val="8976AC"/>
      </a:accent6>
      <a:hlink>
        <a:srgbClr val="336699"/>
      </a:hlink>
      <a:folHlink>
        <a:srgbClr val="B34F1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КИОУТ горы син</Template>
  <TotalTime>8444</TotalTime>
  <Words>4609</Words>
  <Application>Microsoft Office PowerPoint</Application>
  <PresentationFormat>Экран (4:3)</PresentationFormat>
  <Paragraphs>626</Paragraphs>
  <Slides>60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Тема КИОУТ горы син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Рабочее место </vt:lpstr>
      <vt:lpstr>Рабочее место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Методика проведения специальной оценки условий труда </vt:lpstr>
      <vt:lpstr>Итоговый класс условий труда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Труд-Эксперт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улучшений условий труда</dc:title>
  <dc:creator>Shatalina</dc:creator>
  <cp:lastModifiedBy>пк1</cp:lastModifiedBy>
  <cp:revision>615</cp:revision>
  <cp:lastPrinted>2014-02-06T10:20:05Z</cp:lastPrinted>
  <dcterms:created xsi:type="dcterms:W3CDTF">2010-02-28T15:04:33Z</dcterms:created>
  <dcterms:modified xsi:type="dcterms:W3CDTF">2018-11-08T05:58:05Z</dcterms:modified>
</cp:coreProperties>
</file>