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72" r:id="rId10"/>
    <p:sldId id="268" r:id="rId11"/>
    <p:sldId id="269" r:id="rId12"/>
    <p:sldId id="273" r:id="rId13"/>
    <p:sldId id="274" r:id="rId14"/>
    <p:sldId id="271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ABA3"/>
    <a:srgbClr val="F8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713" autoAdjust="0"/>
  </p:normalViewPr>
  <p:slideViewPr>
    <p:cSldViewPr>
      <p:cViewPr varScale="1">
        <p:scale>
          <a:sx n="37" d="100"/>
          <a:sy n="37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0647-D77F-4A4B-8661-B8248216E24F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BC9D-8DA0-4716-B1BC-1039BA013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708791-1892-4D4A-BB98-A4B6A22D748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072494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err="1" smtClean="0"/>
              <a:t>МДК</a:t>
            </a:r>
            <a:r>
              <a:rPr lang="ru-RU" sz="4000" b="1" dirty="0" smtClean="0"/>
              <a:t> 01…Название модуля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929618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Тема: </a:t>
            </a:r>
            <a:r>
              <a:rPr lang="ru-RU" sz="3200" dirty="0" smtClean="0"/>
              <a:t>Резина </a:t>
            </a:r>
            <a:r>
              <a:rPr lang="ru-RU" sz="3200" smtClean="0"/>
              <a:t>и </a:t>
            </a:r>
            <a:r>
              <a:rPr lang="ru-RU" sz="3200" smtClean="0"/>
              <a:t>ее </a:t>
            </a:r>
            <a:r>
              <a:rPr lang="ru-RU" sz="3200" dirty="0" smtClean="0"/>
              <a:t>основные компоненты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5000660" cy="57150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СИСТЕМЫ НАПОЛНИТЕЛЕЙ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28662" cy="8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4294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14356"/>
            <a:ext cx="500066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СИСТЕМЫ НАПОЛНИТЕЛЕЙ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80761" y="4572008"/>
          <a:ext cx="5648957" cy="1892808"/>
        </p:xfrm>
        <a:graphic>
          <a:graphicData uri="http://schemas.openxmlformats.org/drawingml/2006/table">
            <a:tbl>
              <a:tblPr/>
              <a:tblGrid>
                <a:gridCol w="1672218"/>
                <a:gridCol w="39767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65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Йодное число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Мера площади поверхности (размер частиц). Чем больше йодное число, тем меньше размер частиц.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Адсорбция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дибутилфталата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ДБФ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817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Мера структурности или размер агрегатов технического углерода. Чем выше значение адсорбции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ДБФ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тем выше структурность.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Цветовой тон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Оптическая плотность, значение которой увеличивается с уменьшением размера частиц.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Адсорбция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ЦТАБ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удельной площади поверхности с поправкой на влияние микропор.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4889774" cy="236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Картинки по запросу тех 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тех 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ru.all.biz/img/ru/catalog/211021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3006" y="1857364"/>
            <a:ext cx="2968084" cy="2214578"/>
          </a:xfrm>
          <a:prstGeom prst="rect">
            <a:avLst/>
          </a:prstGeom>
          <a:noFill/>
        </p:spPr>
      </p:pic>
      <p:sp>
        <p:nvSpPr>
          <p:cNvPr id="6152" name="AutoShape 8" descr="Картинки по запросу тех 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forvard.com.ua/files/content/1_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72008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785786" cy="6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08" y="714356"/>
            <a:ext cx="607223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Системы стабилизаторов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505538"/>
            <a:ext cx="6858048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Наличие же двойных углерод - углеродных связей делает эластомеры восприимчивыми к действию кислорода, озона и термической деструкции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6538" y="2643182"/>
            <a:ext cx="183415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ДЕСТРУКЦИЯ</a:t>
            </a:r>
            <a:endParaRPr lang="ru-RU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8758" y="3000372"/>
            <a:ext cx="125226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Сшивание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136" y="3000372"/>
            <a:ext cx="145584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Деструкция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357562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ди</a:t>
            </a:r>
            <a:r>
              <a:rPr lang="ru-RU" dirty="0" smtClean="0"/>
              <a:t>- или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 связи распадаются до </a:t>
            </a:r>
            <a:r>
              <a:rPr lang="ru-RU" dirty="0" err="1" smtClean="0"/>
              <a:t>моносульфидных</a:t>
            </a:r>
            <a:r>
              <a:rPr lang="ru-RU" dirty="0" smtClean="0"/>
              <a:t>. Повышается жесткость, снижается усталостная выносливость, материал становится более жестким.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85784" y="3357562"/>
            <a:ext cx="3714776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Полимерные цепи разрушаются, вызывая размягчение материала и снижение сопротивления истиранию.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  <a:endCxn id="10" idx="3"/>
          </p:cNvCxnSpPr>
          <p:nvPr/>
        </p:nvCxnSpPr>
        <p:spPr>
          <a:xfrm rot="10800000" flipV="1">
            <a:off x="2285984" y="2843236"/>
            <a:ext cx="1380554" cy="34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9" idx="1"/>
          </p:cNvCxnSpPr>
          <p:nvPr/>
        </p:nvCxnSpPr>
        <p:spPr>
          <a:xfrm>
            <a:off x="5500694" y="2843237"/>
            <a:ext cx="1248064" cy="34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humbs.dreamstime.com/t/%D1%82%D1%80%D0%B5%D1%81%D0%BD%D1%83%D1%82%D1%8B%D0%B9-%D1%82%D0%B0%D0%BD%D0%B3%D0%B0%D0%B6-%D0%B1%D0%B5%D0%B7%D1%88%D0%BE%D0%B2%D0%BD%D0%B0%D1%8F-%D1%82%D0%B5%D0%BA%D1%81%D1%82%D1%83%D1%80%D0%B0-tileable-29919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43512"/>
            <a:ext cx="1524000" cy="1524001"/>
          </a:xfrm>
          <a:prstGeom prst="rect">
            <a:avLst/>
          </a:prstGeom>
          <a:noFill/>
        </p:spPr>
      </p:pic>
      <p:pic>
        <p:nvPicPr>
          <p:cNvPr id="1028" name="Picture 4" descr="http://thumbs.dreamstime.com/x/%D1%82%D0%B5%D0%BA%D1%81%D1%82%D1%83%D1%80%D0%B0-%D1%81%D1%82%D0%B0%D1%80%D0%BE%D0%B9-%D1%80%D0%B5%D0%B7%D0%B8%D0%BD%D1%8B-28049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123509"/>
            <a:ext cx="2286016" cy="1520201"/>
          </a:xfrm>
          <a:prstGeom prst="rect">
            <a:avLst/>
          </a:prstGeom>
          <a:noFill/>
        </p:spPr>
      </p:pic>
      <p:pic>
        <p:nvPicPr>
          <p:cNvPr id="1030" name="Picture 6" descr="http://konspekta.net/lektsiiimg/baza1/211377937955.files/image0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057307"/>
            <a:ext cx="2214578" cy="165784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http://i01.i.aliimg.com/photo/v0/544637375/N_Phenyl_2_naphthylamine_Rubber_Antioxidant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1428760" cy="144296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000792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Применение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противостарителей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785926"/>
            <a:ext cx="8286808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выборе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противостарителей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руководствуются следующими критериями: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635" y="2643182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1.Обесцвечивние и изменение цвета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59668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Летучесть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429000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 Растворимость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5518" y="3845486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 Химическая стабильность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1415" y="4274114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 Концентрация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70274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Защита окружающей среды, здоровья и техника безопасности</a:t>
            </a:r>
            <a:endParaRPr lang="ru-RU" dirty="0"/>
          </a:p>
        </p:txBody>
      </p:sp>
      <p:sp>
        <p:nvSpPr>
          <p:cNvPr id="29701" name="AutoShape 5" descr="data:image/jpeg;base64,/9j/4AAQSkZJRgABAQAAAQABAAD/2wCEAAkGBxQREhUUEhMUFBUXGR8aGRgYGBwfIRsdIiYdICQiISAcHSogHiAnICUgITEjJyktLi4uIB8zODMsNygwLi8BCgoKDg0OGxAQGzQkICU4NCwuNy8sNCwyLC8vLzQvNC83LCwsNCwsNzQsLDQsNCwsLCw0LCwsLDQvLCwsLCwsLP/AABEIAIAAgAMBIgACEQEDEQH/xAAbAAADAQADAQAAAAAAAAAAAAAEBQYDAQIHAP/EADkQAAIBAgQDBgQFAwMFAAAAAAECEQMEABIhMQVBUQYTImFxgTKRobEUI0JSwdHh8Acz8RVicoKS/8QAFwEBAQEBAAAAAAAAAAAAAAAAAgEAA//EACYRAQADAAICAgEDBQAAAAAAAAEAAhEhQRIxIlEDgZHwIzJCYXH/2gAMAwEAAhEDEQA/ABu0faOvWV6WSKT6ZjyHmRhjeWhs6SIKgqFdcyiANBzkyNB8vPAHEbuk9dC/wKwD9Ap02w9uKFCqhpKoKKDJBOVB5kHTTlv5Y505F2d7nigmRfeVRbZ0DF6jkCSQIjVsvQajGFnTVc34gKZHgXcE+fKY2GNr7hYu0FYORJcgZZjlrJ8scW9iK9VfxIAQKG3+MjSYGoBwcV1/T/kumZ+81s7RXo5wxglkYSco5jwjQHnPnjpxAvXVCoyGkVRn5ctR/wCuvsMG17ZKzA0wKS6k5RGcKdtInn57xjpZ2fdVDTpD8uuZYMSSvQrOvl0jDyDZUcZv6NGgw2kaAc5mPXniL7KXJLlivi2UsNR6Tg2xNxbMymlRamxnvM3+2fQqdDHL+ca0eLBauatXFVSPAFU6Hnt1Hl98XFsWk0KtYt4pRYXtFsrtS0aoF5awD84+uCuK3CPXQVHBpd4MxzRp0OsdMZdpO0YyEU/yyNcx+wHniftuz9StUFeqqvSKh4kSxHIjpjHLhI/bPTr6ztjTCsiQNBCjwnqNNIwn4nw6lRcNlYz4j4zlbbSNhPljrwXwWazBOZsw08I5Lp0GnthZW4VcXjxQrd3TWQ7NqJ0gADn6EYVnqSteNZn2g4n4FFMBqTHKFGny6GdDhxwizSKFXu+5yrEH0gnT5zjLiC06T9zbWqQNc8AjMZ/cDB0nCxLuurqlw0hm8JTUASDEwI9OeuJrNhC24h+cyJTzkmWQiYB2InQDfTCviAWhcUwKahdSVI56aqY+mKK7oBlZkKqdRMb+R6jbfrhLwaxNeoWuWEJBFMciCddyNZnTyxpn7lRfilQoFEo94CMoVV0nz0ga8zid4fbOKL06lRahphTkB0GYmZIgM3998Ufaa4cUslEALHiJPLpriV4fVFO1yIwLyGJG7aRHXQg/MYFrKvHU6Vr8RXudOGWvdLWo0yFDPmYliZ0Gg+/v5YaKjVIggMiAPGoP6RG28YCueB3FJGcVAjsNViQd9z19Mb9mqyUqbN8VYytSeXOPIbEYlBzH3LcNU5nHFrgJQAdcwpgyV3y7/Trgutckv3oGdCxgg7odiPQRgYZ2R2CTJhQYOnNthpyHvgCwuG/DlihpqhKGRAA/gHGTZIbfdolCuMuYqJ6DXQT5H+uF3/Q04cabUWykqA7nWQw+IeXljexr0iBXd07mm+VzE5piCeUKdefPHFzaVKtUUlekyZJC1JgqIldNxH0xXeoTNxgvFL1iURvzlJA8Bk+sHVTHPD25snNPLSQJTGilW5nmcw0I9cZ8fulWmS3dCBORTMcvD4QcduAcVzcOZXEEEhRrOXfUdZP2w+DSTlxlFU7NUnQkLTpEjxESfmQQTGJvgnEjTLW8JFMeGCTmMnUEj3+WD6FWpUoIld8tTICxC5SAeWVjuNi3XliRt+FslVn7yaSfqOhJOpB5aaH3GI2eMmKmIsf8Wr90pYMBp4veJ9/+MN7fg7MiVH0WQ5AEwOUkkfTCx+HQUzljJ+E7KYnxMOQ8hjtY8RqvVistSnQEiZUgEbDrHphZnuHd9TmtfqrvT7udZ02BiJ9+nljOwtiDVL0wjEBqbTJ5yv2M+Zw14hdJ3T0bNe8ZwZbf3JxG8Nr3FS2YhwWOkHWOW/lg7zF1HDWzM9JL2rmqFdgPiboSNN+npja5pU6IDKlMFCGCkCJEH5+eEHaO+euXbumXSYbQE+XOPbB/CrK3rtWLVc6jKURm+KZnQnUjQR54wqsSAHMc3XGEviVtCXJElDpAG5M6ROmEXZ7g6U6latdVPEWgUZgAAb7+LpG2h66NOxHFqFG+enlRGdMqgCNjMep/jCftlTm4LIJygh9+Z09Nj9cCzny9x1NGvolC3EaRA7ooIABWfh5ddRie4lxh0de6Q1RUOVlAkN09wZ9BietbEXhK0ACwEs7TCx10+mK+hw80atJwR4PiRRAYEQdzodd8U55eIbYcHMV2Vs1pUXvaQ/DM+Z1BBC76ldoB/nBN5YUady3eE924IXK0BG3BEbSP5wZxniKhoEnNoBB1J5RzOALTgtWmR+JDCjDZQ0EKeQPQDYdMXvIc42M+C8NZgxIpkg+FjLmOTEE6T74H4OVsbmtUu6pNSoo7pgDBGxyjm0kDy98MrXtBRp0oaAFHxgaFR1PkNMDUrhmubaq8LRUEgsYMsBlMRAHr18sKD72aJZVnuVuK1EKgBADHxCRuRy5aYVcIu6S3a0my92WeoJ3zCPDB84Ptiu47XCKWzHTl6yf7/LEfwXIpr3dSkQP0MQDI55QR8zz0xP8ALI8+Oyo45WTLqPfYnErwHi4q25TXvQxzruwOw09B9MG3lzUuKYYSq7gsRPKNOXrjPscxp5nanALt4hzM7+fLG7m3iG8E4b3NJzVZ0NViMpaMoPp1wpt6bW1xTtlYGk5GXqo1kAjc9MUXH+MW7UHWpUUBhoQRM8o85xH1OHvnVviKjMs7rH8gn3xuwJutYRxur3hFKiAzlhGukc/88sD8B4H3fEaDOyVIYwACNYO07xrg3glUXFZ7hSGNvkIA2liwg/Iz6jA3E7x1roUcUz3gys2y6xJ5QJ1xzLc7OuaeP+padobW2ogv3Sd6dczAEz6nED2kuqixUVRndYrQNCORaBo2K3tNTBKu9Qu2h0y5Sesa/fpgPs+M9tX+Mt3gqCoR8SkZTlIEHKRr64dhFZzGqAQfsbYvah6rvrVQyo/TzBB5n5Y3uu09PMyspp1BBMiA08x0n/JwHxE91Up1SzFEPwyYPSfQ4V31c3DZVVncnSB5jf8Av54hYscStEZRcHv+8vkpugTKCSSdjtp8zh32kuwBkjOddAOWPO+K0jbFYZmqiRmPwnyjp74t+GnJa0KY1bLLMeRJOg9MW2eKQ13yGY9geHKtFs6wHJ0J5jTUHAnb2cwpouZSstGuUab9AN8fXd4bZlfM4p5odQeugPt5eWB+1XaelTpmnRQ/mfE4klh1LEa+k4y7XJcS2p7lWLOgtiUcaFI57xvM4lrXh7XdEC4rHLEDL4ZH1wFUr3VzaKB/tpoCfCDHWZLe2H9rbXNaO+KUoAAREOkdSWifID3wk12EcJPWHB/zu5e4q1ECFgvUaRMbfLpth9a3NO1pdyWAUElGbUamSCeWu3ywmWyFpXdi7MzgCCNt9su4IP2wwveE/i6DZqhVAxByrryI1baZ6HG9k3p5i3i9tUDd7RoZ0ceKBv5g89Ptj63qtTLVWBACwFBkERJ9TIGKipxBKoVGInLBU6T5r5fXEjx28CVsrfBUBB6T/BPTyxN8Zc8pX3l4i0aRoqvdOFEkgLknxnRp0UEiF3A1O2F1pwdb+q9OmtJ6QZQWZiT3RUwwiPzC2/SByxLDtGiKKT1A1EtKONCjem4E7j39bHsTeVLajkWmC1dyyMpERttyAieenLGzyeZtanEO7Q07OxakuVMiqVZNNRGxE6kkA/PfBPHKYqh3DkOCcpUgENO0k6gjlEYhq1n+Iru7sXRZeTpm1A+Wsxh410HGcA5tAwHWIkevTrjla92u1j8KibO17ZWzU1NWCc6ltQIOYA/qnLln9PnOOeA0bZK8hVVyoBAbkKkHcz8MeoBOFHFeF13Q+DLPPcgek/zhfY2xMmqfEkQQYMiDmP2j1wqOe5rD1Ki5p29cpTZaaZys6nQ5wI3/AG/1w0HdJFI93nVZGYx+o5gQGImMp35nfEInDTcVnFRjkVQ0jRp15z76a4dXBWvUKOpJpJmNQHVtgJ003Go88PONgXqUV7b0LlajmSneNrAksHbaWErHlBnfE/2nFuEWoUWoVKAd5OgapDaBtPDrv54b21yGt1VYVkJ0A5HUGPp7Yku1l6iUnWoRL+ED1jb2wbcHEVTfcrLK6pVlBpCUVQqq2iHUCZDeLwz098UVjxihVHhdTl311XxEEEHURiQ4JTGUL0AGnl/GGPCKNNri4Cn83IhOkGJfb6fTHWcmcO9KrcqalNURVQLVMgEsHLA6iB8PT1wTXWnSqj4VWBmBIAmG+KCYEjkdMY3d0GlJ9vLCDhdmjq6tLoHIgkkDyg/p6DbTAPeR2NNYwtnWuadUU6KoHIds2YL4BApwQCSxIO8QBzxn2iu7VFNKstJQwIVidTFPNI13DwPeOeM+F1KJoVrZYHdkBY2AM6eo/phNxFlvLJKreKokkmNZXQ/T+MZcJA5jTjnCalUTlzKdQOgHlywqta9xZPSNVcyagQdcplT8p5YvnrbyIJUSPYGPbbEZ20vUPdoI8AJP/aDsMG+05J0/GefDB6hahFRSD+WSycip5E+muN+FcQald24rJ3QqGQHbXY5dBtqRvB1wN2Mv0ubi2oVRDLud8ypqJ6EE7c8KO01yKly5aCRyPmf+ME/pm9dS/wBznc9bJTKdido648g7ZXgpXWWkddjA39f864edmb6vXSqGqEhcqrO8tm1Lb6BT7kYZVeDUKVBGdFepUGaWUGAeUcjhOOMJtVJj/p5w9npVLisZJIUA7AD7yf8ANcNOLUlt81VFBzKQyjQsv2nmPbCZePtYqxAmkR4lHI8j/XBdnVN2peqAqqJIUnxAwBz0md8LRr8ZMx+UVpf9+StAMWGwIKke/wDQ4b/g1ShTWtkaplhsxHiO8gnn5Y60V7slqYVGIjQf1wm40z3VJgqAlW0JOkrvvvriCZMjNrq6FGolOmxpsxgrI+H31EYNr2/4dle2R2rEiSCfzNvCT+07baYxor3tJrqkQLgMdDrlB1Kt66QfLTnjLs5xGtxCq7PFKpSKkKvizakHfkIAgfuwzDic3XmVl5WoES5yaTB0j3nf00OIm9T8dXppas9JFGVmTQkEgmD6DQ+eLW/cOCQFGkFYO+JngNy63bPSQBE0qec7x5xgrzFU0Zxedlfwyt+FdlkTBM5+oJ5HlIxOClVeiUplUSfHS2aecHn5iBsMekNcGZkFD+ocvI4ieJ1EpVu9Q+BmynlOm/z/AIwdR5l6ltxCmShYlgcuYHqY+mPJrWhWubjuUlmdm3PSTM8sekcF443EbirSKGmtJcznNyPJdBEwdfLCNLpbFHr0kjPV8Kz+hAQR7sw+Rxbh5D1LWyV8e5r2WtKVK9pU2psWRCzMs+FtvEf27/PGHa6nb03LimBO5iRPrvivsLdTYJUQ/wC74mManpPptHriQ4p4lfMAPCdPY4N7Na4xfj/GWtsX9k+MKlUEAd2XXMnlO/8APzxT3dKo1EMVbKnwMRoVkkaTI9fTET2f4VTFSmKsnMwJ1IkTqNOu2PZe0lWmtHwkGRJI9oxd+GkpX55PG+0tV3SMpCnmftjfsxxzIoRZbMMpSYjUHMJ06ziiqdm6y0jWEZTJ7s9PP/PtiOtFFGs4QR5HcDp7Y1OPfEN+fTst7RxUzEkEKBAmJLH7CPqMd761JpwjZYEj+46Yw7D39Pv3VtQ9Ij5Gdvr7Y34nfZc6owbKOW8bayNMKx9Q1emKuz9OkEE5RWrEo7c1AmQPQAnFRY8MSkAKdNKYHIDUj/y3+eJ/tTw4Ie8phVqUodYESDuNN5GOtn2iZwAM+YalQC32G2MXNyRppsN4/c1BUVEylX1kiSI8519Y64M4BTRbciZqAkttJJ2P0++Ja8vKquatSi4RBAkSepMLOh+mmKyxthkVwsPUUOzHcK2oGnKDhb2yP0SQ7U8Up94iSQ2aZUTB2A06zoMG1uH1M1NqoFRVcPHMADb/AOtfYYx7SV1pVqT1VWEcMG2MSAflviirKDmggj/IwOMid42TNlxc8LeuHUsaiZTp0n6GfthZc35rPSNaFpiAQpneTOsczMYu+0HDaVSrUqMAxoqCARPibQT1iCcRPF6ElASfERrz5YPlmVnTx13+epWcM4otvS7t3z0Z8GTfX9vUH9sYW1rN7tKlS1HeCmyyGkecbbaa4reG9nktaIGRFYrLEDUnpO+JQ8UezrlqEeMQynZgPTmJx0uggznSqjYmnF7qgsP3XdlRCiNvcYpv9MrLvbapXqMxBJWmjEwijop5kzr0AjnMle334lnFOjkYDMfFIM6bBR64qOyd1TtaBSo0JuZ1huenTbbGB3ZlyuT7jty9sS6TAGo5EemIepYrXru6iFGs4ouP9oKN2yU6TtkchS4UkCT9zgi4sBSpNTt9QYGc6fTrjmVs7vqdbWqZnuRHZfhRrXLFmINIFxkJGoMTgzitautcOiioT4SgGrT0w/4HwBqNbvVJlKbMV/cNFj01xpbVUFxWYSG7lioPmQNOuhOKPo9MCGqckC45eE0V8IWpkyuJ2jTcaajAXZK6VXYSPGpGvXQ/YHFLZWAFFa2hYk5QeQGnzxIdqLZWPfUX8akBsojfkepHX1xLZuswKYS7YU8jBpLREaf55aY4p3SqqZD4QgSAfhgQdOmJfsvxQ18yMIZYzc9+n1+QwTxPhQrnJUEqNo5SevXT6YpxC53OOJWq3FRc6ytMTHIk9fLTC3hPGQ9aoisCqwBrz8vLAy2ddrj8I9VmQ6gk7rE69cUV9ZoFACqk7ZRER6bdcXjqbl4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http://image.made-in-china.com/2f1j10qCvtjQVMZNgH/Rubber-Antioxidant-TMQ-RD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619379"/>
            <a:ext cx="1524000" cy="1524001"/>
          </a:xfrm>
          <a:prstGeom prst="rect">
            <a:avLst/>
          </a:prstGeom>
          <a:noFill/>
        </p:spPr>
      </p:pic>
      <p:pic>
        <p:nvPicPr>
          <p:cNvPr id="29699" name="Picture 3" descr="http://russian.flocculant-manufacturer.com/photo/flocculant-manufacturer/editor/20120208132930_12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428868"/>
            <a:ext cx="1571636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85794"/>
            <a:ext cx="5000660" cy="57150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ВУЛКАНИЗУЮЩИЕ СИСТЕМЫ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110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702346"/>
            <a:ext cx="5500726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Влияние типа оксида металла на свойства резин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214552"/>
          <a:ext cx="8358244" cy="4429158"/>
        </p:xfrm>
        <a:graphic>
          <a:graphicData uri="http://schemas.openxmlformats.org/drawingml/2006/table">
            <a:tbl>
              <a:tblPr/>
              <a:tblGrid>
                <a:gridCol w="3834288"/>
                <a:gridCol w="768286"/>
                <a:gridCol w="762034"/>
                <a:gridCol w="764713"/>
                <a:gridCol w="768286"/>
                <a:gridCol w="764713"/>
                <a:gridCol w="695924"/>
              </a:tblGrid>
              <a:tr h="63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 металла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TiO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РЬО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9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Элктроотрицательность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катиона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свободной серы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5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Разность величины крутящих моментов по реометру Монсанто при 150 °С [М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-М</a:t>
                      </a:r>
                      <a:r>
                        <a:rPr lang="en-US" sz="16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(∆Н-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)]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Разрывная прочность (МПа)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14,80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0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Относительное удлинение (%)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при 300% удлинении (МПа)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Твердость по Шору при 21 °С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Сопротивление раздиру по А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die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(кН/м)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3"/>
            <a:ext cx="928661" cy="8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000792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ВУЛКАНИЗУЮЩИЕ СИСТЕМЫ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2317"/>
            <a:ext cx="7572428" cy="48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3"/>
            <a:ext cx="928661" cy="8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000792" cy="714380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Ингибиторы подвулканизации и агенты, предотвращающие реверсию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3"/>
            <a:ext cx="928661" cy="8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000792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ВУЛКАНИЗУЮЩИЕ СИСТЕМЫ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2911" y="1477238"/>
          <a:ext cx="8072493" cy="5298870"/>
        </p:xfrm>
        <a:graphic>
          <a:graphicData uri="http://schemas.openxmlformats.org/drawingml/2006/table">
            <a:tbl>
              <a:tblPr/>
              <a:tblGrid>
                <a:gridCol w="2445111"/>
                <a:gridCol w="1875794"/>
                <a:gridCol w="1875794"/>
                <a:gridCol w="1875794"/>
              </a:tblGrid>
              <a:tr h="1699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Ускоритель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подвулканизации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смеси 1 по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ACS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смеси 1 по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ACS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Диизопропилбензотиазол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ДИПБТ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Циклогексил-2-бензтиазолсульфенамид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СА-Ц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Третбутил-2-бензтиазолсульфенамид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СА-Т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Оксидиэтиленбензтиазил-2-сульфенамид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СА-ДЭ(САМ)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Диметилморфолин бензтиазол-2-суль-фенамид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СА-М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Бензтиазил-М,М-диэтилтиокарбамил сульфид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4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Меркаптобензтиозол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МБТ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Бензтиазил дисульфид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ДБТД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Тетраметилтиурам моносульфид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ТМТМ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Тетраметилтиурам дисульфид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ТМТД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Тетраэтилтиурам дисульфид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ТЭТД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Дибутилдитиокарбамат цинка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-ДБДТК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Диметилдитиокарбамат цинка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-ДМДТК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9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Дифенилгуанидин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ДФГ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3"/>
            <a:ext cx="928661" cy="8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000792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Пластификаторы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643051"/>
          <a:ext cx="8215370" cy="4145280"/>
        </p:xfrm>
        <a:graphic>
          <a:graphicData uri="http://schemas.openxmlformats.org/drawingml/2006/table">
            <a:tbl>
              <a:tblPr/>
              <a:tblGrid>
                <a:gridCol w="2738170"/>
                <a:gridCol w="2738170"/>
                <a:gridCol w="2739030"/>
              </a:tblGrid>
              <a:tr h="445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Масла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 применения изделий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59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579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Нафтеновые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Этилен-пропиленовый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Этилен-пропилен-диеновый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Полихлоропрен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БСК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Уплотнители и уплотняющие составы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Адгезивы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Обычные резиновые изделия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13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Парафиновые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Натуральный 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Полиизопрен синтетический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Бутил 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БСК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Полихлоропрен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Материалы для текстильной промышленности, Уплотнители и уплотняющие составы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8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Ароматические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Натуральный 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БСК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Полибутадиен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автомобилей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015154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Резиновая смесь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500702"/>
            <a:ext cx="707236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Резина </a:t>
            </a:r>
            <a:r>
              <a:rPr lang="ru-RU" dirty="0" smtClean="0"/>
              <a:t>- многокомпонентная система, состоящая из полимерной основы и целевых добавок: вулканизующих систем, наполнителей, мягчителей, </a:t>
            </a:r>
            <a:r>
              <a:rPr lang="ru-RU" dirty="0" err="1" smtClean="0"/>
              <a:t>противостарителей</a:t>
            </a:r>
            <a:r>
              <a:rPr lang="ru-RU" dirty="0" smtClean="0"/>
              <a:t>, модификаторов и др.</a:t>
            </a:r>
            <a:endParaRPr lang="ru-RU" dirty="0"/>
          </a:p>
        </p:txBody>
      </p:sp>
      <p:pic>
        <p:nvPicPr>
          <p:cNvPr id="5126" name="Picture 6" descr="http://s0alex.ru/img14/ab10-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928934"/>
            <a:ext cx="1274677" cy="92869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10543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http://www.symbolsbook.ru/images/S/Se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071678"/>
            <a:ext cx="1183461" cy="785818"/>
          </a:xfrm>
          <a:prstGeom prst="rect">
            <a:avLst/>
          </a:prstGeom>
          <a:noFill/>
        </p:spPr>
      </p:pic>
      <p:pic>
        <p:nvPicPr>
          <p:cNvPr id="33796" name="Picture 4" descr="http://i01.i.aliimg.com/photo/v0/60089984291/Edible_hydrolyzed_gelatin_powder.jpg_200x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071678"/>
            <a:ext cx="1043257" cy="785818"/>
          </a:xfrm>
          <a:prstGeom prst="rect">
            <a:avLst/>
          </a:prstGeom>
          <a:noFill/>
        </p:spPr>
      </p:pic>
      <p:pic>
        <p:nvPicPr>
          <p:cNvPr id="33798" name="Picture 6" descr="http://www.mixedrefrigerant.com/photo/pt5816637-polypropylene_halogen_free_flame_retardant_masterbatch_white_granul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572008"/>
            <a:ext cx="1073951" cy="785818"/>
          </a:xfrm>
          <a:prstGeom prst="rect">
            <a:avLst/>
          </a:prstGeom>
          <a:noFill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www.sweet-s-shop.ru/images/material_site/stearinov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214686"/>
            <a:ext cx="1214640" cy="857256"/>
          </a:xfrm>
          <a:prstGeom prst="rect">
            <a:avLst/>
          </a:prstGeom>
          <a:noFill/>
        </p:spPr>
      </p:pic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://www.ru.all.biz/img/ru/catalog/187843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8903" y="4587915"/>
            <a:ext cx="1303881" cy="769911"/>
          </a:xfrm>
          <a:prstGeom prst="rect">
            <a:avLst/>
          </a:prstGeom>
          <a:noFill/>
        </p:spPr>
      </p:pic>
      <p:pic>
        <p:nvPicPr>
          <p:cNvPr id="33808" name="Picture 16" descr="http://images.bizorg.su/goods/207/817/s_207817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357562"/>
            <a:ext cx="1071570" cy="10715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34072" y="1702346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Вулканизующая система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19200" y="427411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Наполнители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285749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Мягчители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307181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Пластификаторы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1714488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Противостарители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420267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Модификаторы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endCxn id="5126" idx="0"/>
          </p:cNvCxnSpPr>
          <p:nvPr/>
        </p:nvCxnSpPr>
        <p:spPr>
          <a:xfrm>
            <a:off x="3357556" y="2071680"/>
            <a:ext cx="1351717" cy="85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3"/>
            <a:endCxn id="5126" idx="1"/>
          </p:cNvCxnSpPr>
          <p:nvPr/>
        </p:nvCxnSpPr>
        <p:spPr>
          <a:xfrm>
            <a:off x="2468074" y="3042162"/>
            <a:ext cx="1603860" cy="351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2"/>
            <a:endCxn id="5126" idx="0"/>
          </p:cNvCxnSpPr>
          <p:nvPr/>
        </p:nvCxnSpPr>
        <p:spPr>
          <a:xfrm rot="5400000">
            <a:off x="5095072" y="1698022"/>
            <a:ext cx="845114" cy="1616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1"/>
            <a:endCxn id="5126" idx="3"/>
          </p:cNvCxnSpPr>
          <p:nvPr/>
        </p:nvCxnSpPr>
        <p:spPr>
          <a:xfrm rot="10800000" flipV="1">
            <a:off x="5346612" y="3256475"/>
            <a:ext cx="725587" cy="136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0"/>
            <a:endCxn id="5126" idx="2"/>
          </p:cNvCxnSpPr>
          <p:nvPr/>
        </p:nvCxnSpPr>
        <p:spPr>
          <a:xfrm rot="16200000" flipV="1">
            <a:off x="5372855" y="3194046"/>
            <a:ext cx="416486" cy="1743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1" idx="0"/>
            <a:endCxn id="5126" idx="2"/>
          </p:cNvCxnSpPr>
          <p:nvPr/>
        </p:nvCxnSpPr>
        <p:spPr>
          <a:xfrm rot="5400000" flipH="1" flipV="1">
            <a:off x="4012785" y="3506189"/>
            <a:ext cx="345048" cy="1047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015154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Резиновая смесь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28662" cy="8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71472" y="1857364"/>
          <a:ext cx="8286808" cy="4396716"/>
        </p:xfrm>
        <a:graphic>
          <a:graphicData uri="http://schemas.openxmlformats.org/drawingml/2006/table">
            <a:tbl>
              <a:tblPr/>
              <a:tblGrid>
                <a:gridCol w="4142971"/>
                <a:gridCol w="4143837"/>
              </a:tblGrid>
              <a:tr h="898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 Полимеры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Натуральный каучук, синтетические каучуки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62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2.Наполнители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Технический углерод, каолин,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кремнекислотные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наполнители, карбонат кальция и др.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7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 Стабилизирующие системы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Антиоксиданты,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антиозонаты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воска и др.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4.Компоненты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вулканизационных систем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Сера, ускорители, активаторы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27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 Специальные компоненты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Вторичные компоненты, такие как пигменты, масла, смолы, короткие волокна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000100" cy="8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85926"/>
          <a:ext cx="8572558" cy="4857785"/>
        </p:xfrm>
        <a:graphic>
          <a:graphicData uri="http://schemas.openxmlformats.org/drawingml/2006/table">
            <a:tbl>
              <a:tblPr/>
              <a:tblGrid>
                <a:gridCol w="1851056"/>
                <a:gridCol w="1119952"/>
                <a:gridCol w="1119952"/>
                <a:gridCol w="1120847"/>
                <a:gridCol w="1119952"/>
                <a:gridCol w="1119952"/>
                <a:gridCol w="1120847"/>
              </a:tblGrid>
              <a:tr h="381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Свойства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Категории каучука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Примеси (% максим.)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Зола (% максим.)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Летучие вещества (%)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6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 (%)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6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Пластичность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5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сохранения пластичности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цвета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Вязкость по Муни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00232" y="714356"/>
            <a:ext cx="2500330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КАУЧУКИ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3"/>
            <a:ext cx="1000100" cy="8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643050"/>
          <a:ext cx="8643998" cy="4929218"/>
        </p:xfrm>
        <a:graphic>
          <a:graphicData uri="http://schemas.openxmlformats.org/drawingml/2006/table">
            <a:tbl>
              <a:tblPr/>
              <a:tblGrid>
                <a:gridCol w="737869"/>
                <a:gridCol w="2944251"/>
                <a:gridCol w="4961878"/>
              </a:tblGrid>
              <a:tr h="28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Натуральный каучук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Ребристый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смокед-шит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Коагулированные листы, высушенный и окурен­ный латекс. Доступно 5 видов (В881-5)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Белый и светлый 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Коагулюм натурального жидкого латекса, валь­цованного для получения крепа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Плантационный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корич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креп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Свежие сгустки и другие высококачественные отходы, собранные на плантации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Компокреп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Сгустки, сборы с дерева и срезы «смокед-шит», вальцованные в 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Тонкие листы коричне­вого крепа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окуренные листы, влажные пластины, комья и другие сборы с плантаций и мелких хозяйств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Толстый листовой 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Влажные пластины, комья и не окуренные листы, вальцованные для получения крепа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Плоский корообразный 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виды сборов натурального каучука, включая сборы с земли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окуренный листовой креп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Вальцованный окуренный каучук, исключитель­но из ребристых окуренных листов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2500330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КАУЧУКИ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2500330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КАУЧУКИ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1714488"/>
          <a:ext cx="7643866" cy="4674406"/>
        </p:xfrm>
        <a:graphic>
          <a:graphicData uri="http://schemas.openxmlformats.org/drawingml/2006/table">
            <a:tbl>
              <a:tblPr/>
              <a:tblGrid>
                <a:gridCol w="2256760"/>
                <a:gridCol w="5387106"/>
              </a:tblGrid>
              <a:tr h="45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Классификационный номер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47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Бутадиен-стирольный каучук высокотемпературной эмульсионной полимеризации (температура полимеризации выше 38°С), без пигментов.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47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Бутадиен-стирольный каучук низкотемпературной эмульсионной полимеризации (температура полимеризации ниже 10°С), без пигментов.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47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  <a:endParaRPr lang="ru-RU" sz="16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Бутадиен-стирольный каучук низкотемпературной полимеризации/маточная смесь с техническим углеродом/ 14 массовых частей масла (максимум)</a:t>
                      </a:r>
                      <a:endParaRPr lang="ru-RU" sz="16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ru-RU" sz="16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Маслонаполненный БСК низкотемпературной эмульсионной полимеризации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7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6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БСК низкотемпературной эмульсионной полимеризации/ маточная смесь с техническим углеродом/ более 14 массовых частей масла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3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</a:t>
                      </a:r>
                      <a:endParaRPr lang="ru-RU" sz="16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Эмульсионные </a:t>
                      </a:r>
                      <a:r>
                        <a:rPr lang="ru-RU" sz="1600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смоло-каучуковые</a:t>
                      </a:r>
                      <a:r>
                        <a:rPr lang="ru-RU" sz="16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маточные смеси</a:t>
                      </a:r>
                      <a:endParaRPr lang="ru-RU" sz="16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015154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Рецептуростроение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3"/>
            <a:ext cx="892111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3116"/>
          <a:ext cx="8001056" cy="3613424"/>
        </p:xfrm>
        <a:graphic>
          <a:graphicData uri="http://schemas.openxmlformats.org/drawingml/2006/table">
            <a:tbl>
              <a:tblPr/>
              <a:tblGrid>
                <a:gridCol w="2666740"/>
                <a:gridCol w="2666740"/>
                <a:gridCol w="2667576"/>
              </a:tblGrid>
              <a:tr h="38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Бутадиен и сополимеры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Изопрен и сополимеры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 без добавок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1200-1249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2200-2249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Маслонаполненный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1250-1299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2250-2299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Маточная смесь с техническим углеродом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1300-1349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2300-2349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Маточной смеси с маслом и техническим углеродом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1350-1399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2350-2399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Латекс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1400-1449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2400-2449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1450-1499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2450-2499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4286280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Потребление каучука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28662" cy="8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786322"/>
          <a:ext cx="4133850" cy="2142744"/>
        </p:xfrm>
        <a:graphic>
          <a:graphicData uri="http://schemas.openxmlformats.org/drawingml/2006/table">
            <a:tbl>
              <a:tblPr/>
              <a:tblGrid>
                <a:gridCol w="3271122"/>
                <a:gridCol w="862728"/>
              </a:tblGrid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Шины     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автомобилей                                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Технические неавтомобильные изделия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Композиции на основе термоэластопластов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Обувь                                                       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Конструкционные изделия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Кабель и электропровод                         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Адгезивы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изделия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48017" y="4417271"/>
          <a:ext cx="5838825" cy="1940687"/>
        </p:xfrm>
        <a:graphic>
          <a:graphicData uri="http://schemas.openxmlformats.org/drawingml/2006/table">
            <a:tbl>
              <a:tblPr/>
              <a:tblGrid>
                <a:gridCol w="4410065"/>
                <a:gridCol w="1428760"/>
              </a:tblGrid>
              <a:tr h="24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Изделие потребления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от общего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Легковые шины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Восстановление протектора шин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Грузовые шины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Шины специального назначения (авиация, землеройные машины и т.д.)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Технические изделия автомобилей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Изделия прочего назначения (бытового назначения, медицинское оборудование, строительство)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42" name="AutoShape 2" descr="Картинки по запросу резиновая сме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ptk-perm.ru/u/p/50daa4b2d650f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57351"/>
            <a:ext cx="2428892" cy="1457335"/>
          </a:xfrm>
          <a:prstGeom prst="rect">
            <a:avLst/>
          </a:prstGeom>
          <a:noFill/>
        </p:spPr>
      </p:pic>
      <p:pic>
        <p:nvPicPr>
          <p:cNvPr id="10246" name="Picture 6" descr="http://images.bizorg.su/goods/388/698/388698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2571768" cy="1928826"/>
          </a:xfrm>
          <a:prstGeom prst="rect">
            <a:avLst/>
          </a:prstGeom>
          <a:noFill/>
        </p:spPr>
      </p:pic>
      <p:pic>
        <p:nvPicPr>
          <p:cNvPr id="10250" name="Picture 10" descr="http://ptk-perm.ru/u/p/50daa48d5e2f1/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714620"/>
            <a:ext cx="2143140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500066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СИСТЕМЫ НАПОЛНИТЕЛЕЙ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1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071678"/>
          <a:ext cx="7715304" cy="3366676"/>
        </p:xfrm>
        <a:graphic>
          <a:graphicData uri="http://schemas.openxmlformats.org/drawingml/2006/table">
            <a:tbl>
              <a:tblPr/>
              <a:tblGrid>
                <a:gridCol w="996457"/>
                <a:gridCol w="1843020"/>
                <a:gridCol w="1590925"/>
                <a:gridCol w="3284902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 по А8ТМ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частиц, нм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Основное назначение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9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SFR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N762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61-100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шин, кроме протектора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GPF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N660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49-60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шин, кроме протектора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N550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40-48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шин, кроме протектора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31-39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Детали шин, кроме протектора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26-30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Протектор и другие детали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9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ISAF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N220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Протектор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SAF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N110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11-19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Протектор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1362</TotalTime>
  <Words>1007</Words>
  <Application>Microsoft Office PowerPoint</Application>
  <PresentationFormat>Экран (4:3)</PresentationFormat>
  <Paragraphs>399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                МДК 01…Название модуля  </vt:lpstr>
      <vt:lpstr>Резиновая смесь </vt:lpstr>
      <vt:lpstr>Резиновая смесь</vt:lpstr>
      <vt:lpstr>КАУЧУКИ </vt:lpstr>
      <vt:lpstr>КАУЧУКИ </vt:lpstr>
      <vt:lpstr>КАУЧУКИ </vt:lpstr>
      <vt:lpstr>Рецептуростроение </vt:lpstr>
      <vt:lpstr>Потребление каучука</vt:lpstr>
      <vt:lpstr>СИСТЕМЫ НАПОЛНИТЕЛЕЙ</vt:lpstr>
      <vt:lpstr>СИСТЕМЫ НАПОЛНИТЕЛЕЙ</vt:lpstr>
      <vt:lpstr>СИСТЕМЫ НАПОЛНИТЕЛЕЙ</vt:lpstr>
      <vt:lpstr>Системы стабилизаторов</vt:lpstr>
      <vt:lpstr>Применение противостарителей</vt:lpstr>
      <vt:lpstr>ВУЛКАНИЗУЮЩИЕ СИСТЕМЫ</vt:lpstr>
      <vt:lpstr>ВУЛКАНИЗУЮЩИЕ СИСТЕМЫ </vt:lpstr>
      <vt:lpstr>Ингибиторы подвулканизации и агенты, предотвращающие реверсию</vt:lpstr>
      <vt:lpstr>ВУЛКАНИЗУЮЩИЕ СИСТЕМЫ </vt:lpstr>
      <vt:lpstr>Пластификаторы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01 Морозостойкость  эластомеров и способы ее повышения.</dc:title>
  <dc:creator>Alexander</dc:creator>
  <cp:lastModifiedBy>наталия</cp:lastModifiedBy>
  <cp:revision>110</cp:revision>
  <dcterms:created xsi:type="dcterms:W3CDTF">2015-06-23T08:13:28Z</dcterms:created>
  <dcterms:modified xsi:type="dcterms:W3CDTF">2015-10-09T05:00:57Z</dcterms:modified>
</cp:coreProperties>
</file>