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71" r:id="rId5"/>
    <p:sldId id="259" r:id="rId6"/>
    <p:sldId id="264" r:id="rId7"/>
    <p:sldId id="266" r:id="rId8"/>
    <p:sldId id="267" r:id="rId9"/>
    <p:sldId id="265" r:id="rId10"/>
    <p:sldId id="293" r:id="rId11"/>
    <p:sldId id="294" r:id="rId12"/>
    <p:sldId id="295" r:id="rId13"/>
    <p:sldId id="296" r:id="rId14"/>
    <p:sldId id="261" r:id="rId15"/>
    <p:sldId id="262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97" r:id="rId24"/>
    <p:sldId id="278" r:id="rId25"/>
    <p:sldId id="279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975C3-09F0-47FF-9606-712EEB3D9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39966-A1D6-49EE-9772-E0EEBE790E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4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D8F1-797B-41CA-9E4B-55B9C84A3A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0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AEC3B9-18F7-4D01-A961-26463F5F30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6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ED7700-D1DA-4B41-A3A2-5A094DD95D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ED4B-E7E5-4DA8-927C-030E9196C5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23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6CE55-0E75-441A-B5A0-512CBF826E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2C0C-1D97-41C8-B1B6-88F2BC8585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7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C685-4B8F-4218-B624-C45FDC3AB1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6FCD4-2C5B-425D-8D22-CA3B8BF20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7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59242-F991-4491-B78E-10ADE55D19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96F91-161E-4C92-87A9-31DE32014F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6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92263-87AE-4024-ACA5-E43DB4A56F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7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39ED8B-B3A1-4DBA-A284-12519B2B44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5. Ультразвук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Классификация: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/>
              <a:t>по способу распространения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/>
              <a:t>воздушный</a:t>
            </a:r>
          </a:p>
          <a:p>
            <a:pPr>
              <a:lnSpc>
                <a:spcPct val="90000"/>
              </a:lnSpc>
            </a:pPr>
            <a:r>
              <a:rPr lang="ru-RU" dirty="0"/>
              <a:t>контактный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i="1" dirty="0"/>
              <a:t>по частотному спектру</a:t>
            </a:r>
            <a:r>
              <a:rPr lang="ru-RU" dirty="0"/>
              <a:t> </a:t>
            </a:r>
          </a:p>
          <a:p>
            <a:pPr>
              <a:lnSpc>
                <a:spcPct val="90000"/>
              </a:lnSpc>
            </a:pPr>
            <a:r>
              <a:rPr lang="ru-RU" dirty="0"/>
              <a:t>низкочастотный — колебания </a:t>
            </a:r>
            <a:endParaRPr lang="ru-RU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1,25 </a:t>
            </a:r>
            <a:r>
              <a:rPr lang="ru-RU" dirty="0"/>
              <a:t>• </a:t>
            </a:r>
            <a:r>
              <a:rPr lang="ru-RU" dirty="0" smtClean="0"/>
              <a:t>10</a:t>
            </a:r>
            <a:r>
              <a:rPr lang="ru-RU" baseline="30000" dirty="0" smtClean="0"/>
              <a:t>4</a:t>
            </a:r>
            <a:r>
              <a:rPr lang="ru-RU" dirty="0" smtClean="0"/>
              <a:t>. </a:t>
            </a:r>
            <a:r>
              <a:rPr lang="ru-RU" dirty="0"/>
              <a:t>..1,0 • </a:t>
            </a:r>
            <a:r>
              <a:rPr lang="ru-RU" dirty="0" smtClean="0"/>
              <a:t>10</a:t>
            </a:r>
            <a:r>
              <a:rPr lang="ru-RU" baseline="30000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Гц </a:t>
            </a:r>
          </a:p>
          <a:p>
            <a:pPr>
              <a:lnSpc>
                <a:spcPct val="90000"/>
              </a:lnSpc>
            </a:pPr>
            <a:r>
              <a:rPr lang="ru-RU" dirty="0"/>
              <a:t>высокочастотный — свыше 1,0 • </a:t>
            </a:r>
            <a:r>
              <a:rPr lang="ru-RU" dirty="0" smtClean="0"/>
              <a:t>10</a:t>
            </a:r>
            <a:r>
              <a:rPr lang="ru-RU" baseline="30000" dirty="0" smtClean="0"/>
              <a:t>5</a:t>
            </a:r>
            <a:r>
              <a:rPr lang="ru-RU" dirty="0" smtClean="0"/>
              <a:t> Гц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616624" cy="706090"/>
          </a:xfrm>
        </p:spPr>
        <p:txBody>
          <a:bodyPr/>
          <a:lstStyle/>
          <a:p>
            <a:r>
              <a:rPr lang="ru-RU" dirty="0" smtClean="0"/>
              <a:t>Источники ЭМП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Неионизирующие электромагнитные поля естественного происхождения - постоянно действующий фактор. </a:t>
            </a:r>
          </a:p>
          <a:p>
            <a:pPr>
              <a:buFontTx/>
              <a:buNone/>
            </a:pPr>
            <a:r>
              <a:rPr lang="ru-RU" b="1" i="1" dirty="0"/>
              <a:t>Источники ЭМП: </a:t>
            </a:r>
          </a:p>
          <a:p>
            <a:r>
              <a:rPr lang="ru-RU" dirty="0"/>
              <a:t>атмосферное электричество, </a:t>
            </a:r>
          </a:p>
          <a:p>
            <a:r>
              <a:rPr lang="ru-RU" dirty="0"/>
              <a:t>радиоизлучения солнца и галактик,</a:t>
            </a:r>
          </a:p>
          <a:p>
            <a:r>
              <a:rPr lang="ru-RU" dirty="0"/>
              <a:t>электрические и магнитные поля Земли.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17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19256" cy="490066"/>
          </a:xfrm>
        </p:spPr>
        <p:txBody>
          <a:bodyPr/>
          <a:lstStyle/>
          <a:p>
            <a:r>
              <a:rPr lang="ru-RU" dirty="0" smtClean="0"/>
              <a:t>Источники ЭМП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968552"/>
          </a:xfrm>
        </p:spPr>
        <p:txBody>
          <a:bodyPr/>
          <a:lstStyle/>
          <a:p>
            <a:r>
              <a:rPr lang="ru-RU" dirty="0"/>
              <a:t>Источниками электрических полей промышленной частоты (50 Гц) являются линии электропередач, а также все высоковольтные установки промышленной частоты.</a:t>
            </a:r>
          </a:p>
          <a:p>
            <a:r>
              <a:rPr lang="ru-RU" dirty="0"/>
              <a:t>Магнитные поля промышленной частоты возникают вокруг любых электроустановок и </a:t>
            </a:r>
            <a:r>
              <a:rPr lang="ru-RU" dirty="0" err="1"/>
              <a:t>токопроводов</a:t>
            </a:r>
            <a:r>
              <a:rPr lang="ru-RU" dirty="0"/>
              <a:t> промышленной частоты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30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ЭМП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Источниками </a:t>
            </a:r>
            <a:r>
              <a:rPr lang="ru-RU" dirty="0" smtClean="0"/>
              <a:t>ЭМИ радиочастот </a:t>
            </a:r>
            <a:r>
              <a:rPr lang="ru-RU" dirty="0"/>
              <a:t>являются мощные радиостанции, антенны, установки индукционного нагрева, исследовательские установки, высокочастотные приборы и устройства, используемые в промышленности, в медицине и в быту.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49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706090"/>
          </a:xfrm>
        </p:spPr>
        <p:txBody>
          <a:bodyPr/>
          <a:lstStyle/>
          <a:p>
            <a:r>
              <a:rPr lang="ru-RU" dirty="0" smtClean="0"/>
              <a:t>Источники ЭМП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5760640"/>
          </a:xfrm>
        </p:spPr>
        <p:txBody>
          <a:bodyPr/>
          <a:lstStyle/>
          <a:p>
            <a:r>
              <a:rPr lang="ru-RU" dirty="0"/>
              <a:t>Источниками электростатического поля и электромагнитных излучений в широком диапазоне частот являются персональные электронно-вычислительные машины (ПЭВМ) и </a:t>
            </a:r>
            <a:r>
              <a:rPr lang="ru-RU" dirty="0" err="1"/>
              <a:t>видеодисплейные</a:t>
            </a:r>
            <a:r>
              <a:rPr lang="ru-RU" dirty="0"/>
              <a:t> терминалы (ВДТ) на электронно-лучевых трубках. </a:t>
            </a:r>
            <a:endParaRPr lang="ru-RU" dirty="0" smtClean="0"/>
          </a:p>
          <a:p>
            <a:r>
              <a:rPr lang="ru-RU" sz="2800" dirty="0" smtClean="0"/>
              <a:t>Главную </a:t>
            </a:r>
            <a:r>
              <a:rPr lang="ru-RU" sz="2800" dirty="0"/>
              <a:t>опасность для пользователей представляют электромагнитное излучение монитора в диапазоне частот 5 Гц–400 кГц и статический электрический заряд на экране.</a:t>
            </a:r>
          </a:p>
        </p:txBody>
      </p:sp>
    </p:spTree>
    <p:extLst>
      <p:ext uri="{BB962C8B-B14F-4D97-AF65-F5344CB8AC3E}">
        <p14:creationId xmlns:p14="http://schemas.microsoft.com/office/powerpoint/2010/main" val="49383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49" y="0"/>
            <a:ext cx="9144000" cy="599221"/>
          </a:xfrm>
        </p:spPr>
        <p:txBody>
          <a:bodyPr/>
          <a:lstStyle/>
          <a:p>
            <a:r>
              <a:rPr lang="ru-RU" sz="2400" dirty="0"/>
              <a:t>Классификация неионизирующих техногенных излучений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30" y="692696"/>
            <a:ext cx="490153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Применение техногенных ЭМП и ЭМИ различных частот</a:t>
            </a:r>
            <a:r>
              <a:rPr lang="ru-RU" sz="4000"/>
              <a:t> 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341438"/>
            <a:ext cx="4725987" cy="551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/>
              <a:t>Неионизирующие электромагнитные поля и излучения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/>
              <a:t>Воздействие ЭМП зависит от</a:t>
            </a:r>
            <a:r>
              <a:rPr lang="ru-RU" b="1"/>
              <a:t>:</a:t>
            </a:r>
          </a:p>
          <a:p>
            <a:pPr>
              <a:lnSpc>
                <a:spcPct val="90000"/>
              </a:lnSpc>
            </a:pPr>
            <a:r>
              <a:rPr lang="ru-RU"/>
              <a:t>напряженности электрического и магнитного полей, </a:t>
            </a:r>
          </a:p>
          <a:p>
            <a:pPr>
              <a:lnSpc>
                <a:spcPct val="90000"/>
              </a:lnSpc>
            </a:pPr>
            <a:r>
              <a:rPr lang="ru-RU"/>
              <a:t>плотности потока энергии, </a:t>
            </a:r>
          </a:p>
          <a:p>
            <a:pPr>
              <a:lnSpc>
                <a:spcPct val="90000"/>
              </a:lnSpc>
            </a:pPr>
            <a:r>
              <a:rPr lang="ru-RU"/>
              <a:t>частоты колебаний, </a:t>
            </a:r>
          </a:p>
          <a:p>
            <a:pPr>
              <a:lnSpc>
                <a:spcPct val="90000"/>
              </a:lnSpc>
            </a:pPr>
            <a:r>
              <a:rPr lang="ru-RU"/>
              <a:t>режима облучения, </a:t>
            </a:r>
          </a:p>
          <a:p>
            <a:pPr>
              <a:lnSpc>
                <a:spcPct val="90000"/>
              </a:lnSpc>
            </a:pPr>
            <a:r>
              <a:rPr lang="ru-RU"/>
              <a:t>размера облучаемой поверхности тела,</a:t>
            </a:r>
          </a:p>
          <a:p>
            <a:pPr>
              <a:lnSpc>
                <a:spcPct val="90000"/>
              </a:lnSpc>
            </a:pPr>
            <a:r>
              <a:rPr lang="ru-RU"/>
              <a:t>индивидуальных особенностей организма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 i="1"/>
              <a:t>Неионизирующие электромагнитные поля и излучения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/>
              <a:t>Воздействия МП:</a:t>
            </a:r>
          </a:p>
          <a:p>
            <a:r>
              <a:rPr lang="ru-RU"/>
              <a:t>постоянные (от искусственных магнитных материалов)</a:t>
            </a:r>
          </a:p>
          <a:p>
            <a:r>
              <a:rPr lang="ru-RU"/>
              <a:t>импульсные </a:t>
            </a:r>
          </a:p>
          <a:p>
            <a:pPr>
              <a:buFontTx/>
              <a:buNone/>
            </a:pPr>
            <a:r>
              <a:rPr lang="ru-RU"/>
              <a:t>Степень воздействия МП на работающих зависит от максимальной напряженности поля в пространстве около магнитного устройства или в зоне влияния искусственного магнита.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6690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/>
              <a:t>Последствия работы в условиях хронического воздействия МП, превышающих предельно допустимые уровни: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1. нарушения функций:</a:t>
            </a:r>
          </a:p>
          <a:p>
            <a:pPr>
              <a:lnSpc>
                <a:spcPct val="90000"/>
              </a:lnSpc>
            </a:pPr>
            <a:r>
              <a:rPr lang="ru-RU" sz="2400"/>
              <a:t>центральной нервной системы (Ц</a:t>
            </a:r>
            <a:r>
              <a:rPr lang="en-US" sz="2400"/>
              <a:t>HC</a:t>
            </a:r>
            <a:r>
              <a:rPr lang="ru-RU" sz="2400"/>
              <a:t>), </a:t>
            </a:r>
          </a:p>
          <a:p>
            <a:pPr>
              <a:lnSpc>
                <a:spcPct val="90000"/>
              </a:lnSpc>
            </a:pPr>
            <a:r>
              <a:rPr lang="ru-RU" sz="2400"/>
              <a:t>сердечно-сосудистой системы</a:t>
            </a:r>
          </a:p>
          <a:p>
            <a:pPr>
              <a:lnSpc>
                <a:spcPct val="90000"/>
              </a:lnSpc>
            </a:pPr>
            <a:r>
              <a:rPr lang="ru-RU" sz="2400"/>
              <a:t>дыхательной системы,</a:t>
            </a:r>
          </a:p>
          <a:p>
            <a:pPr>
              <a:lnSpc>
                <a:spcPct val="90000"/>
              </a:lnSpc>
            </a:pPr>
            <a:r>
              <a:rPr lang="ru-RU" sz="2400"/>
              <a:t>пищеварительного тракта,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2. изменения в крови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/>
              <a:t>Выражаются жалобами на:</a:t>
            </a:r>
          </a:p>
          <a:p>
            <a:pPr>
              <a:lnSpc>
                <a:spcPct val="90000"/>
              </a:lnSpc>
            </a:pPr>
            <a:r>
              <a:rPr lang="ru-RU" sz="2400"/>
              <a:t>головную боль в височной и затылочной областях,</a:t>
            </a:r>
          </a:p>
          <a:p>
            <a:pPr>
              <a:lnSpc>
                <a:spcPct val="90000"/>
              </a:lnSpc>
            </a:pPr>
            <a:r>
              <a:rPr lang="ru-RU" sz="2400"/>
              <a:t>вялость,</a:t>
            </a:r>
          </a:p>
          <a:p>
            <a:pPr>
              <a:lnSpc>
                <a:spcPct val="90000"/>
              </a:lnSpc>
            </a:pPr>
            <a:r>
              <a:rPr lang="ru-RU" sz="2400"/>
              <a:t>расстройство сна,</a:t>
            </a:r>
          </a:p>
          <a:p>
            <a:pPr>
              <a:lnSpc>
                <a:spcPct val="90000"/>
              </a:lnSpc>
            </a:pPr>
            <a:r>
              <a:rPr lang="ru-RU" sz="2400"/>
              <a:t>снижение памяти, </a:t>
            </a:r>
          </a:p>
          <a:p>
            <a:pPr>
              <a:lnSpc>
                <a:spcPct val="90000"/>
              </a:lnSpc>
            </a:pPr>
            <a:r>
              <a:rPr lang="ru-RU" sz="2400"/>
              <a:t>повышенную раздражительность, апатию,</a:t>
            </a:r>
          </a:p>
          <a:p>
            <a:pPr>
              <a:lnSpc>
                <a:spcPct val="90000"/>
              </a:lnSpc>
            </a:pPr>
            <a:r>
              <a:rPr lang="ru-RU" sz="2400"/>
              <a:t>боли в области сердца.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/>
              <a:t>Переменное электрическое поле вызывает нагрев тканей человека за счет:</a:t>
            </a:r>
          </a:p>
          <a:p>
            <a:pPr>
              <a:lnSpc>
                <a:spcPct val="90000"/>
              </a:lnSpc>
            </a:pPr>
            <a:r>
              <a:rPr lang="ru-RU" sz="2800"/>
              <a:t> переменной поляризации диэлектрика (сухожилий, хрящей и т. д.),</a:t>
            </a:r>
          </a:p>
          <a:p>
            <a:pPr>
              <a:lnSpc>
                <a:spcPct val="90000"/>
              </a:lnSpc>
            </a:pPr>
            <a:r>
              <a:rPr lang="ru-RU" sz="2800"/>
              <a:t>появления токопроводимости.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Избыточная теплота отводится до известного предела путем увеличения нагрузки на механизм терморегуляции. Однако, начиная с величины </a:t>
            </a:r>
            <a:r>
              <a:rPr lang="en-US" sz="2800"/>
              <a:t>I</a:t>
            </a:r>
            <a:r>
              <a:rPr lang="ru-RU" sz="2800"/>
              <a:t>=10 мВт/см2, называемой </a:t>
            </a:r>
            <a:r>
              <a:rPr lang="ru-RU" sz="2800" b="1" i="1"/>
              <a:t>тепловым порогом</a:t>
            </a:r>
            <a:r>
              <a:rPr lang="ru-RU" sz="2800"/>
              <a:t>, организм не справляется с отводом образующейся теплоты и температура тела повышается, что приносит вред здоровью.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56575" cy="1223963"/>
          </a:xfrm>
        </p:spPr>
        <p:txBody>
          <a:bodyPr/>
          <a:lstStyle/>
          <a:p>
            <a:r>
              <a:rPr lang="ru-RU" sz="4000"/>
              <a:t>Низкочастотные ультразвуковые колебания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endParaRPr lang="ru-RU"/>
          </a:p>
          <a:p>
            <a:pPr>
              <a:buFontTx/>
              <a:buNone/>
            </a:pPr>
            <a:r>
              <a:rPr lang="ru-RU" b="1" i="1"/>
              <a:t>Биологический эффект воздействия на организм зависит от:</a:t>
            </a:r>
          </a:p>
          <a:p>
            <a:pPr>
              <a:buFontTx/>
              <a:buAutoNum type="arabicPeriod"/>
            </a:pPr>
            <a:r>
              <a:rPr lang="ru-RU"/>
              <a:t> интенсивности;</a:t>
            </a:r>
          </a:p>
          <a:p>
            <a:pPr>
              <a:buFontTx/>
              <a:buAutoNum type="arabicPeriod"/>
            </a:pPr>
            <a:r>
              <a:rPr lang="ru-RU"/>
              <a:t> длительности воздействия;</a:t>
            </a:r>
          </a:p>
          <a:p>
            <a:pPr>
              <a:buFontTx/>
              <a:buAutoNum type="arabicPeriod"/>
            </a:pPr>
            <a:r>
              <a:rPr lang="ru-RU"/>
              <a:t> размеров поверхности тела, подвергаемой действию ультразвука.</a:t>
            </a:r>
          </a:p>
          <a:p>
            <a:pPr>
              <a:buFontTx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992888" cy="908720"/>
          </a:xfrm>
        </p:spPr>
        <p:txBody>
          <a:bodyPr/>
          <a:lstStyle/>
          <a:p>
            <a:r>
              <a:rPr lang="ru-RU" b="1" dirty="0"/>
              <a:t>7. </a:t>
            </a:r>
            <a:r>
              <a:rPr lang="ru-RU" b="1" i="1" dirty="0"/>
              <a:t>Лазерное излучение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964488" cy="5949280"/>
          </a:xfrm>
        </p:spPr>
        <p:txBody>
          <a:bodyPr/>
          <a:lstStyle/>
          <a:p>
            <a:pPr>
              <a:buFontTx/>
              <a:buNone/>
            </a:pPr>
            <a:r>
              <a:rPr lang="ru-RU" sz="3000" dirty="0"/>
              <a:t>Лазерное излучение (ЭМИ с частотами </a:t>
            </a:r>
            <a:endParaRPr lang="ru-RU" sz="3000" dirty="0" smtClean="0"/>
          </a:p>
          <a:p>
            <a:pPr>
              <a:buFontTx/>
              <a:buNone/>
            </a:pPr>
            <a:r>
              <a:rPr lang="ru-RU" sz="3000" dirty="0" smtClean="0"/>
              <a:t>30·10</a:t>
            </a:r>
            <a:r>
              <a:rPr lang="ru-RU" sz="3000" baseline="30000" dirty="0" smtClean="0"/>
              <a:t>11</a:t>
            </a:r>
            <a:r>
              <a:rPr lang="ru-RU" sz="3000" dirty="0" smtClean="0"/>
              <a:t> </a:t>
            </a:r>
            <a:r>
              <a:rPr lang="ru-RU" sz="3000" dirty="0"/>
              <a:t>–1,5·10</a:t>
            </a:r>
            <a:r>
              <a:rPr lang="ru-RU" sz="3000" baseline="30000" dirty="0"/>
              <a:t>15</a:t>
            </a:r>
            <a:r>
              <a:rPr lang="ru-RU" sz="3000" dirty="0"/>
              <a:t> Гц) генерируют оптические квантовые генераторы (ОКГ) – лазеры. </a:t>
            </a:r>
            <a:endParaRPr lang="ru-RU" sz="3000" dirty="0" smtClean="0"/>
          </a:p>
          <a:p>
            <a:pPr>
              <a:buFontTx/>
              <a:buNone/>
            </a:pPr>
            <a:r>
              <a:rPr lang="ru-RU" sz="3000" dirty="0" smtClean="0"/>
              <a:t>Лазерное </a:t>
            </a:r>
            <a:r>
              <a:rPr lang="ru-RU" sz="3000" dirty="0"/>
              <a:t>излучение (ЛИ) – это узкий </a:t>
            </a:r>
            <a:r>
              <a:rPr lang="ru-RU" sz="3000" dirty="0" err="1"/>
              <a:t>нефокусированный</a:t>
            </a:r>
            <a:r>
              <a:rPr lang="ru-RU" sz="3000" dirty="0"/>
              <a:t> или фокусированный световой поток, сосредоточенный в основном в видимой области длин волн, а также в инфракрасной и ультрафиолетовой. </a:t>
            </a:r>
            <a:endParaRPr lang="ru-RU" sz="3000" dirty="0" smtClean="0"/>
          </a:p>
          <a:p>
            <a:pPr>
              <a:buFontTx/>
              <a:buNone/>
            </a:pPr>
            <a:r>
              <a:rPr lang="ru-RU" sz="3000" dirty="0"/>
              <a:t>Специфическими свойствами ЛИ являются острая направленность, </a:t>
            </a:r>
            <a:r>
              <a:rPr lang="ru-RU" sz="3000" dirty="0" err="1"/>
              <a:t>монохроматичность</a:t>
            </a:r>
            <a:r>
              <a:rPr lang="ru-RU" sz="3000" dirty="0"/>
              <a:t> (одноцветность), большая </a:t>
            </a:r>
            <a:r>
              <a:rPr lang="ru-RU" sz="3000" dirty="0" smtClean="0"/>
              <a:t>мощность.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297"/>
            <a:ext cx="8229600" cy="1143000"/>
          </a:xfrm>
        </p:spPr>
        <p:txBody>
          <a:bodyPr/>
          <a:lstStyle/>
          <a:p>
            <a:r>
              <a:rPr lang="ru-RU" b="1" i="1" dirty="0"/>
              <a:t>Лазерное излучение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8964613" cy="568863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dirty="0" smtClean="0"/>
              <a:t>Лазеры, генерирующие излучение в: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видимом диапазоне спектра </a:t>
            </a:r>
            <a:r>
              <a:rPr lang="ru-RU" sz="2800" i="1" dirty="0"/>
              <a:t>(        </a:t>
            </a:r>
            <a:r>
              <a:rPr lang="ru-RU" sz="2800" dirty="0"/>
              <a:t>= 0,44...0,59 мкм;      = 0,63 мкм;       = 0,69 мкм),</a:t>
            </a:r>
          </a:p>
          <a:p>
            <a:r>
              <a:rPr lang="ru-RU" sz="2800" dirty="0"/>
              <a:t> ближнем ИК-диапазоне спектра </a:t>
            </a:r>
            <a:r>
              <a:rPr lang="ru-RU" sz="2800" i="1" dirty="0"/>
              <a:t>(       </a:t>
            </a:r>
            <a:r>
              <a:rPr lang="ru-RU" sz="2800" dirty="0"/>
              <a:t>= 1,06 мкм)</a:t>
            </a:r>
          </a:p>
          <a:p>
            <a:r>
              <a:rPr lang="ru-RU" sz="2800" dirty="0"/>
              <a:t>дальнем ИК-диапазоне спектра </a:t>
            </a:r>
            <a:r>
              <a:rPr lang="ru-RU" sz="2800" i="1" dirty="0"/>
              <a:t>(        = </a:t>
            </a:r>
            <a:r>
              <a:rPr lang="ru-RU" sz="2800" dirty="0"/>
              <a:t>10,6 мкм</a:t>
            </a:r>
            <a:r>
              <a:rPr lang="ru-RU" sz="2800" dirty="0" smtClean="0"/>
              <a:t>).</a:t>
            </a:r>
          </a:p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Лазерное </a:t>
            </a:r>
            <a:r>
              <a:rPr lang="ru-RU" sz="2800" dirty="0"/>
              <a:t>излучение (ЛИ) генерируют в:</a:t>
            </a:r>
          </a:p>
          <a:p>
            <a:r>
              <a:rPr lang="ru-RU" sz="2800" dirty="0"/>
              <a:t>инфракрасной,</a:t>
            </a:r>
          </a:p>
          <a:p>
            <a:r>
              <a:rPr lang="ru-RU" sz="2800" dirty="0"/>
              <a:t>световой,</a:t>
            </a:r>
          </a:p>
          <a:p>
            <a:r>
              <a:rPr lang="ru-RU" sz="2800" dirty="0"/>
              <a:t>ультрафиолетовой областях неионизирующего </a:t>
            </a:r>
            <a:r>
              <a:rPr lang="ru-RU" sz="2800" dirty="0" smtClean="0"/>
              <a:t>ЭМИ</a:t>
            </a:r>
            <a:endParaRPr lang="ru-RU" sz="2800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714961"/>
              </p:ext>
            </p:extLst>
          </p:nvPr>
        </p:nvGraphicFramePr>
        <p:xfrm>
          <a:off x="5724128" y="1412776"/>
          <a:ext cx="3968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412776"/>
                        <a:ext cx="3968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7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06645133"/>
              </p:ext>
            </p:extLst>
          </p:nvPr>
        </p:nvGraphicFramePr>
        <p:xfrm>
          <a:off x="6156176" y="2852936"/>
          <a:ext cx="3746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5" imgW="139579" imgH="177646" progId="Equation.DSMT4">
                  <p:embed/>
                </p:oleObj>
              </mc:Choice>
              <mc:Fallback>
                <p:oleObj name="Equation" r:id="rId5" imgW="139579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852936"/>
                        <a:ext cx="3746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93843"/>
              </p:ext>
            </p:extLst>
          </p:nvPr>
        </p:nvGraphicFramePr>
        <p:xfrm>
          <a:off x="1403648" y="1844824"/>
          <a:ext cx="398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844824"/>
                        <a:ext cx="3984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76619"/>
              </p:ext>
            </p:extLst>
          </p:nvPr>
        </p:nvGraphicFramePr>
        <p:xfrm>
          <a:off x="3779912" y="1844824"/>
          <a:ext cx="3762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7" imgW="139579" imgH="177646" progId="Equation.DSMT4">
                  <p:embed/>
                </p:oleObj>
              </mc:Choice>
              <mc:Fallback>
                <p:oleObj name="Equation" r:id="rId7" imgW="139579" imgH="177646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844824"/>
                        <a:ext cx="3762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20038"/>
              </p:ext>
            </p:extLst>
          </p:nvPr>
        </p:nvGraphicFramePr>
        <p:xfrm>
          <a:off x="6156176" y="2420888"/>
          <a:ext cx="3762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420888"/>
                        <a:ext cx="3762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/>
              <a:t>Области применения лазеров в зависимости от требуемой плотности потока излучения: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16113"/>
            <a:ext cx="8640763" cy="3897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/>
          <a:lstStyle/>
          <a:p>
            <a:r>
              <a:rPr lang="ru-RU" sz="3600" dirty="0" smtClean="0"/>
              <a:t>Классификация лазеров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/>
          <a:lstStyle/>
          <a:p>
            <a:r>
              <a:rPr lang="ru-RU" sz="2400" dirty="0"/>
              <a:t>В основу классификации лазеров положена степень опасности лазерного излучения для обслуживающего персонала. По этой классификации лазеры разделены на четыре класса:</a:t>
            </a:r>
          </a:p>
          <a:p>
            <a:r>
              <a:rPr lang="ru-RU" sz="2400" dirty="0"/>
              <a:t>1-й класс (безопасные) – выходное излучение не опасно для глаз;</a:t>
            </a:r>
          </a:p>
          <a:p>
            <a:r>
              <a:rPr lang="ru-RU" sz="2400" dirty="0"/>
              <a:t>2-й класс (малоопасные) – опасно для глаз прямое или зеркально отраженное излучение;</a:t>
            </a:r>
          </a:p>
          <a:p>
            <a:r>
              <a:rPr lang="ru-RU" sz="2400" dirty="0"/>
              <a:t>3-й класс (</a:t>
            </a:r>
            <a:r>
              <a:rPr lang="ru-RU" sz="2400" dirty="0" err="1"/>
              <a:t>среднеопасные</a:t>
            </a:r>
            <a:r>
              <a:rPr lang="ru-RU" sz="2400" dirty="0"/>
              <a:t>) – опасно для глаз прямое, зеркально, а также диффузно отраженное излучение на расстоянии 10 см от отражающей поверхности и (или) для кожи – прямое или зеркально отраженное излучение;</a:t>
            </a:r>
          </a:p>
          <a:p>
            <a:r>
              <a:rPr lang="ru-RU" sz="2400" dirty="0"/>
              <a:t>4-й класс (</a:t>
            </a:r>
            <a:r>
              <a:rPr lang="ru-RU" sz="2400" dirty="0" err="1"/>
              <a:t>высокоопасные</a:t>
            </a:r>
            <a:r>
              <a:rPr lang="ru-RU" sz="2400" dirty="0"/>
              <a:t>) – опасно для кожи диффузно отраженное излучение на расстоянии 10 см от отражающей поверхности.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927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Лазерное излучение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Опасности:</a:t>
            </a:r>
          </a:p>
          <a:p>
            <a:r>
              <a:rPr lang="ru-RU"/>
              <a:t> </a:t>
            </a:r>
            <a:r>
              <a:rPr lang="ru-RU" i="1"/>
              <a:t>первичные</a:t>
            </a:r>
            <a:r>
              <a:rPr lang="ru-RU"/>
              <a:t> - источник образования непосредственно сама лазерная установка</a:t>
            </a:r>
          </a:p>
          <a:p>
            <a:r>
              <a:rPr lang="ru-RU" i="1"/>
              <a:t>вторичные</a:t>
            </a:r>
            <a:r>
              <a:rPr lang="ru-RU"/>
              <a:t> факторы возникают в результате взаимодействия лазерного излучения с мишенью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Лазерное излучение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i="1"/>
              <a:t>Возможные последствия при воздействии ЛИ:</a:t>
            </a:r>
          </a:p>
          <a:p>
            <a:pPr>
              <a:lnSpc>
                <a:spcPct val="90000"/>
              </a:lnSpc>
            </a:pPr>
            <a:r>
              <a:rPr lang="ru-RU"/>
              <a:t>патологические изменения в организме человека</a:t>
            </a:r>
          </a:p>
          <a:p>
            <a:pPr>
              <a:lnSpc>
                <a:spcPct val="90000"/>
              </a:lnSpc>
            </a:pPr>
            <a:r>
              <a:rPr lang="ru-RU"/>
              <a:t>функциональные расстройства органа зрения, центральной нервной и вегетативной систем</a:t>
            </a:r>
          </a:p>
          <a:p>
            <a:pPr>
              <a:lnSpc>
                <a:spcPct val="90000"/>
              </a:lnSpc>
            </a:pPr>
            <a:r>
              <a:rPr lang="ru-RU"/>
              <a:t>негативное влияние на внутренние органы, (печень, спинной мозг и др.)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Воздействие лазерного излучения на глаза</a:t>
            </a:r>
            <a:r>
              <a:rPr lang="ru-RU" sz="400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Степень повреждения глаза зависит от следующих физических параметров:</a:t>
            </a:r>
          </a:p>
          <a:p>
            <a:r>
              <a:rPr lang="ru-RU"/>
              <a:t>время облучения,</a:t>
            </a:r>
          </a:p>
          <a:p>
            <a:r>
              <a:rPr lang="ru-RU"/>
              <a:t>плотность потока энергии,</a:t>
            </a:r>
          </a:p>
          <a:p>
            <a:r>
              <a:rPr lang="ru-RU"/>
              <a:t>длина волны и вид излучения (импульсное или непрерывное),</a:t>
            </a:r>
          </a:p>
          <a:p>
            <a:r>
              <a:rPr lang="ru-RU"/>
              <a:t>индивидуальные особенности глаза.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507413" cy="5792788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sz="2800"/>
              <a:t>ЛИ с длиной волны в пределах ультрафиолетовой области спектра - </a:t>
            </a:r>
            <a:r>
              <a:rPr lang="ru-RU" sz="2800" i="1"/>
              <a:t>поверхностные ожоги роговицы</a:t>
            </a:r>
            <a:r>
              <a:rPr lang="ru-RU" sz="2800"/>
              <a:t> (устраняются в процессе самозаживления)</a:t>
            </a:r>
          </a:p>
          <a:p>
            <a:pPr marL="533400" indent="-533400">
              <a:buFontTx/>
              <a:buAutoNum type="arabicPeriod"/>
            </a:pPr>
            <a:r>
              <a:rPr lang="ru-RU" sz="2800"/>
              <a:t>ЛИ с       = 0,4... 1,4 мкм - повреждение глаза может изменяться от слабых </a:t>
            </a:r>
            <a:r>
              <a:rPr lang="ru-RU" sz="2800" i="1"/>
              <a:t>ожогов сетчатки</a:t>
            </a:r>
            <a:r>
              <a:rPr lang="ru-RU" sz="2800"/>
              <a:t>, сопровождающихся незначительными или полностью отсутствующими изменениями зрительной функции, до серьезных повреждений, приводящих к ухудшению зрения и даже к полной его потере. 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4075" y="2205038"/>
          <a:ext cx="3397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205038"/>
                        <a:ext cx="3397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91513" cy="5792788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3</a:t>
            </a:r>
            <a:r>
              <a:rPr lang="ru-RU"/>
              <a:t>. ЛИ с      </a:t>
            </a:r>
            <a:r>
              <a:rPr lang="en-US"/>
              <a:t>&gt;</a:t>
            </a:r>
            <a:r>
              <a:rPr lang="ru-RU"/>
              <a:t> 1,4 мкм практически полностью поглощаются в стекловидном теле и водянистой влаге передней камеры глаза. При умеренных повреждениях происходит самовосстановление.</a:t>
            </a:r>
          </a:p>
          <a:p>
            <a:pPr>
              <a:buFontTx/>
              <a:buNone/>
            </a:pPr>
            <a:r>
              <a:rPr lang="ru-RU" sz="2800"/>
              <a:t> </a:t>
            </a:r>
          </a:p>
          <a:p>
            <a:pPr>
              <a:buFontTx/>
              <a:buNone/>
            </a:pPr>
            <a:r>
              <a:rPr lang="ru-RU" b="1" i="1"/>
              <a:t>Основной механизм повреждений при воздействии ЛИ — тепловое действие.</a:t>
            </a:r>
            <a:r>
              <a:rPr lang="ru-RU" sz="2800"/>
              <a:t> </a:t>
            </a:r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1050" y="333375"/>
          <a:ext cx="3968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33375"/>
                        <a:ext cx="3968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Воздействие лазерного излучения на кожу</a:t>
            </a:r>
            <a:r>
              <a:rPr lang="ru-RU" sz="400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b="1" i="1"/>
              <a:t>Возможные повреждения кожи:</a:t>
            </a:r>
            <a:r>
              <a:rPr lang="ru-RU"/>
              <a:t> </a:t>
            </a:r>
          </a:p>
          <a:p>
            <a:pPr marL="609600" indent="-609600"/>
            <a:r>
              <a:rPr lang="ru-RU"/>
              <a:t>легкое покраснение</a:t>
            </a:r>
          </a:p>
          <a:p>
            <a:pPr marL="609600" indent="-609600"/>
            <a:r>
              <a:rPr lang="ru-RU"/>
              <a:t>поверхностное обугливание</a:t>
            </a:r>
          </a:p>
          <a:p>
            <a:pPr marL="609600" indent="-609600" algn="ctr"/>
            <a:r>
              <a:rPr lang="ru-RU"/>
              <a:t>образование глубоких дефектов кожи </a:t>
            </a:r>
            <a:r>
              <a:rPr lang="ru-RU" b="1" i="1"/>
              <a:t>Эффект воздействия на кожные покровы определяется: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параметрами излучения лазера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степенью пигментации кожи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Низкочастотные ультразвуковые колебания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 b="1" i="1"/>
              <a:t>Последствия систематического влияния:</a:t>
            </a:r>
          </a:p>
          <a:p>
            <a:pPr marL="381000" indent="-381000">
              <a:lnSpc>
                <a:spcPct val="80000"/>
              </a:lnSpc>
            </a:pPr>
            <a:r>
              <a:rPr lang="ru-RU" sz="2800"/>
              <a:t>функциональные нарушения: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800"/>
              <a:t>нервной системы,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800"/>
              <a:t>сердечнососудистой системы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800"/>
              <a:t>эндокринной системы,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sz="2800"/>
              <a:t>слухового и вестибулярного аппаратов.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800"/>
              <a:t>Наиболее характерны жалобы на резкое утомление, головные боли и чувство давления в голове; затруднения при концентрации внимания; торможение мыслительного процесса; на бессонницу.</a:t>
            </a:r>
          </a:p>
          <a:p>
            <a:pPr marL="381000" indent="-381000"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714500"/>
          </a:xfrm>
        </p:spPr>
        <p:txBody>
          <a:bodyPr/>
          <a:lstStyle/>
          <a:p>
            <a:r>
              <a:rPr lang="ru-RU" sz="3600" b="1" i="1"/>
              <a:t>Биологические эффекты, возникающие при облучении кожи ЛИ</a:t>
            </a: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7950" y="2384425"/>
          <a:ext cx="9036050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Документ" r:id="rId3" imgW="6264290" imgH="2034363" progId="Word.Document.8">
                  <p:embed/>
                </p:oleObj>
              </mc:Choice>
              <mc:Fallback>
                <p:oleObj name="Документ" r:id="rId3" imgW="6264290" imgH="203436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384425"/>
                        <a:ext cx="9036050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Действие лазерного излучения на внутренние органы</a:t>
            </a:r>
            <a:r>
              <a:rPr lang="ru-RU" sz="400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Степень повреждения внутренних органов определяется:</a:t>
            </a:r>
          </a:p>
          <a:p>
            <a:r>
              <a:rPr lang="ru-RU"/>
              <a:t>интенсивностью потока излучения</a:t>
            </a:r>
          </a:p>
          <a:p>
            <a:r>
              <a:rPr lang="ru-RU"/>
              <a:t>цветом окраски органа</a:t>
            </a:r>
          </a:p>
          <a:p>
            <a:r>
              <a:rPr lang="ru-RU"/>
              <a:t>длиной волны падающего излучения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Опасности, возникающие при эксплуатации лазерных установок</a:t>
            </a:r>
            <a:r>
              <a:rPr lang="ru-RU" sz="4000"/>
              <a:t> 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7993062" cy="5019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Высокочастотные ультразвуковые колебания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Последствия воздействия:</a:t>
            </a:r>
          </a:p>
          <a:p>
            <a:r>
              <a:rPr lang="ru-RU"/>
              <a:t>нарушение капиллярного кровообращения в кистях рук, снижение болевой чувствительности</a:t>
            </a:r>
          </a:p>
          <a:p>
            <a:r>
              <a:rPr lang="ru-RU"/>
              <a:t>изменения костной структуры с разрежением плотности костной ткани.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/>
          <a:lstStyle/>
          <a:p>
            <a:r>
              <a:rPr lang="ru-RU" sz="3200" b="1" i="1" dirty="0"/>
              <a:t>6. Неионизирующие электромагнитные поля и излучения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1"/>
            <a:ext cx="8964488" cy="5400328"/>
          </a:xfrm>
        </p:spPr>
        <p:txBody>
          <a:bodyPr/>
          <a:lstStyle/>
          <a:p>
            <a:r>
              <a:rPr lang="ru-RU" dirty="0"/>
              <a:t>Электромагнитное поле (ЭМП) представляет особую форму материи. Всякая электрически заряженная частица окружена электромагнитным полем.</a:t>
            </a:r>
          </a:p>
          <a:p>
            <a:r>
              <a:rPr lang="ru-RU" dirty="0"/>
              <a:t>Электромагнитное поле может существовать и в свободном состоянии в виде движущихся со скоростью 3·10</a:t>
            </a:r>
            <a:r>
              <a:rPr lang="ru-RU" baseline="30000" dirty="0"/>
              <a:t>8</a:t>
            </a:r>
            <a:r>
              <a:rPr lang="ru-RU" dirty="0"/>
              <a:t> м/с фотонов или в виде электромагнитных волн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/>
              <a:t>Движущееся ЭМП (электромагнитное излучение – ЭМИ) характеризуется векторами напряженности электрического </a:t>
            </a:r>
            <a:r>
              <a:rPr lang="ru-RU" i="1" dirty="0"/>
              <a:t>Е </a:t>
            </a:r>
            <a:r>
              <a:rPr lang="ru-RU" dirty="0"/>
              <a:t>[В/м] и магнитного </a:t>
            </a:r>
            <a:r>
              <a:rPr lang="ru-RU" i="1" dirty="0"/>
              <a:t>Н </a:t>
            </a:r>
            <a:r>
              <a:rPr lang="ru-RU" dirty="0"/>
              <a:t>[А/м] полей, которые определяют силовые свойства ЭМП.</a:t>
            </a:r>
          </a:p>
          <a:p>
            <a:r>
              <a:rPr lang="ru-RU" dirty="0"/>
              <a:t>Длина волны λ, частота колебаний </a:t>
            </a:r>
            <a:r>
              <a:rPr lang="ru-RU" i="1" dirty="0"/>
              <a:t>f </a:t>
            </a:r>
            <a:r>
              <a:rPr lang="ru-RU" dirty="0"/>
              <a:t>и скорость распространения </a:t>
            </a:r>
            <a:r>
              <a:rPr lang="ru-RU" dirty="0" smtClean="0"/>
              <a:t>ЭМ </a:t>
            </a:r>
            <a:r>
              <a:rPr lang="ru-RU" dirty="0"/>
              <a:t>волн в воздухе </a:t>
            </a:r>
            <a:r>
              <a:rPr lang="ru-RU" i="1" dirty="0"/>
              <a:t>с </a:t>
            </a:r>
            <a:r>
              <a:rPr lang="ru-RU" dirty="0"/>
              <a:t>связаны соотношением </a:t>
            </a:r>
            <a:r>
              <a:rPr lang="ru-RU" i="1" dirty="0"/>
              <a:t>с </a:t>
            </a:r>
            <a:r>
              <a:rPr lang="ru-RU" dirty="0"/>
              <a:t>= λ </a:t>
            </a:r>
            <a:r>
              <a:rPr lang="ru-RU" i="1" dirty="0"/>
              <a:t>f</a:t>
            </a:r>
            <a:r>
              <a:rPr lang="ru-RU" dirty="0"/>
              <a:t>. </a:t>
            </a:r>
            <a:endParaRPr lang="ru-RU" dirty="0" smtClean="0"/>
          </a:p>
          <a:p>
            <a:endParaRPr lang="ru-RU" sz="2800" dirty="0" smtClean="0"/>
          </a:p>
          <a:p>
            <a:r>
              <a:rPr lang="ru-RU" sz="2800" dirty="0" smtClean="0"/>
              <a:t>Например</a:t>
            </a:r>
            <a:r>
              <a:rPr lang="ru-RU" sz="2800" dirty="0"/>
              <a:t>, для промышленной частоты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i="1" dirty="0" smtClean="0"/>
              <a:t>f </a:t>
            </a:r>
            <a:r>
              <a:rPr lang="ru-RU" sz="2800" dirty="0"/>
              <a:t>= 50 Гц длина волны λ = 3·10</a:t>
            </a:r>
            <a:r>
              <a:rPr lang="ru-RU" sz="2800" baseline="30000" dirty="0"/>
              <a:t>8</a:t>
            </a:r>
            <a:r>
              <a:rPr lang="ru-RU" sz="2800" dirty="0"/>
              <a:t>/50 = 6000 км, а для ультракоротких частот </a:t>
            </a:r>
            <a:r>
              <a:rPr lang="ru-RU" sz="2800" i="1" dirty="0"/>
              <a:t>f </a:t>
            </a:r>
            <a:r>
              <a:rPr lang="ru-RU" sz="2800" dirty="0"/>
              <a:t>= 3·10</a:t>
            </a:r>
            <a:r>
              <a:rPr lang="ru-RU" sz="2800" baseline="30000" dirty="0"/>
              <a:t>8</a:t>
            </a:r>
            <a:r>
              <a:rPr lang="ru-RU" sz="2800" dirty="0"/>
              <a:t> Гц длина волны равна 1 </a:t>
            </a:r>
            <a:r>
              <a:rPr lang="ru-RU" sz="2800" dirty="0" smtClean="0"/>
              <a:t>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41367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/>
              <a:t>В ЭМП существует три зоны, которые различаются по расстоянию от источника</a:t>
            </a:r>
            <a:endParaRPr lang="ru-RU" sz="3000" b="1" i="1" dirty="0" smtClean="0"/>
          </a:p>
          <a:p>
            <a:r>
              <a:rPr lang="ru-RU" sz="3000" b="1" i="1" dirty="0" smtClean="0"/>
              <a:t>Ближняя зона (индукции)</a:t>
            </a:r>
            <a:r>
              <a:rPr lang="ru-RU" sz="3000" dirty="0" smtClean="0"/>
              <a:t> </a:t>
            </a:r>
            <a:r>
              <a:rPr lang="ru-RU" sz="3000" dirty="0" smtClean="0"/>
              <a:t>– </a:t>
            </a:r>
          </a:p>
          <a:p>
            <a:pPr marL="0" indent="0">
              <a:buNone/>
            </a:pPr>
            <a:r>
              <a:rPr lang="ru-RU" sz="3000" dirty="0" smtClean="0"/>
              <a:t>радиус </a:t>
            </a:r>
            <a:r>
              <a:rPr lang="ru-RU" sz="3000" i="1" dirty="0"/>
              <a:t>R </a:t>
            </a:r>
            <a:r>
              <a:rPr lang="ru-RU" sz="3000" dirty="0"/>
              <a:t>≤ λ/2π</a:t>
            </a:r>
            <a:r>
              <a:rPr lang="ru-RU" sz="3000" dirty="0" smtClean="0"/>
              <a:t>, </a:t>
            </a:r>
          </a:p>
          <a:p>
            <a:pPr marL="0" indent="0">
              <a:buNone/>
            </a:pPr>
            <a:r>
              <a:rPr lang="ru-RU" sz="3000" dirty="0" smtClean="0"/>
              <a:t>электромагнитная волна не сформирована, и поэтому на человека действует независимо друг от друга напряженность электрического и магнитного полей</a:t>
            </a:r>
          </a:p>
          <a:p>
            <a:r>
              <a:rPr lang="ru-RU" sz="3000" b="1" i="1" dirty="0" smtClean="0"/>
              <a:t>Промежуточная </a:t>
            </a:r>
            <a:r>
              <a:rPr lang="ru-RU" sz="3000" b="1" i="1" dirty="0"/>
              <a:t>зона</a:t>
            </a:r>
            <a:r>
              <a:rPr lang="ru-RU" sz="3000" dirty="0"/>
              <a:t> </a:t>
            </a:r>
            <a:r>
              <a:rPr lang="ru-RU" sz="3000" dirty="0" smtClean="0"/>
              <a:t>(интерференции) </a:t>
            </a:r>
            <a:r>
              <a:rPr lang="ru-RU" sz="3000" dirty="0"/>
              <a:t>- радиус λ/2π &lt; </a:t>
            </a:r>
            <a:r>
              <a:rPr lang="ru-RU" sz="3000" i="1" dirty="0"/>
              <a:t>R &lt; </a:t>
            </a:r>
            <a:r>
              <a:rPr lang="ru-RU" sz="3000" dirty="0"/>
              <a:t>2πλ</a:t>
            </a:r>
          </a:p>
          <a:p>
            <a:r>
              <a:rPr lang="ru-RU" sz="3000" dirty="0"/>
              <a:t>В этой зоне одновременно воздействуют на человека напряженность электрического и магнитного полей, а также энергетическая составляющая</a:t>
            </a:r>
            <a:endParaRPr lang="ru-RU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6408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/>
              <a:t>Дальняя зона (зона излучения) </a:t>
            </a:r>
            <a:r>
              <a:rPr lang="ru-RU" b="1" i="1" dirty="0" smtClean="0"/>
              <a:t>–</a:t>
            </a:r>
          </a:p>
          <a:p>
            <a:pPr marL="0" indent="0">
              <a:lnSpc>
                <a:spcPct val="90000"/>
              </a:lnSpc>
              <a:buNone/>
            </a:pPr>
            <a:endParaRPr lang="ru-RU" b="1" i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i="1" dirty="0" smtClean="0"/>
              <a:t>Радиус - R </a:t>
            </a:r>
            <a:r>
              <a:rPr lang="ru-RU" i="1" dirty="0"/>
              <a:t>≥ </a:t>
            </a:r>
            <a:r>
              <a:rPr lang="ru-RU" dirty="0"/>
              <a:t>2πλ</a:t>
            </a:r>
            <a:r>
              <a:rPr lang="ru-RU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характеризуется </a:t>
            </a:r>
            <a:r>
              <a:rPr lang="ru-RU" dirty="0"/>
              <a:t>наличием сформированного ЭМП (бегущая электромагнитная волна</a:t>
            </a:r>
            <a:r>
              <a:rPr lang="ru-RU" dirty="0" smtClean="0"/>
              <a:t>). </a:t>
            </a:r>
          </a:p>
          <a:p>
            <a:pPr>
              <a:lnSpc>
                <a:spcPct val="90000"/>
              </a:lnSpc>
            </a:pPr>
            <a:r>
              <a:rPr lang="ru-RU" dirty="0"/>
              <a:t>В этой зоне на человека воздействует только энергетическая составляющая, а векторы </a:t>
            </a:r>
            <a:r>
              <a:rPr lang="ru-RU" i="1" dirty="0"/>
              <a:t>Е </a:t>
            </a:r>
            <a:r>
              <a:rPr lang="ru-RU" dirty="0"/>
              <a:t>и </a:t>
            </a:r>
            <a:r>
              <a:rPr lang="ru-RU" i="1" dirty="0"/>
              <a:t>Н </a:t>
            </a:r>
            <a:r>
              <a:rPr lang="ru-RU" dirty="0"/>
              <a:t>всегда взаимно перпендикулярны. </a:t>
            </a:r>
            <a:endParaRPr lang="ru-RU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В </a:t>
            </a:r>
            <a:r>
              <a:rPr lang="ru-RU" dirty="0"/>
              <a:t>вакууме и воздухе </a:t>
            </a:r>
            <a:r>
              <a:rPr lang="ru-RU" i="1" dirty="0"/>
              <a:t>Е = </a:t>
            </a:r>
            <a:r>
              <a:rPr lang="ru-RU" dirty="0"/>
              <a:t>377 </a:t>
            </a:r>
            <a:r>
              <a:rPr lang="ru-RU" i="1" dirty="0" smtClean="0"/>
              <a:t>Н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Взаимное расположение источника ЭМИ и места пребывания человека</a:t>
            </a:r>
            <a:r>
              <a:rPr lang="ru-RU" sz="4000"/>
              <a:t>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7561263" cy="3795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, 6, 7, 8 Ультразвук. ЭМП, И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5, 6, 7, 8 Ультразвук. ЭМП, ИИ</Template>
  <TotalTime>107</TotalTime>
  <Words>1269</Words>
  <Application>Microsoft Office PowerPoint</Application>
  <PresentationFormat>Экран (4:3)</PresentationFormat>
  <Paragraphs>152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5, 6, 7, 8 Ультразвук. ЭМП, ИИ</vt:lpstr>
      <vt:lpstr>Equation</vt:lpstr>
      <vt:lpstr>Документ</vt:lpstr>
      <vt:lpstr>5. Ультразвук</vt:lpstr>
      <vt:lpstr>Низкочастотные ультразвуковые колебания</vt:lpstr>
      <vt:lpstr>Низкочастотные ультразвуковые колебания</vt:lpstr>
      <vt:lpstr>Высокочастотные ультразвуковые колебания </vt:lpstr>
      <vt:lpstr>6. Неионизирующие электромагнитные поля и излучения</vt:lpstr>
      <vt:lpstr>Презентация PowerPoint</vt:lpstr>
      <vt:lpstr>Презентация PowerPoint</vt:lpstr>
      <vt:lpstr>Презентация PowerPoint</vt:lpstr>
      <vt:lpstr>Взаимное расположение источника ЭМИ и места пребывания человека </vt:lpstr>
      <vt:lpstr>Источники ЭМП</vt:lpstr>
      <vt:lpstr>Источники ЭМП</vt:lpstr>
      <vt:lpstr>Источники ЭМП</vt:lpstr>
      <vt:lpstr>Источники ЭМП</vt:lpstr>
      <vt:lpstr>Классификация неионизирующих техногенных излучений</vt:lpstr>
      <vt:lpstr>Применение техногенных ЭМП и ЭМИ различных частот </vt:lpstr>
      <vt:lpstr>Неионизирующие электромагнитные поля и излучения</vt:lpstr>
      <vt:lpstr>Неионизирующие электромагнитные поля и излучения</vt:lpstr>
      <vt:lpstr>Презентация PowerPoint</vt:lpstr>
      <vt:lpstr>Презентация PowerPoint</vt:lpstr>
      <vt:lpstr>7. Лазерное излучение</vt:lpstr>
      <vt:lpstr>Лазерное излучение</vt:lpstr>
      <vt:lpstr>Области применения лазеров в зависимости от требуемой плотности потока излучения:</vt:lpstr>
      <vt:lpstr>Классификация лазеров</vt:lpstr>
      <vt:lpstr>Лазерное излучение</vt:lpstr>
      <vt:lpstr>Лазерное излучение</vt:lpstr>
      <vt:lpstr>Воздействие лазерного излучения на глаза </vt:lpstr>
      <vt:lpstr>Презентация PowerPoint</vt:lpstr>
      <vt:lpstr>Презентация PowerPoint</vt:lpstr>
      <vt:lpstr>Воздействие лазерного излучения на кожу </vt:lpstr>
      <vt:lpstr>Биологические эффекты, возникающие при облучении кожи ЛИ</vt:lpstr>
      <vt:lpstr>Действие лазерного излучения на внутренние органы </vt:lpstr>
      <vt:lpstr>Опасности, возникающие при эксплуатации лазерных установок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Ультразвук</dc:title>
  <dc:creator>Саргы</dc:creator>
  <cp:lastModifiedBy>Саргы</cp:lastModifiedBy>
  <cp:revision>9</cp:revision>
  <dcterms:created xsi:type="dcterms:W3CDTF">2018-11-07T10:06:53Z</dcterms:created>
  <dcterms:modified xsi:type="dcterms:W3CDTF">2018-11-12T00:15:36Z</dcterms:modified>
</cp:coreProperties>
</file>