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6" r:id="rId1"/>
  </p:sldMasterIdLst>
  <p:notesMasterIdLst>
    <p:notesMasterId r:id="rId33"/>
  </p:notesMasterIdLst>
  <p:sldIdLst>
    <p:sldId id="256" r:id="rId2"/>
    <p:sldId id="257" r:id="rId3"/>
    <p:sldId id="264" r:id="rId4"/>
    <p:sldId id="285" r:id="rId5"/>
    <p:sldId id="258" r:id="rId6"/>
    <p:sldId id="263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59" r:id="rId20"/>
    <p:sldId id="284" r:id="rId21"/>
    <p:sldId id="288" r:id="rId22"/>
    <p:sldId id="289" r:id="rId23"/>
    <p:sldId id="269" r:id="rId24"/>
    <p:sldId id="290" r:id="rId25"/>
    <p:sldId id="260" r:id="rId26"/>
    <p:sldId id="262" r:id="rId27"/>
    <p:sldId id="291" r:id="rId28"/>
    <p:sldId id="266" r:id="rId29"/>
    <p:sldId id="292" r:id="rId30"/>
    <p:sldId id="286" r:id="rId31"/>
    <p:sldId id="29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C62C1-0B4F-4FC9-A5BB-325B857E3D53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96F9305-A27A-4466-99B9-C673B3957EB8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PDM</a:t>
          </a:r>
          <a:endParaRPr lang="ru-RU" dirty="0">
            <a:solidFill>
              <a:schemeClr val="tx1"/>
            </a:solidFill>
          </a:endParaRPr>
        </a:p>
      </dgm:t>
    </dgm:pt>
    <dgm:pt modelId="{36A363CF-D780-4D40-8E00-D37E8BAEA640}" type="parTrans" cxnId="{93E789A2-B09D-4559-B9B9-0AB7C0BAAC3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653C00-B9B2-47B1-83DD-EA1E2A515F3A}" type="sibTrans" cxnId="{93E789A2-B09D-4559-B9B9-0AB7C0BAAC3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AC53878-B9A2-4A51-B078-3FB31A2D0E48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CAD</a:t>
          </a:r>
          <a:endParaRPr lang="ru-RU" dirty="0">
            <a:solidFill>
              <a:schemeClr val="tx1"/>
            </a:solidFill>
          </a:endParaRPr>
        </a:p>
      </dgm:t>
    </dgm:pt>
    <dgm:pt modelId="{D080EF44-5CA0-4305-8F7A-FB6B80C3DF68}" type="parTrans" cxnId="{A5C01F7E-659A-4298-91E9-64F9141A37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C36BE53-4C4F-4F3E-8743-BB7974DC7F81}" type="sibTrans" cxnId="{A5C01F7E-659A-4298-91E9-64F9141A37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84C8C2-BD4D-44D1-8445-F8F2738A2A06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CAE</a:t>
          </a:r>
          <a:endParaRPr lang="ru-RU" dirty="0">
            <a:solidFill>
              <a:schemeClr val="tx1"/>
            </a:solidFill>
          </a:endParaRPr>
        </a:p>
      </dgm:t>
    </dgm:pt>
    <dgm:pt modelId="{261EB524-F3C3-456D-81EB-3B53E5B98EE2}" type="parTrans" cxnId="{700377C1-DC3D-4CD1-A1F1-2B33D7A59C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239CD7-96E2-4DE9-AFE5-6AE6B4E8F2CC}" type="sibTrans" cxnId="{700377C1-DC3D-4CD1-A1F1-2B33D7A59C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F0A69F-0B8D-4A91-A261-53137EEC901C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CAPP</a:t>
          </a:r>
          <a:endParaRPr lang="ru-RU" dirty="0">
            <a:solidFill>
              <a:schemeClr val="tx1"/>
            </a:solidFill>
          </a:endParaRPr>
        </a:p>
      </dgm:t>
    </dgm:pt>
    <dgm:pt modelId="{AD827221-B6BE-4611-82A3-204768C4A743}" type="parTrans" cxnId="{1AC5B138-AC16-4746-936D-E224DF74D2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305B58-D254-4CCC-8912-7035FF51A479}" type="sibTrans" cxnId="{1AC5B138-AC16-4746-936D-E224DF74D2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D3B40E-CF2B-4501-ABEF-24E58CF98001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CAM</a:t>
          </a:r>
          <a:endParaRPr lang="ru-RU" dirty="0">
            <a:solidFill>
              <a:schemeClr val="tx1"/>
            </a:solidFill>
          </a:endParaRPr>
        </a:p>
      </dgm:t>
    </dgm:pt>
    <dgm:pt modelId="{38F02038-01B6-4A3D-B2C6-60DC42E626C5}" type="parTrans" cxnId="{7967B3EB-6D90-4BD6-B3F0-D6E9616B19B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A2EAAC-AE3F-4A96-936E-9A7393FE3AAB}" type="sibTrans" cxnId="{7967B3EB-6D90-4BD6-B3F0-D6E9616B19B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5F0EF3-1988-4E4F-8017-5ACA6C424770}" type="pres">
      <dgm:prSet presAssocID="{4DCC62C1-0B4F-4FC9-A5BB-325B857E3D5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B50FA1-796E-4335-8E68-71BE06065BD9}" type="pres">
      <dgm:prSet presAssocID="{4DCC62C1-0B4F-4FC9-A5BB-325B857E3D53}" presName="matrix" presStyleCnt="0"/>
      <dgm:spPr/>
      <dgm:t>
        <a:bodyPr/>
        <a:lstStyle/>
        <a:p>
          <a:endParaRPr lang="ru-RU"/>
        </a:p>
      </dgm:t>
    </dgm:pt>
    <dgm:pt modelId="{09930794-2526-4152-9313-2A0AD9641F81}" type="pres">
      <dgm:prSet presAssocID="{4DCC62C1-0B4F-4FC9-A5BB-325B857E3D53}" presName="tile1" presStyleLbl="node1" presStyleIdx="0" presStyleCnt="4"/>
      <dgm:spPr/>
      <dgm:t>
        <a:bodyPr/>
        <a:lstStyle/>
        <a:p>
          <a:endParaRPr lang="ru-RU"/>
        </a:p>
      </dgm:t>
    </dgm:pt>
    <dgm:pt modelId="{C101911E-26DB-43A0-87FB-48CF2D75266F}" type="pres">
      <dgm:prSet presAssocID="{4DCC62C1-0B4F-4FC9-A5BB-325B857E3D5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5756D-3C47-49FE-B2B9-47C99155D1CD}" type="pres">
      <dgm:prSet presAssocID="{4DCC62C1-0B4F-4FC9-A5BB-325B857E3D53}" presName="tile2" presStyleLbl="node1" presStyleIdx="1" presStyleCnt="4"/>
      <dgm:spPr/>
      <dgm:t>
        <a:bodyPr/>
        <a:lstStyle/>
        <a:p>
          <a:endParaRPr lang="ru-RU"/>
        </a:p>
      </dgm:t>
    </dgm:pt>
    <dgm:pt modelId="{A246267A-E6C1-48C4-873E-6E01EFF58220}" type="pres">
      <dgm:prSet presAssocID="{4DCC62C1-0B4F-4FC9-A5BB-325B857E3D5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52B8D-C614-440B-A25D-2B247F0C688C}" type="pres">
      <dgm:prSet presAssocID="{4DCC62C1-0B4F-4FC9-A5BB-325B857E3D53}" presName="tile3" presStyleLbl="node1" presStyleIdx="2" presStyleCnt="4"/>
      <dgm:spPr/>
      <dgm:t>
        <a:bodyPr/>
        <a:lstStyle/>
        <a:p>
          <a:endParaRPr lang="ru-RU"/>
        </a:p>
      </dgm:t>
    </dgm:pt>
    <dgm:pt modelId="{DA80C175-0E30-4048-A745-D666472EBCEC}" type="pres">
      <dgm:prSet presAssocID="{4DCC62C1-0B4F-4FC9-A5BB-325B857E3D5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4A524-1312-4D36-9F95-7ADD0540698A}" type="pres">
      <dgm:prSet presAssocID="{4DCC62C1-0B4F-4FC9-A5BB-325B857E3D53}" presName="tile4" presStyleLbl="node1" presStyleIdx="3" presStyleCnt="4" custLinFactNeighborY="592"/>
      <dgm:spPr/>
      <dgm:t>
        <a:bodyPr/>
        <a:lstStyle/>
        <a:p>
          <a:endParaRPr lang="ru-RU"/>
        </a:p>
      </dgm:t>
    </dgm:pt>
    <dgm:pt modelId="{1C090D8B-E174-4813-A67C-60F49AB12D1D}" type="pres">
      <dgm:prSet presAssocID="{4DCC62C1-0B4F-4FC9-A5BB-325B857E3D5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36EA7-1581-4206-A31D-39C7C2495B40}" type="pres">
      <dgm:prSet presAssocID="{4DCC62C1-0B4F-4FC9-A5BB-325B857E3D5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D647FF0-906C-4E18-B432-5E3F2E6A4EBA}" type="presOf" srcId="{CD84C8C2-BD4D-44D1-8445-F8F2738A2A06}" destId="{A246267A-E6C1-48C4-873E-6E01EFF58220}" srcOrd="1" destOrd="0" presId="urn:microsoft.com/office/officeart/2005/8/layout/matrix1"/>
    <dgm:cxn modelId="{93E789A2-B09D-4559-B9B9-0AB7C0BAAC36}" srcId="{4DCC62C1-0B4F-4FC9-A5BB-325B857E3D53}" destId="{B96F9305-A27A-4466-99B9-C673B3957EB8}" srcOrd="0" destOrd="0" parTransId="{36A363CF-D780-4D40-8E00-D37E8BAEA640}" sibTransId="{8B653C00-B9B2-47B1-83DD-EA1E2A515F3A}"/>
    <dgm:cxn modelId="{1AC5B138-AC16-4746-936D-E224DF74D21C}" srcId="{B96F9305-A27A-4466-99B9-C673B3957EB8}" destId="{07F0A69F-0B8D-4A91-A261-53137EEC901C}" srcOrd="2" destOrd="0" parTransId="{AD827221-B6BE-4611-82A3-204768C4A743}" sibTransId="{47305B58-D254-4CCC-8912-7035FF51A479}"/>
    <dgm:cxn modelId="{888B348D-5415-4334-BE35-01B8C266D074}" type="presOf" srcId="{7AC53878-B9A2-4A51-B078-3FB31A2D0E48}" destId="{C101911E-26DB-43A0-87FB-48CF2D75266F}" srcOrd="1" destOrd="0" presId="urn:microsoft.com/office/officeart/2005/8/layout/matrix1"/>
    <dgm:cxn modelId="{CDD663FC-98DF-4285-9F22-D031FF08472D}" type="presOf" srcId="{CD84C8C2-BD4D-44D1-8445-F8F2738A2A06}" destId="{51B5756D-3C47-49FE-B2B9-47C99155D1CD}" srcOrd="0" destOrd="0" presId="urn:microsoft.com/office/officeart/2005/8/layout/matrix1"/>
    <dgm:cxn modelId="{A5C01F7E-659A-4298-91E9-64F9141A3729}" srcId="{B96F9305-A27A-4466-99B9-C673B3957EB8}" destId="{7AC53878-B9A2-4A51-B078-3FB31A2D0E48}" srcOrd="0" destOrd="0" parTransId="{D080EF44-5CA0-4305-8F7A-FB6B80C3DF68}" sibTransId="{BC36BE53-4C4F-4F3E-8743-BB7974DC7F81}"/>
    <dgm:cxn modelId="{4EDF6962-BC70-45A5-938A-B75267778451}" type="presOf" srcId="{07F0A69F-0B8D-4A91-A261-53137EEC901C}" destId="{42752B8D-C614-440B-A25D-2B247F0C688C}" srcOrd="0" destOrd="0" presId="urn:microsoft.com/office/officeart/2005/8/layout/matrix1"/>
    <dgm:cxn modelId="{E934A300-39B3-41EE-8DFA-1BE8A1B3F330}" type="presOf" srcId="{92D3B40E-CF2B-4501-ABEF-24E58CF98001}" destId="{1C090D8B-E174-4813-A67C-60F49AB12D1D}" srcOrd="1" destOrd="0" presId="urn:microsoft.com/office/officeart/2005/8/layout/matrix1"/>
    <dgm:cxn modelId="{700377C1-DC3D-4CD1-A1F1-2B33D7A59C39}" srcId="{B96F9305-A27A-4466-99B9-C673B3957EB8}" destId="{CD84C8C2-BD4D-44D1-8445-F8F2738A2A06}" srcOrd="1" destOrd="0" parTransId="{261EB524-F3C3-456D-81EB-3B53E5B98EE2}" sibTransId="{B8239CD7-96E2-4DE9-AFE5-6AE6B4E8F2CC}"/>
    <dgm:cxn modelId="{7967B3EB-6D90-4BD6-B3F0-D6E9616B19B1}" srcId="{B96F9305-A27A-4466-99B9-C673B3957EB8}" destId="{92D3B40E-CF2B-4501-ABEF-24E58CF98001}" srcOrd="3" destOrd="0" parTransId="{38F02038-01B6-4A3D-B2C6-60DC42E626C5}" sibTransId="{DAA2EAAC-AE3F-4A96-936E-9A7393FE3AAB}"/>
    <dgm:cxn modelId="{4605CD37-3BEC-48A3-B12A-B8E6D516E6BC}" type="presOf" srcId="{07F0A69F-0B8D-4A91-A261-53137EEC901C}" destId="{DA80C175-0E30-4048-A745-D666472EBCEC}" srcOrd="1" destOrd="0" presId="urn:microsoft.com/office/officeart/2005/8/layout/matrix1"/>
    <dgm:cxn modelId="{A3161A5D-2797-4C29-A4CD-6617DB1725C3}" type="presOf" srcId="{7AC53878-B9A2-4A51-B078-3FB31A2D0E48}" destId="{09930794-2526-4152-9313-2A0AD9641F81}" srcOrd="0" destOrd="0" presId="urn:microsoft.com/office/officeart/2005/8/layout/matrix1"/>
    <dgm:cxn modelId="{E32A464A-A35E-4710-A03F-921907D74380}" type="presOf" srcId="{92D3B40E-CF2B-4501-ABEF-24E58CF98001}" destId="{01C4A524-1312-4D36-9F95-7ADD0540698A}" srcOrd="0" destOrd="0" presId="urn:microsoft.com/office/officeart/2005/8/layout/matrix1"/>
    <dgm:cxn modelId="{BE074ABF-65D0-45CD-8E0C-30D1E16821E3}" type="presOf" srcId="{4DCC62C1-0B4F-4FC9-A5BB-325B857E3D53}" destId="{695F0EF3-1988-4E4F-8017-5ACA6C424770}" srcOrd="0" destOrd="0" presId="urn:microsoft.com/office/officeart/2005/8/layout/matrix1"/>
    <dgm:cxn modelId="{89C9B9D2-3497-411D-A6D2-390A6DE111B2}" type="presOf" srcId="{B96F9305-A27A-4466-99B9-C673B3957EB8}" destId="{B7636EA7-1581-4206-A31D-39C7C2495B40}" srcOrd="0" destOrd="0" presId="urn:microsoft.com/office/officeart/2005/8/layout/matrix1"/>
    <dgm:cxn modelId="{7228FCB4-F2B5-44C1-AF76-3A5D3205E677}" type="presParOf" srcId="{695F0EF3-1988-4E4F-8017-5ACA6C424770}" destId="{9BB50FA1-796E-4335-8E68-71BE06065BD9}" srcOrd="0" destOrd="0" presId="urn:microsoft.com/office/officeart/2005/8/layout/matrix1"/>
    <dgm:cxn modelId="{E1D594E1-5BF9-4891-8F16-102A279B3695}" type="presParOf" srcId="{9BB50FA1-796E-4335-8E68-71BE06065BD9}" destId="{09930794-2526-4152-9313-2A0AD9641F81}" srcOrd="0" destOrd="0" presId="urn:microsoft.com/office/officeart/2005/8/layout/matrix1"/>
    <dgm:cxn modelId="{4F60A630-2557-44DA-8C59-0A254739D9B1}" type="presParOf" srcId="{9BB50FA1-796E-4335-8E68-71BE06065BD9}" destId="{C101911E-26DB-43A0-87FB-48CF2D75266F}" srcOrd="1" destOrd="0" presId="urn:microsoft.com/office/officeart/2005/8/layout/matrix1"/>
    <dgm:cxn modelId="{F3F2078A-49F0-423F-8E75-E44A5BA814B8}" type="presParOf" srcId="{9BB50FA1-796E-4335-8E68-71BE06065BD9}" destId="{51B5756D-3C47-49FE-B2B9-47C99155D1CD}" srcOrd="2" destOrd="0" presId="urn:microsoft.com/office/officeart/2005/8/layout/matrix1"/>
    <dgm:cxn modelId="{7ED717CF-763F-4B59-825C-412BB180626E}" type="presParOf" srcId="{9BB50FA1-796E-4335-8E68-71BE06065BD9}" destId="{A246267A-E6C1-48C4-873E-6E01EFF58220}" srcOrd="3" destOrd="0" presId="urn:microsoft.com/office/officeart/2005/8/layout/matrix1"/>
    <dgm:cxn modelId="{141195EC-0986-492F-B904-8A5F4F7B101D}" type="presParOf" srcId="{9BB50FA1-796E-4335-8E68-71BE06065BD9}" destId="{42752B8D-C614-440B-A25D-2B247F0C688C}" srcOrd="4" destOrd="0" presId="urn:microsoft.com/office/officeart/2005/8/layout/matrix1"/>
    <dgm:cxn modelId="{D75A9268-612F-4A07-A7E4-46B09E16A5D5}" type="presParOf" srcId="{9BB50FA1-796E-4335-8E68-71BE06065BD9}" destId="{DA80C175-0E30-4048-A745-D666472EBCEC}" srcOrd="5" destOrd="0" presId="urn:microsoft.com/office/officeart/2005/8/layout/matrix1"/>
    <dgm:cxn modelId="{014AE6F9-292F-4A1A-A8A5-63A3847B1174}" type="presParOf" srcId="{9BB50FA1-796E-4335-8E68-71BE06065BD9}" destId="{01C4A524-1312-4D36-9F95-7ADD0540698A}" srcOrd="6" destOrd="0" presId="urn:microsoft.com/office/officeart/2005/8/layout/matrix1"/>
    <dgm:cxn modelId="{D0546790-0422-45C7-B42C-E863C0916477}" type="presParOf" srcId="{9BB50FA1-796E-4335-8E68-71BE06065BD9}" destId="{1C090D8B-E174-4813-A67C-60F49AB12D1D}" srcOrd="7" destOrd="0" presId="urn:microsoft.com/office/officeart/2005/8/layout/matrix1"/>
    <dgm:cxn modelId="{5E125099-79EB-457C-987E-DB17115DF9BC}" type="presParOf" srcId="{695F0EF3-1988-4E4F-8017-5ACA6C424770}" destId="{B7636EA7-1581-4206-A31D-39C7C2495B4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930794-2526-4152-9313-2A0AD9641F81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</a:rPr>
            <a:t>CAD</a:t>
          </a:r>
          <a:endParaRPr lang="ru-RU" sz="4200" kern="1200" dirty="0">
            <a:solidFill>
              <a:schemeClr val="tx1"/>
            </a:solidFill>
          </a:endParaRPr>
        </a:p>
      </dsp:txBody>
      <dsp:txXfrm rot="16200000">
        <a:off x="762000" y="-762000"/>
        <a:ext cx="1524000" cy="3048000"/>
      </dsp:txXfrm>
    </dsp:sp>
    <dsp:sp modelId="{51B5756D-3C47-49FE-B2B9-47C99155D1CD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3">
            <a:hueOff val="887891"/>
            <a:satOff val="1152"/>
            <a:lumOff val="11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</a:rPr>
            <a:t>CAE</a:t>
          </a:r>
          <a:endParaRPr lang="ru-RU" sz="4200" kern="1200" dirty="0">
            <a:solidFill>
              <a:schemeClr val="tx1"/>
            </a:solidFill>
          </a:endParaRPr>
        </a:p>
      </dsp:txBody>
      <dsp:txXfrm>
        <a:off x="3048000" y="0"/>
        <a:ext cx="3048000" cy="1524000"/>
      </dsp:txXfrm>
    </dsp:sp>
    <dsp:sp modelId="{42752B8D-C614-440B-A25D-2B247F0C688C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3">
            <a:hueOff val="1775782"/>
            <a:satOff val="2304"/>
            <a:lumOff val="22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</a:rPr>
            <a:t>CAPP</a:t>
          </a:r>
          <a:endParaRPr lang="ru-RU" sz="4200" kern="1200" dirty="0">
            <a:solidFill>
              <a:schemeClr val="tx1"/>
            </a:solidFill>
          </a:endParaRPr>
        </a:p>
      </dsp:txBody>
      <dsp:txXfrm rot="10800000">
        <a:off x="0" y="2539999"/>
        <a:ext cx="3048000" cy="1524000"/>
      </dsp:txXfrm>
    </dsp:sp>
    <dsp:sp modelId="{01C4A524-1312-4D36-9F95-7ADD0540698A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3">
            <a:hueOff val="2663673"/>
            <a:satOff val="3456"/>
            <a:lumOff val="33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</a:rPr>
            <a:t>CAM</a:t>
          </a:r>
          <a:endParaRPr lang="ru-RU" sz="4200" kern="1200" dirty="0">
            <a:solidFill>
              <a:schemeClr val="tx1"/>
            </a:solidFill>
          </a:endParaRPr>
        </a:p>
      </dsp:txBody>
      <dsp:txXfrm rot="5400000">
        <a:off x="3810000" y="1777999"/>
        <a:ext cx="1524000" cy="3048000"/>
      </dsp:txXfrm>
    </dsp:sp>
    <dsp:sp modelId="{B7636EA7-1581-4206-A31D-39C7C2495B40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</a:rPr>
            <a:t>PDM</a:t>
          </a:r>
          <a:endParaRPr lang="ru-RU" sz="4200" kern="1200" dirty="0">
            <a:solidFill>
              <a:schemeClr val="tx1"/>
            </a:solidFill>
          </a:endParaRPr>
        </a:p>
      </dsp:txBody>
      <dsp:txXfrm>
        <a:off x="2133600" y="1523999"/>
        <a:ext cx="18288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01609-749B-4CD2-A470-C492EDF8FA3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4746A-204E-47FD-A3C5-BAFAC1D91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72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4746A-204E-47FD-A3C5-BAFAC1D9196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31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Additive is applied in many industries</a:t>
            </a:r>
            <a:r>
              <a:rPr lang="en-US" baseline="0" dirty="0" smtClean="0"/>
              <a:t> to different products and manufacturing challenges, Its main advantages are: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Radical new geometries previously impossible or cost prohibitive to manufacture now can be made.</a:t>
            </a:r>
          </a:p>
          <a:p>
            <a:r>
              <a:rPr lang="en-US" baseline="0" dirty="0" smtClean="0"/>
              <a:t>	Weight &amp; Strength improvements etc</a:t>
            </a:r>
          </a:p>
          <a:p>
            <a:r>
              <a:rPr lang="en-US" baseline="0" dirty="0" smtClean="0"/>
              <a:t>Repair of parts – ushers in a new Business model for many OEM’s – now design parts that wear out and get refurbished.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Personalized parts – One size fits nobody … ever increasing demand for one off products.</a:t>
            </a:r>
          </a:p>
          <a:p>
            <a:r>
              <a:rPr lang="en-US" baseline="0" dirty="0" smtClean="0"/>
              <a:t>	Healthcare</a:t>
            </a:r>
          </a:p>
          <a:p>
            <a:r>
              <a:rPr lang="en-US" baseline="0" dirty="0" smtClean="0"/>
              <a:t>	Dental</a:t>
            </a:r>
          </a:p>
          <a:p>
            <a:r>
              <a:rPr lang="en-US" baseline="0" dirty="0" smtClean="0"/>
              <a:t>	Consumer – Phone cases &amp; Personal styling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efficient &amp; Less wasteful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Inventory on demand .. Spare parts etc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EEECE1"/>
                </a:solidFill>
              </a:rPr>
              <a:t>Notizen </a:t>
            </a:r>
            <a:fld id="{AD141568-5488-4AC9-B82D-9F5CE1225E2A}" type="slidenum">
              <a:rPr lang="de-DE" smtClean="0">
                <a:solidFill>
                  <a:srgbClr val="EEECE1"/>
                </a:solidFill>
              </a:rPr>
              <a:pPr/>
              <a:t>3</a:t>
            </a:fld>
            <a:endParaRPr lang="de-DE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10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r>
              <a:rPr lang="en-GB" dirty="0" smtClean="0"/>
              <a:t>When we talk</a:t>
            </a:r>
            <a:r>
              <a:rPr lang="en-GB" baseline="0" dirty="0" smtClean="0"/>
              <a:t> about additive manufacturing or 3D printing it's easy to envisage a small desktop printer connected to a laptop and allowing the printing of simple geometries and shapes, however the reality is that there are now AM systems which range from a few hundred dollars to multimillion dollar machines.</a:t>
            </a:r>
          </a:p>
          <a:p>
            <a:pPr lvl="1" algn="l"/>
            <a:endParaRPr lang="en-GB" baseline="0" dirty="0" smtClean="0"/>
          </a:p>
          <a:p>
            <a:pPr lvl="1" algn="l"/>
            <a:r>
              <a:rPr lang="en-GB" baseline="0" dirty="0" smtClean="0"/>
              <a:t>One size does not fit all ..</a:t>
            </a:r>
          </a:p>
          <a:p>
            <a:pPr lvl="1" algn="l"/>
            <a:endParaRPr lang="en-GB" baseline="0" dirty="0" smtClean="0"/>
          </a:p>
          <a:p>
            <a:pPr lvl="1" algn="l"/>
            <a:r>
              <a:rPr lang="en-GB" baseline="0" dirty="0" smtClean="0"/>
              <a:t>So what do we see ..</a:t>
            </a:r>
          </a:p>
          <a:p>
            <a:pPr lvl="1" algn="l"/>
            <a:endParaRPr lang="en-GB" baseline="0" dirty="0" smtClean="0"/>
          </a:p>
          <a:p>
            <a:pPr lvl="1" algn="l"/>
            <a:r>
              <a:rPr lang="en-GB" baseline="0" dirty="0" smtClean="0"/>
              <a:t>Starting on the left with the entry level .. (RUN through equipment with Builds ..NOT LAST DMG MACHINE)</a:t>
            </a:r>
          </a:p>
          <a:p>
            <a:pPr lvl="1" algn="l"/>
            <a:endParaRPr lang="en-GB" baseline="0" dirty="0" smtClean="0"/>
          </a:p>
          <a:p>
            <a:pPr lvl="1" algn="l"/>
            <a:r>
              <a:rPr lang="en-GB" baseline="0" dirty="0" err="1" smtClean="0"/>
              <a:t>Its</a:t>
            </a:r>
            <a:r>
              <a:rPr lang="en-GB" baseline="0" dirty="0" smtClean="0"/>
              <a:t> important to fit the technology to the application and as OEM’s compete and patents expire more and more equipment is likely to enter this market.</a:t>
            </a:r>
          </a:p>
          <a:p>
            <a:pPr lvl="1" algn="l"/>
            <a:endParaRPr lang="en-GB" baseline="0" dirty="0" smtClean="0"/>
          </a:p>
          <a:p>
            <a:pPr lvl="1" algn="l"/>
            <a:r>
              <a:rPr lang="en-GB" baseline="0" dirty="0" smtClean="0"/>
              <a:t>There is also a growing trend that technology is becoming consolidated on a single platform to form HYBRID Platforms capable of executing a combination of additive and subtractive operations .. We will talk more about HYBRID a little later ..</a:t>
            </a:r>
          </a:p>
          <a:p>
            <a:pPr lvl="1"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1789A-9CC9-49F0-A074-A728FE6C717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05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solidFill>
                  <a:schemeClr val="tx1"/>
                </a:solidFill>
              </a:rPr>
              <a:t>By Combining technology into a single platform we create a HYBRID manufacturing system capable of both adding and removing material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1789A-9CC9-49F0-A074-A728FE6C717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96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83C0EB-BCFD-4A5B-BB6D-B8B0C9180FDC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72C918-AD0F-4D27-9035-39E8E285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66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1EE4-2E36-48AD-8765-BBF45B5C5504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06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8740F5A-96B1-4097-8A09-BACBA4B59A09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972C918-AD0F-4D27-9035-39E8E285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82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Index/Contact" userDrawn="1">
  <p:cSld name="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1" y="1412875"/>
            <a:ext cx="4507734" cy="475297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52123" y="1412875"/>
            <a:ext cx="7539877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6720" algn="r"/>
              </a:tabLst>
              <a:defRPr/>
            </a:lvl1pPr>
            <a:lvl2pPr marL="177711" indent="-17612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0"/>
            </a:lvl2pPr>
            <a:lvl3pPr marL="177711" indent="-17771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5356720" algn="r"/>
              </a:tabLst>
              <a:defRPr b="1"/>
            </a:lvl3pPr>
            <a:lvl4pPr marL="357009" indent="-17929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5356720" algn="r"/>
              </a:tabLst>
              <a:defRPr b="0"/>
            </a:lvl4pPr>
            <a:lvl5pPr marL="357009" indent="-17771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5356720" algn="r"/>
              </a:tabLst>
              <a:defRPr b="1" baseline="0"/>
            </a:lvl5pPr>
            <a:lvl6pPr marL="360183" indent="-18088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6720" algn="r"/>
              </a:tabLst>
              <a:defRPr b="0"/>
            </a:lvl6pPr>
          </a:lstStyle>
          <a:p>
            <a:pPr lvl="0"/>
            <a:r>
              <a:rPr lang="en-US" noProof="0" dirty="0" smtClean="0"/>
              <a:t>Click the style sheet to edit the </a:t>
            </a:r>
            <a:r>
              <a:rPr lang="en-US" noProof="0" dirty="0" err="1" smtClean="0"/>
              <a:t>toc</a:t>
            </a:r>
            <a:r>
              <a:rPr lang="en-US" noProof="0" dirty="0" smtClean="0"/>
              <a:t>/contact</a:t>
            </a:r>
          </a:p>
          <a:p>
            <a:pPr lvl="1"/>
            <a:r>
              <a:rPr lang="en-US" noProof="0" dirty="0" smtClean="0"/>
              <a:t>chapter</a:t>
            </a:r>
          </a:p>
          <a:p>
            <a:pPr lvl="2"/>
            <a:r>
              <a:rPr lang="en-US" noProof="0" dirty="0" smtClean="0"/>
              <a:t>active chapter</a:t>
            </a:r>
          </a:p>
          <a:p>
            <a:pPr lvl="3"/>
            <a:r>
              <a:rPr lang="en-US" noProof="0" dirty="0" smtClean="0"/>
              <a:t>subchapter</a:t>
            </a:r>
          </a:p>
          <a:p>
            <a:pPr lvl="4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1413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832047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6734" y="1412875"/>
            <a:ext cx="5469152" cy="2303464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 hasCustomPrompt="1"/>
          </p:nvPr>
        </p:nvSpPr>
        <p:spPr>
          <a:xfrm>
            <a:off x="626736" y="3860800"/>
            <a:ext cx="5469152" cy="2305050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6240389" y="1412879"/>
            <a:ext cx="5469152" cy="2303463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 hasCustomPrompt="1"/>
          </p:nvPr>
        </p:nvSpPr>
        <p:spPr>
          <a:xfrm>
            <a:off x="6240389" y="3860800"/>
            <a:ext cx="5469152" cy="2305050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15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9DB30F-D59A-4B6C-9286-1460D92C0E2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72C918-AD0F-4D27-9035-39E8E285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91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0409-5F91-47EE-9376-7821403D7FCD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53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ED9A-1E6E-444F-BE96-10C9A9363629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25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53E3-7404-4BC8-8AEB-B726BD63683B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56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BC8C-7EE3-4868-BC1C-079B7F3BE2B7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0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3E30-E688-494E-9FCE-2DD2EEC574F0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74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FE56-CF38-4C59-AA2C-13126EAA5425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61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58291A1-E277-4D41-A743-FD01E670D8B2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972C918-AD0F-4D27-9035-39E8E285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72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microsoft.com/office/2007/relationships/hdphoto" Target="../media/hdphoto1.wdp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Аддитивные технологии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Методический материал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C522-92D8-4D7B-877E-DEE6ACC3F375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0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Dante\Desktop\РП\1_ DMLS позволяет создавать цельные металлические детали сложной геометрической формы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313821" y="3862136"/>
            <a:ext cx="3878179" cy="299586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989081" cy="150876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tx1"/>
                </a:solidFill>
              </a:rPr>
              <a:t>Технология прямого лазерного спекания металлов (</a:t>
            </a:r>
            <a:r>
              <a:rPr lang="en-US" sz="3200" b="1" cap="none" dirty="0" smtClean="0">
                <a:solidFill>
                  <a:schemeClr val="tx1"/>
                </a:solidFill>
              </a:rPr>
              <a:t>DMLS</a:t>
            </a:r>
            <a:r>
              <a:rPr lang="ru-RU" sz="3200" b="1" cap="none" dirty="0" smtClean="0">
                <a:solidFill>
                  <a:schemeClr val="tx1"/>
                </a:solidFill>
              </a:rPr>
              <a:t>)</a:t>
            </a:r>
            <a:endParaRPr lang="ru-RU" sz="3200" cap="none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709" y="2011680"/>
            <a:ext cx="11526491" cy="4206240"/>
          </a:xfrm>
        </p:spPr>
        <p:txBody>
          <a:bodyPr/>
          <a:lstStyle/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нанесение тонких слоев порошкообразных расходных материалов, с последующим спеканием лазером.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металлы и сплавы в порошковой форме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производства готовых изделий малого и среднего размера в аэрокосмических, стоматологических, медицинских отраслях и др. 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высокое разрешение печати, отсутствие                            необходимости построения опор для нависающих элементов                           конструкции, детали, произведенные лазерным спеканием,                                             не обладают монолитностью,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989081" cy="150876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tx1"/>
                </a:solidFill>
              </a:rPr>
              <a:t>Технология моделирования методом послойного наплавления (</a:t>
            </a:r>
            <a:r>
              <a:rPr lang="en-US" sz="3200" b="1" cap="none" dirty="0" smtClean="0">
                <a:solidFill>
                  <a:schemeClr val="tx1"/>
                </a:solidFill>
              </a:rPr>
              <a:t>FDM</a:t>
            </a:r>
            <a:r>
              <a:rPr lang="ru-RU" sz="3200" b="1" cap="none" dirty="0" smtClean="0">
                <a:solidFill>
                  <a:schemeClr val="tx1"/>
                </a:solidFill>
              </a:rPr>
              <a:t>)</a:t>
            </a:r>
            <a:endParaRPr lang="ru-RU" sz="3200" cap="none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709" y="2011680"/>
            <a:ext cx="11526491" cy="4206240"/>
          </a:xfrm>
        </p:spPr>
        <p:txBody>
          <a:bodyPr/>
          <a:lstStyle/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нанесение последовательных слоев материала, повторяющих контуры цифровой модели.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ABS,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полифенилсульфон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поликарбонат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полиэфиримид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быстрое прототипирование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необходимость построения опор для нависающих элементов                           конструкции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8" name="Рисунок 7" descr="C:\Users\Dante\Desktop\Моделирование методом послойного наплавления (FDM)   Энциклопедия 3D-печати_files\Типичные катушки с пластиковой нитью, используемые FDM и FFF принтерами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38074" y="4511841"/>
            <a:ext cx="4535905" cy="215365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Dante\Desktop\РП\1_ Бумажный макет, созданный с использованием технологии SDL компании Mcor Technologies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720931" y="2492509"/>
            <a:ext cx="3711709" cy="436549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989081" cy="150876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Технология изготовления объектов методом </a:t>
            </a:r>
            <a:r>
              <a:rPr lang="ru-RU" sz="3200" b="1" cap="none" dirty="0" err="1" smtClean="0">
                <a:solidFill>
                  <a:schemeClr val="bg2">
                    <a:lumMod val="10000"/>
                  </a:schemeClr>
                </a:solidFill>
              </a:rPr>
              <a:t>ламинирования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</a:rPr>
              <a:t>LOM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sz="3200" cap="non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709" y="2011680"/>
            <a:ext cx="11526491" cy="4206240"/>
          </a:xfrm>
        </p:spPr>
        <p:txBody>
          <a:bodyPr/>
          <a:lstStyle/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последовательное склеивание листового материала (бумаги, пластика, металлической фольги) с формированием контура каждого слоя с помощью лазерной резки.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бумага, пластик, металлическая фольга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быстрое прототипирование, сувенирная продукция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Низкая себестоимость, невысокое разрешение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9" name="Rectangle 5"/>
          <p:cNvSpPr/>
          <p:nvPr/>
        </p:nvSpPr>
        <p:spPr bwMode="auto">
          <a:xfrm>
            <a:off x="4947660" y="4902956"/>
            <a:ext cx="4100087" cy="1329402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07944" tIns="53972" rIns="107944" bIns="53972" numCol="1" spcCol="72000" rtlCol="0" anchor="ctr"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Бумажный макет, созданный с использованием технологии SDL компании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Mcor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Technologies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989081" cy="150876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Технология многоструйного моделирования (</a:t>
            </a:r>
            <a:r>
              <a:rPr lang="en-US" sz="3200" b="1" cap="none" dirty="0" err="1" smtClean="0">
                <a:solidFill>
                  <a:schemeClr val="bg2">
                    <a:lumMod val="10000"/>
                  </a:schemeClr>
                </a:solidFill>
              </a:rPr>
              <a:t>mjm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sz="3200" cap="non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709" y="2011680"/>
            <a:ext cx="11526491" cy="4206240"/>
          </a:xfrm>
        </p:spPr>
        <p:txBody>
          <a:bodyPr/>
          <a:lstStyle/>
          <a:p>
            <a:pPr marL="0" indent="18288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Сочетает черты 3DP ,FDM/FFF, SLA технологий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построение слоев с помощью специальной печатной головки, оснащенной массивом сопел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термопластик, воск, фотополимерные смолы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стоматология, ювелирное дело, промышленный и архитектурный дизайн, разработка электронных компонентов и пр.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высокая точность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Рисунок 7" descr="C:\Users\Dante\Desktop\Технология многоструйного моделирования (MJM)   Энциклопедия 3D-печати_files\3_ VisiJet Pearlstone - материал, применяемый для создания стоматологических мастер-моделей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17031" y="4279782"/>
            <a:ext cx="4045301" cy="2205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989081" cy="150876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Технология масочной </a:t>
            </a:r>
            <a:r>
              <a:rPr lang="ru-RU" sz="3200" b="1" cap="none" dirty="0" err="1" smtClean="0">
                <a:solidFill>
                  <a:schemeClr val="bg2">
                    <a:lumMod val="10000"/>
                  </a:schemeClr>
                </a:solidFill>
              </a:rPr>
              <a:t>стреолитографии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</a:rPr>
              <a:t>SGC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sz="3200" cap="non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709" y="2011680"/>
            <a:ext cx="11526491" cy="4206240"/>
          </a:xfrm>
        </p:spPr>
        <p:txBody>
          <a:bodyPr/>
          <a:lstStyle/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нанесение тонких слоев фотополимерной смолы с последующим облучением по физическому фотошаблону или «маске» ультрафиолетовым светом.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фотополимерные смолы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стоматология, ювелирное дело, промышленный и архитектурный дизайн, разработка электронных компонентов и пр.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необходимости в построении                          поддерживающих структур, высокая точность, высокая                      производительность, высокая шумность и большое                                                  количество отходов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7" name="Рисунок 6" descr="C:\Users\Dante\Desktop\РП\2_ Пример модели, распечатанной на принтере 3D Systems V-Flash FTI 23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0398" b="9956"/>
          <a:stretch>
            <a:fillRect/>
          </a:stretch>
        </p:blipFill>
        <p:spPr bwMode="auto">
          <a:xfrm>
            <a:off x="7908453" y="3910264"/>
            <a:ext cx="4026873" cy="2406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989081" cy="150876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Технология стереолитографии (</a:t>
            </a: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</a:rPr>
              <a:t>SLA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sz="3200" cap="non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709" y="2011680"/>
            <a:ext cx="11526491" cy="4206240"/>
          </a:xfrm>
        </p:spPr>
        <p:txBody>
          <a:bodyPr/>
          <a:lstStyle/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облучение жидкой фотополимерной смолы лазером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фотополимерные смолы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стоматология, ювелирное дело, промышленный и архитектурный дизайн, разработка электронных компонентов и пр.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высокая точность, использование поддерживающих структур, высокая стоимость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8" name="Рисунок 7" descr="C:\Users\Dante\Desktop\РП\2_ Стереолитография позволяет создавать модели высокого разрешения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54426" y="4434054"/>
            <a:ext cx="3946576" cy="2279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989081" cy="150876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Технология выборочной лазерной плавки (</a:t>
            </a: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</a:rPr>
              <a:t>SLM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sz="3200" cap="non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709" y="2011680"/>
            <a:ext cx="11526491" cy="4206240"/>
          </a:xfrm>
        </p:spPr>
        <p:txBody>
          <a:bodyPr>
            <a:normAutofit/>
          </a:bodyPr>
          <a:lstStyle/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нанесение тонкого слоя порошка на рабочую поверхность в рабочей камере, заполняемой инертными газами (например, аргоном) с последующим сплавлением лазерным лучом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порошковые металлы и сплавы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аэрокосмическая отрасль,                                                                            точное производство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7" name="Рисунок 6" descr="C:\Users\Dante\Desktop\РП\3_ Деталь для ракетного двигателя J2-Х, распечатанная специалистами NASA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07489" y="3753854"/>
            <a:ext cx="4463932" cy="25266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5"/>
          <p:cNvSpPr/>
          <p:nvPr/>
        </p:nvSpPr>
        <p:spPr bwMode="auto">
          <a:xfrm>
            <a:off x="2914323" y="5239839"/>
            <a:ext cx="4461035" cy="100455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07944" tIns="53972" rIns="107944" bIns="53972" numCol="1" spcCol="7200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Деталь для ракетного двигателя J2-Х, распечатанная специалистами NASA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989081" cy="150876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Технология выборочного лазерного спекание (</a:t>
            </a: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</a:rPr>
              <a:t>SLS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sz="3200" cap="non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709" y="2011680"/>
            <a:ext cx="8494533" cy="4206240"/>
          </a:xfrm>
        </p:spPr>
        <p:txBody>
          <a:bodyPr>
            <a:normAutofit/>
          </a:bodyPr>
          <a:lstStyle/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последовательное выборочное спекание слоев порошкового материала с помощью лазеров высокой мощности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порошковые металлы и сплавы, пластики, керамика стекло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быстрое прототипирование, мелкосерийное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производстово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8" name="Рисунок 7" descr="C:\Users\Dante\Desktop\РП\1_ Компания New Balance использует технологию SLS при создании обуви для профессиональных атлетов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135544" y="1925053"/>
            <a:ext cx="2799782" cy="439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5"/>
          <p:cNvSpPr/>
          <p:nvPr/>
        </p:nvSpPr>
        <p:spPr bwMode="auto">
          <a:xfrm>
            <a:off x="4572000" y="4963114"/>
            <a:ext cx="4415589" cy="1329402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07944" tIns="53972" rIns="107944" bIns="53972" numCol="1" spcCol="72000" rtlCol="0" anchor="ctr"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Balance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использует технологию SLS при создании обуви для профессиональных атлетов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989081" cy="150876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Технология 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производства электронно-лучевой плавкой (</a:t>
            </a: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</a:rPr>
              <a:t>EBF</a:t>
            </a:r>
            <a:r>
              <a:rPr lang="ru-RU" sz="3200" b="1" cap="none" dirty="0" err="1" smtClean="0">
                <a:solidFill>
                  <a:schemeClr val="bg2">
                    <a:lumMod val="10000"/>
                  </a:schemeClr>
                </a:solidFill>
              </a:rPr>
              <a:t>ȝ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sz="3200" cap="non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709" y="2011680"/>
            <a:ext cx="11105386" cy="4206240"/>
          </a:xfrm>
        </p:spPr>
        <p:txBody>
          <a:bodyPr>
            <a:normAutofit/>
          </a:bodyPr>
          <a:lstStyle/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электронные пучки высокой мощности для последовательного наплавления материалов в форме металлической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проволоки в вакууме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металическая проволока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288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Технологические особенности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288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электронно-лучевой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плавки, наряду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экологичностью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288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эффективностью, делают процесс привлекательным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288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использования в космосе. </a:t>
            </a:r>
          </a:p>
          <a:p>
            <a:pPr marL="0" indent="18288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" name="Рисунок 5" descr="C:\Users\Dante\Desktop\РП\Специалисты НАСА проводят испытания экспериментальной установки в условях искусственной невесомости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005011" y="3777915"/>
            <a:ext cx="3994484" cy="27311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/>
          <p:cNvSpPr/>
          <p:nvPr/>
        </p:nvSpPr>
        <p:spPr bwMode="auto">
          <a:xfrm>
            <a:off x="3227147" y="5396270"/>
            <a:ext cx="4461035" cy="100455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07944" tIns="53972" rIns="107944" bIns="53972" numCol="1" spcCol="72000" rtlCol="0" anchor="ctr">
            <a:noAutofit/>
          </a:bodyPr>
          <a:lstStyle/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Специалисты НАСА проводят испытания экспериментальной установки в условиях искусственной невесомости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" y="1949116"/>
            <a:ext cx="12192000" cy="3935378"/>
            <a:chOff x="-194553" y="1254869"/>
            <a:chExt cx="12519498" cy="528848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-194553" y="1254869"/>
              <a:ext cx="7645939" cy="5288488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  <a:extLst/>
          </p:spPr>
          <p:txBody>
            <a:bodyPr wrap="square" lIns="107944" tIns="53972" rIns="107944" bIns="53972" numCol="1" spcCol="72000" rtlCol="0" anchor="t" anchorCtr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GB" sz="1799" b="1" dirty="0"/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GB" sz="1799" b="1" dirty="0"/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GB" sz="1799" b="1" dirty="0"/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GB" sz="1799" b="1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246841" y="1254869"/>
              <a:ext cx="5078104" cy="5288487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  <a:extLst/>
          </p:spPr>
          <p:txBody>
            <a:bodyPr wrap="square" lIns="107944" tIns="53972" rIns="107944" bIns="53972" numCol="1" spcCol="72000" rtlCol="0" anchor="t" anchorCtr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GB" sz="1799" b="1" dirty="0"/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GB" sz="1799" b="1" dirty="0"/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GB" sz="1799" b="1" dirty="0"/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GB" sz="1799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dirty="0" smtClean="0">
                <a:solidFill>
                  <a:schemeClr val="bg2">
                    <a:lumMod val="10000"/>
                  </a:schemeClr>
                </a:solidFill>
              </a:rPr>
              <a:t>Аппаратурная база </a:t>
            </a:r>
            <a:r>
              <a:rPr lang="en-US" b="1" cap="none" dirty="0" smtClean="0">
                <a:solidFill>
                  <a:schemeClr val="bg2">
                    <a:lumMod val="10000"/>
                  </a:schemeClr>
                </a:solidFill>
              </a:rPr>
              <a:t>AF</a:t>
            </a:r>
            <a:r>
              <a:rPr lang="ru-RU" b="1" cap="none" dirty="0" smtClean="0">
                <a:solidFill>
                  <a:schemeClr val="bg2">
                    <a:lumMod val="10000"/>
                  </a:schemeClr>
                </a:solidFill>
              </a:rPr>
              <a:t>-технологий</a:t>
            </a:r>
            <a:endParaRPr lang="en-US" cap="none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98347" y="2298431"/>
            <a:ext cx="1495310" cy="2289251"/>
            <a:chOff x="298502" y="2297842"/>
            <a:chExt cx="1496089" cy="2290443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02" y="3168918"/>
              <a:ext cx="1419367" cy="1419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76630" y="2297842"/>
              <a:ext cx="1217961" cy="2368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ru-RU" sz="1399" dirty="0"/>
                <a:t>Для любителей</a:t>
              </a:r>
              <a:endParaRPr lang="en-GB" sz="1399" dirty="0"/>
            </a:p>
          </p:txBody>
        </p:sp>
        <p:cxnSp>
          <p:nvCxnSpPr>
            <p:cNvPr id="15" name="Straight Arrow Connector 14"/>
            <p:cNvCxnSpPr>
              <a:stCxn id="12" idx="2"/>
            </p:cNvCxnSpPr>
            <p:nvPr/>
          </p:nvCxnSpPr>
          <p:spPr bwMode="auto">
            <a:xfrm>
              <a:off x="1185611" y="2534702"/>
              <a:ext cx="0" cy="1229912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2" name="Group 51"/>
          <p:cNvGrpSpPr/>
          <p:nvPr/>
        </p:nvGrpSpPr>
        <p:grpSpPr>
          <a:xfrm>
            <a:off x="1477034" y="2746967"/>
            <a:ext cx="1760059" cy="3258211"/>
            <a:chOff x="1477803" y="2746612"/>
            <a:chExt cx="1760976" cy="3259908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276" r="7991"/>
            <a:stretch/>
          </p:blipFill>
          <p:spPr bwMode="auto">
            <a:xfrm>
              <a:off x="1477803" y="4324060"/>
              <a:ext cx="1760976" cy="1682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943664" y="2746612"/>
              <a:ext cx="942245" cy="2368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ru-RU" sz="1399" dirty="0"/>
                <a:t>Настольные</a:t>
              </a:r>
              <a:endParaRPr lang="en-GB" sz="1399" dirty="0"/>
            </a:p>
          </p:txBody>
        </p:sp>
        <p:cxnSp>
          <p:nvCxnSpPr>
            <p:cNvPr id="40" name="Straight Arrow Connector 39"/>
            <p:cNvCxnSpPr>
              <a:stCxn id="27" idx="2"/>
            </p:cNvCxnSpPr>
            <p:nvPr/>
          </p:nvCxnSpPr>
          <p:spPr bwMode="auto">
            <a:xfrm>
              <a:off x="2414787" y="2983472"/>
              <a:ext cx="0" cy="2110054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5" name="Group 54"/>
          <p:cNvGrpSpPr/>
          <p:nvPr/>
        </p:nvGrpSpPr>
        <p:grpSpPr>
          <a:xfrm>
            <a:off x="3772587" y="2746968"/>
            <a:ext cx="1823606" cy="3494267"/>
            <a:chOff x="3774552" y="2746612"/>
            <a:chExt cx="1824556" cy="3496087"/>
          </a:xfrm>
        </p:grpSpPr>
        <p:pic>
          <p:nvPicPr>
            <p:cNvPr id="13324" name="Picture 1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82" r="15811"/>
            <a:stretch/>
          </p:blipFill>
          <p:spPr bwMode="auto">
            <a:xfrm>
              <a:off x="3774552" y="4055083"/>
              <a:ext cx="1824556" cy="2187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928978" y="2746612"/>
              <a:ext cx="1571520" cy="473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ru-RU" sz="1399" dirty="0"/>
                <a:t>Профессиональные </a:t>
              </a:r>
              <a:br>
                <a:rPr lang="ru-RU" sz="1399" dirty="0"/>
              </a:br>
              <a:r>
                <a:rPr lang="ru-RU" sz="1399" dirty="0"/>
                <a:t>для производства</a:t>
              </a:r>
              <a:endParaRPr lang="en-GB" sz="1399" dirty="0"/>
            </a:p>
          </p:txBody>
        </p:sp>
        <p:cxnSp>
          <p:nvCxnSpPr>
            <p:cNvPr id="46" name="Straight Arrow Connector 45"/>
            <p:cNvCxnSpPr>
              <a:stCxn id="29" idx="2"/>
            </p:cNvCxnSpPr>
            <p:nvPr/>
          </p:nvCxnSpPr>
          <p:spPr bwMode="auto">
            <a:xfrm flipH="1">
              <a:off x="4686834" y="3220331"/>
              <a:ext cx="27904" cy="1509666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6" name="Group 55"/>
          <p:cNvGrpSpPr/>
          <p:nvPr/>
        </p:nvGrpSpPr>
        <p:grpSpPr>
          <a:xfrm>
            <a:off x="5658847" y="2152570"/>
            <a:ext cx="1656128" cy="2450821"/>
            <a:chOff x="5661794" y="2151905"/>
            <a:chExt cx="1656991" cy="2452097"/>
          </a:xfrm>
        </p:grpSpPr>
        <p:sp>
          <p:nvSpPr>
            <p:cNvPr id="30" name="TextBox 29"/>
            <p:cNvSpPr txBox="1"/>
            <p:nvPr/>
          </p:nvSpPr>
          <p:spPr>
            <a:xfrm>
              <a:off x="5661794" y="2151905"/>
              <a:ext cx="1571520" cy="473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ru-RU" sz="1399" dirty="0"/>
                <a:t>Профессиональные </a:t>
              </a:r>
              <a:br>
                <a:rPr lang="ru-RU" sz="1399" dirty="0"/>
              </a:br>
              <a:r>
                <a:rPr lang="ru-RU" sz="1399" dirty="0"/>
                <a:t>установки </a:t>
              </a:r>
              <a:r>
                <a:rPr lang="en-GB" sz="1399" dirty="0"/>
                <a:t>SLA 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83476" y="2914339"/>
              <a:ext cx="1635309" cy="1689663"/>
              <a:chOff x="6123983" y="1854788"/>
              <a:chExt cx="2007400" cy="1933866"/>
            </a:xfrm>
          </p:grpSpPr>
          <p:pic>
            <p:nvPicPr>
              <p:cNvPr id="13322" name="Picture 10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0762" t="14539" r="2671" b="4901"/>
              <a:stretch/>
            </p:blipFill>
            <p:spPr bwMode="auto">
              <a:xfrm>
                <a:off x="6123984" y="1987143"/>
                <a:ext cx="2007399" cy="18015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ectangle 6"/>
              <p:cNvSpPr/>
              <p:nvPr/>
            </p:nvSpPr>
            <p:spPr bwMode="auto">
              <a:xfrm>
                <a:off x="6123983" y="1854788"/>
                <a:ext cx="629234" cy="4734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EFF"/>
                </a:solidFill>
              </a:ln>
              <a:effectLst/>
              <a:extLst/>
            </p:spPr>
            <p:txBody>
              <a:bodyPr wrap="square" lIns="107944" tIns="53972" rIns="107944" bIns="53972" numCol="1" spcCol="72000" rtlCol="0" anchor="ctr">
                <a:sp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Font typeface="Wingdings" charset="0"/>
                  <a:buNone/>
                </a:pPr>
                <a:endParaRPr lang="en-GB" sz="1799" b="1" dirty="0"/>
              </a:p>
            </p:txBody>
          </p:sp>
        </p:grpSp>
        <p:cxnSp>
          <p:nvCxnSpPr>
            <p:cNvPr id="50" name="Straight Arrow Connector 49"/>
            <p:cNvCxnSpPr>
              <a:stCxn id="30" idx="2"/>
            </p:cNvCxnSpPr>
            <p:nvPr/>
          </p:nvCxnSpPr>
          <p:spPr bwMode="auto">
            <a:xfrm>
              <a:off x="6447554" y="2625624"/>
              <a:ext cx="1" cy="998266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7" name="Group 56"/>
          <p:cNvGrpSpPr/>
          <p:nvPr/>
        </p:nvGrpSpPr>
        <p:grpSpPr>
          <a:xfrm>
            <a:off x="7112337" y="2746967"/>
            <a:ext cx="1847746" cy="3498130"/>
            <a:chOff x="7116042" y="2746612"/>
            <a:chExt cx="1848708" cy="3499952"/>
          </a:xfrm>
        </p:grpSpPr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6042" y="4397856"/>
              <a:ext cx="1848708" cy="1848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7335256" y="2746612"/>
              <a:ext cx="1571520" cy="473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ru-RU" sz="1399" dirty="0"/>
                <a:t>Профессиональные </a:t>
              </a:r>
              <a:br>
                <a:rPr lang="ru-RU" sz="1399" dirty="0"/>
              </a:br>
              <a:r>
                <a:rPr lang="ru-RU" sz="1399" dirty="0"/>
                <a:t>для производства</a:t>
              </a:r>
              <a:endParaRPr lang="en-GB" sz="1399" dirty="0"/>
            </a:p>
          </p:txBody>
        </p:sp>
        <p:cxnSp>
          <p:nvCxnSpPr>
            <p:cNvPr id="53" name="Straight Arrow Connector 52"/>
            <p:cNvCxnSpPr>
              <a:stCxn id="32" idx="2"/>
            </p:cNvCxnSpPr>
            <p:nvPr/>
          </p:nvCxnSpPr>
          <p:spPr bwMode="auto">
            <a:xfrm>
              <a:off x="8121016" y="3220331"/>
              <a:ext cx="1" cy="1742325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7551276" y="1988880"/>
            <a:ext cx="3823030" cy="2681290"/>
            <a:chOff x="7555209" y="1988129"/>
            <a:chExt cx="3825021" cy="2682687"/>
          </a:xfrm>
        </p:grpSpPr>
        <p:pic>
          <p:nvPicPr>
            <p:cNvPr id="13326" name="Picture 14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75"/>
            <a:stretch/>
          </p:blipFill>
          <p:spPr bwMode="auto">
            <a:xfrm>
              <a:off x="8604244" y="3332050"/>
              <a:ext cx="1645030" cy="1338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7555209" y="1988129"/>
              <a:ext cx="3825021" cy="473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ru-RU" sz="1399" dirty="0"/>
                <a:t>Профессиональное производство</a:t>
              </a:r>
            </a:p>
            <a:p>
              <a:pPr algn="ctr">
                <a:lnSpc>
                  <a:spcPct val="110000"/>
                </a:lnSpc>
              </a:pPr>
              <a:r>
                <a:rPr lang="ru-RU" sz="1399" dirty="0"/>
                <a:t> с помощью много-осевого лазерного осаждения</a:t>
              </a:r>
              <a:endParaRPr lang="en-GB" sz="1399" dirty="0"/>
            </a:p>
          </p:txBody>
        </p:sp>
        <p:cxnSp>
          <p:nvCxnSpPr>
            <p:cNvPr id="58" name="Straight Arrow Connector 57"/>
            <p:cNvCxnSpPr>
              <a:stCxn id="33" idx="2"/>
            </p:cNvCxnSpPr>
            <p:nvPr/>
          </p:nvCxnSpPr>
          <p:spPr bwMode="auto">
            <a:xfrm>
              <a:off x="9467720" y="2461848"/>
              <a:ext cx="0" cy="1268184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0" name="Group 59"/>
          <p:cNvGrpSpPr/>
          <p:nvPr/>
        </p:nvGrpSpPr>
        <p:grpSpPr>
          <a:xfrm>
            <a:off x="10223544" y="2990041"/>
            <a:ext cx="1615192" cy="3284957"/>
            <a:chOff x="10228868" y="2989812"/>
            <a:chExt cx="1616033" cy="3286668"/>
          </a:xfrm>
        </p:grpSpPr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8868" y="4438157"/>
              <a:ext cx="1549149" cy="1838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0273381" y="2989812"/>
              <a:ext cx="1571520" cy="473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ru-RU" sz="1399"/>
                <a:t>Профессиональные </a:t>
              </a:r>
              <a:br>
                <a:rPr lang="ru-RU" sz="1399"/>
              </a:br>
              <a:r>
                <a:rPr lang="ru-RU" sz="1399"/>
                <a:t>системы </a:t>
              </a:r>
              <a:r>
                <a:rPr lang="en-GB" sz="1399" dirty="0"/>
                <a:t>HYBRID</a:t>
              </a:r>
            </a:p>
          </p:txBody>
        </p:sp>
        <p:cxnSp>
          <p:nvCxnSpPr>
            <p:cNvPr id="61" name="Straight Arrow Connector 60"/>
            <p:cNvCxnSpPr>
              <a:stCxn id="31" idx="2"/>
            </p:cNvCxnSpPr>
            <p:nvPr/>
          </p:nvCxnSpPr>
          <p:spPr bwMode="auto">
            <a:xfrm>
              <a:off x="11059141" y="3463531"/>
              <a:ext cx="1" cy="1675512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Group 48"/>
          <p:cNvGrpSpPr/>
          <p:nvPr/>
        </p:nvGrpSpPr>
        <p:grpSpPr>
          <a:xfrm>
            <a:off x="173474" y="6148137"/>
            <a:ext cx="11850078" cy="585958"/>
            <a:chOff x="342100" y="5914167"/>
            <a:chExt cx="11707950" cy="821650"/>
          </a:xfrm>
        </p:grpSpPr>
        <p:sp>
          <p:nvSpPr>
            <p:cNvPr id="10" name="Right Arrow 9"/>
            <p:cNvSpPr/>
            <p:nvPr/>
          </p:nvSpPr>
          <p:spPr bwMode="auto">
            <a:xfrm>
              <a:off x="342100" y="5914167"/>
              <a:ext cx="11707950" cy="82165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  <a:extLst/>
          </p:spPr>
          <p:txBody>
            <a:bodyPr wrap="square" lIns="107944" tIns="53972" rIns="107944" bIns="53972" numCol="1" spcCol="72000" rtlCol="0" anchor="ctr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GB" sz="1799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8758" y="6103640"/>
              <a:ext cx="669061" cy="44029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effectLst>
              <a:softEdge rad="127000"/>
            </a:effectLst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>
                <a:lnSpc>
                  <a:spcPct val="110000"/>
                </a:lnSpc>
                <a:spcBef>
                  <a:spcPts val="0"/>
                </a:spcBef>
                <a:defRPr sz="2800" b="1" i="1">
                  <a:solidFill>
                    <a:schemeClr val="tx1"/>
                  </a:solidFill>
                </a:defRPr>
              </a:lvl1pPr>
            </a:lstStyle>
            <a:p>
              <a:r>
                <a:rPr lang="en-GB" sz="2000" dirty="0">
                  <a:latin typeface="Times New Roman" pitchFamily="18" charset="0"/>
                  <a:cs typeface="Times New Roman" pitchFamily="18" charset="0"/>
                </a:rPr>
                <a:t>$1000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509302" y="6099611"/>
              <a:ext cx="772765" cy="44029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effectLst>
              <a:softEdge rad="127000"/>
            </a:effectLst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>
                <a:lnSpc>
                  <a:spcPct val="110000"/>
                </a:lnSpc>
                <a:spcBef>
                  <a:spcPts val="0"/>
                </a:spcBef>
                <a:defRPr sz="2800" b="1" i="1">
                  <a:solidFill>
                    <a:schemeClr val="tx1"/>
                  </a:solidFill>
                </a:defRPr>
              </a:lvl1pPr>
            </a:lstStyle>
            <a:p>
              <a:r>
                <a:rPr lang="en-GB" sz="2000" dirty="0">
                  <a:latin typeface="Times New Roman" pitchFamily="18" charset="0"/>
                  <a:cs typeface="Times New Roman" pitchFamily="18" charset="0"/>
                </a:rPr>
                <a:t>$1.5 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41824" y="6106626"/>
              <a:ext cx="705859" cy="44029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effectLst>
              <a:softEdge rad="127000"/>
            </a:effectLst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>
                <a:lnSpc>
                  <a:spcPct val="110000"/>
                </a:lnSpc>
                <a:spcBef>
                  <a:spcPts val="0"/>
                </a:spcBef>
                <a:defRPr sz="2800" b="1" i="1">
                  <a:solidFill>
                    <a:schemeClr val="tx1"/>
                  </a:solidFill>
                </a:defRPr>
              </a:lvl1pPr>
            </a:lstStyle>
            <a:p>
              <a:r>
                <a:rPr lang="en-GB" sz="2000" dirty="0">
                  <a:latin typeface="Times New Roman" pitchFamily="18" charset="0"/>
                  <a:cs typeface="Times New Roman" pitchFamily="18" charset="0"/>
                </a:rPr>
                <a:t>$1.2M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914008" y="2298431"/>
            <a:ext cx="1535453" cy="2502541"/>
            <a:chOff x="2915525" y="2297842"/>
            <a:chExt cx="1536253" cy="2503844"/>
          </a:xfrm>
        </p:grpSpPr>
        <p:pic>
          <p:nvPicPr>
            <p:cNvPr id="13318" name="Picture 6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0" b="100000" l="19667" r="70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268" r="29763"/>
            <a:stretch/>
          </p:blipFill>
          <p:spPr bwMode="auto">
            <a:xfrm>
              <a:off x="3057574" y="3201179"/>
              <a:ext cx="1064048" cy="1600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915525" y="2297842"/>
              <a:ext cx="1536253" cy="2368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ru-RU" sz="1399" dirty="0"/>
                <a:t>Профессиональные</a:t>
              </a:r>
              <a:endParaRPr lang="en-GB" sz="1399" dirty="0"/>
            </a:p>
          </p:txBody>
        </p:sp>
        <p:cxnSp>
          <p:nvCxnSpPr>
            <p:cNvPr id="43" name="Straight Arrow Connector 42"/>
            <p:cNvCxnSpPr>
              <a:stCxn id="28" idx="2"/>
            </p:cNvCxnSpPr>
            <p:nvPr/>
          </p:nvCxnSpPr>
          <p:spPr bwMode="auto">
            <a:xfrm>
              <a:off x="3683652" y="2534702"/>
              <a:ext cx="0" cy="10891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oval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22618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solidFill>
                  <a:schemeClr val="tx2">
                    <a:lumMod val="10000"/>
                  </a:schemeClr>
                </a:solidFill>
              </a:rPr>
              <a:t>Аддитивные технологии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что это такое?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846" y="1865299"/>
            <a:ext cx="11317153" cy="3991215"/>
          </a:xfrm>
        </p:spPr>
        <p:txBody>
          <a:bodyPr/>
          <a:lstStyle/>
          <a:p>
            <a:r>
              <a:rPr lang="ru-RU" sz="2400" b="1" dirty="0" smtClean="0"/>
              <a:t>Аддитивные технологии (3D печать) - это </a:t>
            </a:r>
            <a:r>
              <a:rPr lang="ru-RU" sz="2400" b="1" dirty="0"/>
              <a:t>группа технологий с одной общей характеристикой добавления материала для формирования детали, а не удаления </a:t>
            </a:r>
            <a:r>
              <a:rPr lang="ru-RU" sz="2400" b="1" dirty="0" smtClean="0"/>
              <a:t>материала.</a:t>
            </a:r>
            <a:endParaRPr lang="en-GB" sz="2400" b="1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6" name="Group 3"/>
          <p:cNvGrpSpPr/>
          <p:nvPr/>
        </p:nvGrpSpPr>
        <p:grpSpPr>
          <a:xfrm>
            <a:off x="411412" y="3019676"/>
            <a:ext cx="5136775" cy="3141632"/>
            <a:chOff x="304314" y="2770463"/>
            <a:chExt cx="5886440" cy="372178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5321"/>
            <a:stretch/>
          </p:blipFill>
          <p:spPr bwMode="auto">
            <a:xfrm>
              <a:off x="304314" y="2770463"/>
              <a:ext cx="5886440" cy="372178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01122" y="2912919"/>
              <a:ext cx="3862950" cy="2708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ru-RU" sz="1600" b="1" dirty="0" smtClean="0">
                  <a:solidFill>
                    <a:schemeClr val="tx1"/>
                  </a:solidFill>
                </a:rPr>
                <a:t>Производство удалением материала</a:t>
              </a:r>
              <a:endParaRPr lang="en-GB" sz="16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4"/>
          <p:cNvGrpSpPr/>
          <p:nvPr/>
        </p:nvGrpSpPr>
        <p:grpSpPr>
          <a:xfrm>
            <a:off x="6751088" y="2976134"/>
            <a:ext cx="4235911" cy="3141632"/>
            <a:chOff x="6643990" y="2770463"/>
            <a:chExt cx="4854103" cy="3721782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911"/>
            <a:stretch/>
          </p:blipFill>
          <p:spPr bwMode="auto">
            <a:xfrm>
              <a:off x="6643990" y="2770463"/>
              <a:ext cx="4854103" cy="372178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747750" y="2885869"/>
              <a:ext cx="2747996" cy="2498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ru-RU" sz="1600" b="1" dirty="0">
                  <a:solidFill>
                    <a:schemeClr val="tx1"/>
                  </a:solidFill>
                </a:rPr>
                <a:t>Аддитивное производство</a:t>
              </a:r>
              <a:endParaRPr lang="en-GB" sz="1600" b="1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5431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452689" y="1800978"/>
            <a:ext cx="117393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CAD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CAE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CAPP/CAM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PDM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программное обеспечение, выполняющее функции автоматизации труда инженерно-технических работников</a:t>
            </a:r>
            <a:r>
              <a:rPr lang="ru-RU" sz="2000" dirty="0">
                <a:solidFill>
                  <a:schemeClr val="accent2"/>
                </a:solidFill>
              </a:rPr>
              <a:t>.</a:t>
            </a:r>
            <a:r>
              <a:rPr lang="ru-RU" sz="2000" dirty="0"/>
              <a:t>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246247" y="25469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solidFill>
                  <a:schemeClr val="bg2">
                    <a:lumMod val="10000"/>
                  </a:schemeClr>
                </a:solidFill>
              </a:rPr>
              <a:t>Системы автоматизированного проектирования технологических процессов</a:t>
            </a:r>
            <a:endParaRPr lang="en-US" cap="none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395413" y="262108"/>
          <a:ext cx="8891588" cy="5507625"/>
        </p:xfrm>
        <a:graphic>
          <a:graphicData uri="http://schemas.openxmlformats.org/presentationml/2006/ole">
            <p:oleObj spid="_x0000_s1026" r:id="rId3" imgW="5303190" imgH="3429906" progId="Visio.Drawing.6">
              <p:embed/>
            </p:oleObj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25211" y="5949280"/>
            <a:ext cx="5786437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Схема производственного цикла использования САD/САМ/CAE/CAPP/PDM–технологий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201263" y="517545"/>
          <a:ext cx="5898879" cy="615189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55032"/>
                <a:gridCol w="2490536"/>
                <a:gridCol w="2253311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Класс САПР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Продукт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Разработчик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САПР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высшего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уровня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UnigraphicsNX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EDS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(США)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Pro/Engineer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PTC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(США)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CADDS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PTC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(США)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430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CATIA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Dassault Systemes/IBM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(Франция)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430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EADS Matra Datavision (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Франция)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rowSpan="1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САПР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уровня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Зарубежные системы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AutoCAD 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 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AMD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AutoDesk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SolidEdge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EDS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SolidWorks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SolidWorks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Inventor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Mechanical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Autodesk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Prelude Design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Matra Datavision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Cimatron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Cimatron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think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Think3 S.p.A.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CadKey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CadKey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PowerSolutions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Delcam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MicroStation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Bentley Sustems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Отечественные системы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430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КОМПАС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(CAD/CAM/CAE/PDM)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Аскон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430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T-Flex (CAD/CAM/CAE/CAPP/PDM)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Топ Системы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КРЕДО (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CAE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НИЦ АСК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bCAD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ПроПроГруппа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  <a:tr h="355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ГеММа-3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ГеММа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1032" y="1936600"/>
          <a:ext cx="5933423" cy="471487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85850"/>
                <a:gridCol w="2730674"/>
                <a:gridCol w="2116899"/>
              </a:tblGrid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Класс САПР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Продукт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Разработчик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4" marR="54754" marT="0" marB="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6700">
                <a:tc row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САПР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низшего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уровня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Зарубежные системы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/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AutoCAD LT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AutoDesk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horzOverflow="overflow"/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SurfCAM 2D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Surfware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horzOverflow="overflow"/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DataCAD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DataCAD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horzOverflow="overflow"/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IntelliCAD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CADopia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horzOverflow="overflow"/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Отечественные системы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horzOverflow="overflow"/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БАЗИС-конструктор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Базис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horzOverflow="overflow"/>
                </a:tc>
              </a:tr>
              <a:tr h="534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Графика - 81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Институт проблем управления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horzOverflow="overflow"/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SprutCAM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СРУТ-технологии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horzOverflow="overflow"/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АРМ Graph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НИЦ АПМ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horzOverflow="overflow"/>
                </a:tc>
              </a:tr>
              <a:tr h="534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CADMECH 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 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CADMECH LT 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 базе 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AutoCAD 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 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AutoCAD LT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Интермех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horzOverflow="overflow"/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T-FlexCAD LT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Топ Системы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horzOverflow="overflow"/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КОМПАС-ГРАФИК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Аскон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horzOverflow="overflow"/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АДЕМ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Omega Technologies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85" marR="57185" marT="0" marB="0" horzOverflow="overflow"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0640" y="211986"/>
            <a:ext cx="9784080" cy="1508760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solidFill>
                  <a:schemeClr val="bg2">
                    <a:lumMod val="10000"/>
                  </a:schemeClr>
                </a:solidFill>
              </a:rPr>
              <a:t>Продукты САПР</a:t>
            </a:r>
            <a:endParaRPr lang="en-US" cap="none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3907" y="1921141"/>
            <a:ext cx="1117453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Конструкторско-технологическая подготовка к применению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-технологий в производстве базируется на основных нормативных документах: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ГОСТ 2.051-2013 «Единая система конструкторской документации. электронные документы. Общие положения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ГОСТ 2.052-2006. «Единая система конструкторской документации. Электронная модель изделия. Общие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ГОСТ 2.503-2013. «Единая система конструкторской документации. Правила внесения изменений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solidFill>
                  <a:schemeClr val="bg2">
                    <a:lumMod val="10000"/>
                  </a:schemeClr>
                </a:solidFill>
              </a:rPr>
              <a:t>Системы автоматизированного проектирования технологических процессов</a:t>
            </a:r>
            <a:endParaRPr lang="en-US" cap="none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2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/>
          <p:nvPr/>
        </p:nvGrpSpPr>
        <p:grpSpPr>
          <a:xfrm>
            <a:off x="9974178" y="300789"/>
            <a:ext cx="1998873" cy="1431758"/>
            <a:chOff x="304314" y="2770463"/>
            <a:chExt cx="5886440" cy="372178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5321"/>
            <a:stretch/>
          </p:blipFill>
          <p:spPr bwMode="auto">
            <a:xfrm>
              <a:off x="304314" y="2770463"/>
              <a:ext cx="5886440" cy="372178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01122" y="2912919"/>
              <a:ext cx="3862950" cy="3371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endParaRPr lang="en-GB" sz="1600" b="1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Рисунок 7" descr="C:\Users\maria\Desktop\Основные виды обработки металла резанием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86590" y="1848401"/>
            <a:ext cx="5233738" cy="482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388767" y="1911134"/>
            <a:ext cx="552249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виды обработки </a:t>
            </a:r>
            <a:r>
              <a:rPr kumimoji="0" lang="ru-RU" sz="2000" i="0" u="none" strike="noStrike" cap="none" normalizeH="0" baseline="0" dirty="0" smtClean="0" bmk="Металлы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металлов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резанием: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а- точение,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б- сверление,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 фрезерование,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г- строгание,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долбление,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е- круглое </a:t>
            </a:r>
            <a:r>
              <a:rPr kumimoji="0" lang="ru-RU" sz="2000" i="0" u="none" strike="noStrike" cap="none" normalizeH="0" baseline="0" dirty="0" smtClean="0" bmk="Шлиф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шлифование,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 bmk="Шлиф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ж- плоское шлифование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обрабатываемая поверхность,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поверхность резания,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 обработанная поверхность.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solidFill>
                  <a:schemeClr val="bg2">
                    <a:lumMod val="10000"/>
                  </a:schemeClr>
                </a:solidFill>
              </a:rPr>
              <a:t>Обработка резанием</a:t>
            </a:r>
            <a:endParaRPr lang="en-US" cap="none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8364" y="3704302"/>
            <a:ext cx="3367688" cy="245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4235" y="3831630"/>
            <a:ext cx="3507598" cy="235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0" y="1741086"/>
            <a:ext cx="11978238" cy="47505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ru-RU" sz="3598" b="1" dirty="0"/>
              <a:t>Гибридная обработка </a:t>
            </a:r>
            <a:r>
              <a:rPr lang="en-US" sz="3598" b="1" dirty="0"/>
              <a:t>= </a:t>
            </a:r>
            <a:r>
              <a:rPr lang="ru-RU" sz="3598" b="1" dirty="0"/>
              <a:t>Добавление </a:t>
            </a:r>
            <a:r>
              <a:rPr lang="en-US" sz="3598" b="1" dirty="0"/>
              <a:t>+ </a:t>
            </a:r>
            <a:r>
              <a:rPr lang="ru-RU" sz="3598" b="1" dirty="0"/>
              <a:t>Удаление</a:t>
            </a:r>
            <a:endParaRPr lang="en-US" sz="3598" b="1" dirty="0"/>
          </a:p>
          <a:p>
            <a:pPr algn="ctr"/>
            <a:r>
              <a:rPr lang="ru-RU" sz="4798" b="1" dirty="0" smtClean="0"/>
              <a:t>В </a:t>
            </a:r>
            <a:r>
              <a:rPr lang="ru-RU" sz="4798" b="1" dirty="0"/>
              <a:t>одной системе</a:t>
            </a:r>
            <a:endParaRPr lang="en-US" sz="4798" b="1" dirty="0"/>
          </a:p>
        </p:txBody>
      </p:sp>
      <p:sp>
        <p:nvSpPr>
          <p:cNvPr id="7" name="Plus 6"/>
          <p:cNvSpPr/>
          <p:nvPr/>
        </p:nvSpPr>
        <p:spPr bwMode="auto">
          <a:xfrm>
            <a:off x="5484124" y="4527916"/>
            <a:ext cx="1128965" cy="1061764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glow rad="127000">
              <a:schemeClr val="bg1"/>
            </a:glow>
          </a:effectLst>
          <a:extLst/>
        </p:spPr>
        <p:txBody>
          <a:bodyPr wrap="square" lIns="107944" tIns="53972" rIns="107944" bIns="53972" numCol="1" spcCol="72000" rtlCol="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GB" sz="1799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55319" y="316234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Многоосевая</a:t>
            </a:r>
            <a:r>
              <a:rPr lang="ru-RU" sz="4000" b="1" noProof="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платформа </a:t>
            </a:r>
            <a:r>
              <a:rPr lang="en-US" sz="4000" b="1" noProof="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HYBRID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6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72144"/>
            <a:ext cx="9784080" cy="15087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Корпус компрессора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на </a:t>
            </a:r>
            <a:r>
              <a:rPr lang="ru-RU" sz="3200" b="1" dirty="0" smtClean="0">
                <a:solidFill>
                  <a:schemeClr val="tx1"/>
                </a:solidFill>
              </a:rPr>
              <a:t>выставке </a:t>
            </a:r>
            <a:r>
              <a:rPr lang="en-US" sz="3200" b="1" dirty="0" err="1" smtClean="0">
                <a:solidFill>
                  <a:schemeClr val="tx1"/>
                </a:solidFill>
              </a:rPr>
              <a:t>EuroMold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673" y="1423923"/>
            <a:ext cx="6723947" cy="509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5260" y="1423940"/>
            <a:ext cx="4192780" cy="259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9815" y="4147839"/>
            <a:ext cx="4008225" cy="234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299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6" name="Рисунок 5" descr="http://cdn.static-economist.com/sites/default/files/imagecache/full-width/images/2013/12/blogs/babbage/20140104_stp501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24248" y="2242636"/>
            <a:ext cx="5667375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LASERTEC 65 AdditiveManufacturi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2872" y="2147637"/>
            <a:ext cx="3619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02919" y="272144"/>
            <a:ext cx="9784080" cy="15087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Корпус компрессора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на </a:t>
            </a:r>
            <a:r>
              <a:rPr lang="ru-RU" sz="3200" b="1" dirty="0" smtClean="0">
                <a:solidFill>
                  <a:schemeClr val="tx1"/>
                </a:solidFill>
              </a:rPr>
              <a:t>выставке </a:t>
            </a:r>
            <a:r>
              <a:rPr lang="en-US" sz="3200" b="1" dirty="0" err="1" smtClean="0">
                <a:solidFill>
                  <a:schemeClr val="tx1"/>
                </a:solidFill>
              </a:rPr>
              <a:t>EuroMold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4176"/>
            <a:ext cx="12191999" cy="150876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tx1"/>
                </a:solidFill>
              </a:rPr>
              <a:t>Методы и средства прецизионных измерений сложных деталей</a:t>
            </a:r>
            <a:br>
              <a:rPr lang="ru-RU" sz="3200" b="1" cap="none" dirty="0" smtClean="0">
                <a:solidFill>
                  <a:schemeClr val="tx1"/>
                </a:solidFill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Координатно-измерительная машина </a:t>
            </a:r>
            <a:endParaRPr lang="ru-RU" sz="2000" b="1" cap="none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011" y="2011680"/>
            <a:ext cx="10601988" cy="4206240"/>
          </a:xfrm>
        </p:spPr>
        <p:txBody>
          <a:bodyPr/>
          <a:lstStyle/>
          <a:p>
            <a:pPr marL="0" indent="18288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Координатно-измерительная машина (КИМ) — устройство для измерения физических, геометрических характеристик объекта.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6" name="Picture 3" descr="C:\Users\Den\Desktop\Новая папка\portab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31" y="2654387"/>
            <a:ext cx="3481137" cy="3468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оординатно-измерительные маш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659" y="3669632"/>
            <a:ext cx="3907290" cy="24381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2927" y="292481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Применимость: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габаритов и размеров деталей;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профиля деталей;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углов или ориентации;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 рельефа;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оцифровка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сдвигов.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0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213" y="1840731"/>
            <a:ext cx="6718884" cy="427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284176"/>
            <a:ext cx="12191999" cy="150876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tx1"/>
                </a:solidFill>
              </a:rPr>
              <a:t>Методы и средства прецизионных измерений сложных деталей</a:t>
            </a:r>
            <a:br>
              <a:rPr lang="ru-RU" sz="3200" b="1" cap="none" dirty="0" smtClean="0">
                <a:solidFill>
                  <a:schemeClr val="tx1"/>
                </a:solidFill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Координатно-измерительная машина </a:t>
            </a:r>
            <a:endParaRPr lang="ru-RU" sz="2000" b="1" cap="none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19390" y="6163541"/>
            <a:ext cx="60960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часто встречающиеся конструкции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координатно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измерительных машин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28323" y="1413798"/>
            <a:ext cx="5465266" cy="2303088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7944" tIns="53972" rIns="107944" bIns="53972" numCol="1" spcCol="72000" rtlCol="0" anchor="t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1799" b="1" dirty="0" err="1">
                <a:solidFill>
                  <a:srgbClr val="000000"/>
                </a:solidFill>
              </a:rPr>
              <a:t>Asd</a:t>
            </a:r>
            <a:endParaRPr lang="en-US" sz="1799" b="1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sz="1799" b="1" dirty="0">
              <a:solidFill>
                <a:srgbClr val="000000"/>
              </a:solidFill>
            </a:endParaRPr>
          </a:p>
          <a:p>
            <a:pPr marL="1827886" indent="-228486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799" b="1" dirty="0">
                <a:solidFill>
                  <a:srgbClr val="000000"/>
                </a:solidFill>
              </a:rPr>
              <a:t>Малые объемы / сложные детали</a:t>
            </a:r>
          </a:p>
          <a:p>
            <a:pPr marL="1827886" indent="-228486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799" b="1" dirty="0">
                <a:solidFill>
                  <a:srgbClr val="000000"/>
                </a:solidFill>
              </a:rPr>
              <a:t>Легкие конструкции</a:t>
            </a:r>
          </a:p>
          <a:p>
            <a:pPr marL="1827886" indent="-228486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799" b="1" dirty="0">
                <a:solidFill>
                  <a:srgbClr val="000000"/>
                </a:solidFill>
              </a:rPr>
              <a:t>Адаптивный ремонт</a:t>
            </a:r>
            <a:endParaRPr lang="en-US" sz="1799" b="1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/>
          <a:srcRect l="39687" t="10823" r="29378" b="24550"/>
          <a:stretch/>
        </p:blipFill>
        <p:spPr>
          <a:xfrm>
            <a:off x="628324" y="1824689"/>
            <a:ext cx="1547238" cy="19048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Применимость А</a:t>
            </a:r>
            <a:r>
              <a:rPr lang="en-US" b="1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F- </a:t>
            </a:r>
            <a:r>
              <a:rPr lang="ru-RU" b="1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производства</a:t>
            </a:r>
            <a:r>
              <a:rPr lang="en-US" b="1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en-US" b="1" cap="none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endParaRPr lang="en-US" b="1" cap="none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8323" y="1413798"/>
            <a:ext cx="5465266" cy="410891"/>
          </a:xfrm>
          <a:prstGeom prst="rect">
            <a:avLst/>
          </a:prstGeom>
          <a:solidFill>
            <a:srgbClr val="55A0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799" b="1" dirty="0">
                <a:solidFill>
                  <a:srgbClr val="FFFFFF"/>
                </a:solidFill>
              </a:rPr>
              <a:t>Авиация и оборона</a:t>
            </a:r>
            <a:endParaRPr lang="en-US" sz="1799" b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8323" y="3869207"/>
            <a:ext cx="5465266" cy="2303088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marL="1827886" indent="-228486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599" b="1" dirty="0">
                <a:solidFill>
                  <a:srgbClr val="000000"/>
                </a:solidFill>
              </a:rPr>
              <a:t>Макетирование</a:t>
            </a:r>
          </a:p>
          <a:p>
            <a:pPr marL="1827886" indent="-228486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599" b="1" dirty="0">
                <a:solidFill>
                  <a:srgbClr val="000000"/>
                </a:solidFill>
              </a:rPr>
              <a:t>Гоночные серии, автомобили класса люкс, экзотические автомобили</a:t>
            </a:r>
          </a:p>
          <a:p>
            <a:pPr marL="1827886" indent="-228486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599" b="1" dirty="0">
                <a:solidFill>
                  <a:srgbClr val="000000"/>
                </a:solidFill>
              </a:rPr>
              <a:t>Малые объемы / высокая точность</a:t>
            </a:r>
            <a:endParaRPr lang="en-US" sz="1599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48955" y="1413798"/>
            <a:ext cx="5465266" cy="2303088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marL="1827886" indent="-228486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799" b="1" dirty="0">
                <a:solidFill>
                  <a:srgbClr val="000000"/>
                </a:solidFill>
              </a:rPr>
              <a:t>Индивидуальные изделия</a:t>
            </a:r>
          </a:p>
          <a:p>
            <a:pPr marL="1827886" indent="-228486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799" b="1" dirty="0">
                <a:solidFill>
                  <a:srgbClr val="000000"/>
                </a:solidFill>
              </a:rPr>
              <a:t>Улучшенный дизайн</a:t>
            </a:r>
          </a:p>
          <a:p>
            <a:pPr marL="1827886" indent="-228486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799" b="1" dirty="0">
                <a:solidFill>
                  <a:srgbClr val="000000"/>
                </a:solidFill>
              </a:rPr>
              <a:t>Потенциально улучшенные результаты</a:t>
            </a:r>
            <a:endParaRPr lang="en-US" sz="1799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48955" y="3869207"/>
            <a:ext cx="5465266" cy="2303088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marL="1827886" indent="-228486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599" b="1" dirty="0">
                <a:solidFill>
                  <a:srgbClr val="000000"/>
                </a:solidFill>
              </a:rPr>
              <a:t>Сокращение  стоимости и времени</a:t>
            </a:r>
          </a:p>
          <a:p>
            <a:pPr marL="1827886" indent="-228486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599" b="1" dirty="0">
                <a:solidFill>
                  <a:srgbClr val="000000"/>
                </a:solidFill>
              </a:rPr>
              <a:t>Инструменты повышения эффективности</a:t>
            </a:r>
          </a:p>
          <a:p>
            <a:pPr marL="1827886" indent="-228486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599" b="1" dirty="0">
                <a:solidFill>
                  <a:srgbClr val="000000"/>
                </a:solidFill>
              </a:rPr>
              <a:t>Повышенная точность деталей</a:t>
            </a:r>
            <a:endParaRPr lang="en-US" sz="1599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48955" y="1413798"/>
            <a:ext cx="5465266" cy="410891"/>
          </a:xfrm>
          <a:prstGeom prst="rect">
            <a:avLst/>
          </a:prstGeom>
          <a:solidFill>
            <a:srgbClr val="55A0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799" b="1" dirty="0">
                <a:solidFill>
                  <a:srgbClr val="FFFFFF"/>
                </a:solidFill>
              </a:rPr>
              <a:t>Медицина и стоматология</a:t>
            </a:r>
            <a:endParaRPr lang="en-US" sz="1799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28323" y="3869207"/>
            <a:ext cx="5465266" cy="410891"/>
          </a:xfrm>
          <a:prstGeom prst="rect">
            <a:avLst/>
          </a:prstGeom>
          <a:solidFill>
            <a:srgbClr val="55A0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799" b="1" dirty="0">
                <a:solidFill>
                  <a:srgbClr val="FFFFFF"/>
                </a:solidFill>
              </a:rPr>
              <a:t>Автомобилестроение</a:t>
            </a:r>
            <a:endParaRPr lang="en-US" sz="1799" b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248955" y="3869207"/>
            <a:ext cx="5465266" cy="410891"/>
          </a:xfrm>
          <a:prstGeom prst="rect">
            <a:avLst/>
          </a:prstGeom>
          <a:solidFill>
            <a:srgbClr val="55A0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799" b="1" dirty="0">
                <a:solidFill>
                  <a:srgbClr val="FFFFFF"/>
                </a:solidFill>
              </a:rPr>
              <a:t>Литьевые формы и инструменты</a:t>
            </a:r>
            <a:endParaRPr lang="en-US" sz="1799" b="1" dirty="0">
              <a:solidFill>
                <a:srgbClr val="FFFF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51" t="5549" r="41437" b="6422"/>
          <a:stretch/>
        </p:blipFill>
        <p:spPr bwMode="auto">
          <a:xfrm>
            <a:off x="6248955" y="1824688"/>
            <a:ext cx="1547238" cy="189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42" r="26706"/>
          <a:stretch/>
        </p:blipFill>
        <p:spPr>
          <a:xfrm>
            <a:off x="628324" y="4280098"/>
            <a:ext cx="1547238" cy="189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93" r="26402" b="10006"/>
          <a:stretch/>
        </p:blipFill>
        <p:spPr>
          <a:xfrm>
            <a:off x="6248955" y="4280097"/>
            <a:ext cx="1547238" cy="189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60" t="5970" r="11599" b="7136"/>
          <a:stretch/>
        </p:blipFill>
        <p:spPr bwMode="auto">
          <a:xfrm>
            <a:off x="6248955" y="4280098"/>
            <a:ext cx="1547238" cy="189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32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1737" y="2011680"/>
            <a:ext cx="10325262" cy="4206240"/>
          </a:xfrm>
        </p:spPr>
        <p:txBody>
          <a:bodyPr/>
          <a:lstStyle/>
          <a:p>
            <a:pPr marL="0" indent="18288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Трехмерное или 3D-сканирование - это процесс перевода физической формы реального объекта в цифровую форму, то есть получение трехмерной компьютерной модели объекта.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6" name="Picture 2" descr="C:\Users\Den\Desktop\Новая папка\img1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71" t="8313" r="2588" b="8677"/>
          <a:stretch>
            <a:fillRect/>
          </a:stretch>
        </p:blipFill>
        <p:spPr bwMode="auto">
          <a:xfrm>
            <a:off x="6942221" y="2743200"/>
            <a:ext cx="4908884" cy="3453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84176"/>
            <a:ext cx="12191999" cy="150876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tx1"/>
                </a:solidFill>
              </a:rPr>
              <a:t>Методы и средства прецизионных измерений сложных деталей</a:t>
            </a:r>
            <a:br>
              <a:rPr lang="ru-RU" sz="3200" b="1" cap="none" dirty="0" smtClean="0">
                <a:solidFill>
                  <a:schemeClr val="tx1"/>
                </a:solidFill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сканирование</a:t>
            </a:r>
            <a:endParaRPr lang="ru-RU" sz="2000" b="1" cap="none" dirty="0">
              <a:solidFill>
                <a:schemeClr val="tx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69977" y="3402697"/>
            <a:ext cx="5742854" cy="25853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устройства заключается в выявлении трех координатной системы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которая отвечает за плавное перемещение измерительной головки над предметом, который подвергается сканированию. Головка посредством лазерного луча измеряет расстояние в текущей точке (между головкой и объектом), и перемещаясь над поверхностью сканируемого предмета записывает получаемые координаты всех измеряемых точек.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84176"/>
            <a:ext cx="12191999" cy="150876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tx1"/>
                </a:solidFill>
              </a:rPr>
              <a:t>Методы и средства прецизионных измерений сложных деталей</a:t>
            </a:r>
            <a:br>
              <a:rPr lang="ru-RU" sz="3200" b="1" cap="none" dirty="0" smtClean="0">
                <a:solidFill>
                  <a:schemeClr val="tx1"/>
                </a:solidFill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сканирование</a:t>
            </a:r>
            <a:endParaRPr lang="ru-RU" sz="2000" b="1" cap="none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Den\Desktop\Новая папка\sta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940168"/>
            <a:ext cx="2685836" cy="227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en\Desktop\Новая папка\stamp-devi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2957" y="1916103"/>
            <a:ext cx="2852191" cy="22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2506" y="1848424"/>
            <a:ext cx="3356811" cy="1631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Сферы применения: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-промышленность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-архитектура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-медицина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-сфера развлечений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Den\Downloads\rUmqVLcDtVM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720" y="4307305"/>
            <a:ext cx="3599292" cy="215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en\Desktop\Новая папка\Expression Sheet_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41" y="3549316"/>
            <a:ext cx="5601856" cy="29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Den\Desktop\Новая папка\1357460909_3d-skan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32" y="1925053"/>
            <a:ext cx="2168825" cy="1465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en\Desktop\Новая папка\bQNbIScH8t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7" r="27468" b="-1364"/>
          <a:stretch>
            <a:fillRect/>
          </a:stretch>
        </p:blipFill>
        <p:spPr bwMode="auto">
          <a:xfrm>
            <a:off x="9637294" y="4331369"/>
            <a:ext cx="2398295" cy="19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solidFill>
                  <a:schemeClr val="bg2">
                    <a:lumMod val="10000"/>
                  </a:schemeClr>
                </a:solidFill>
              </a:rPr>
              <a:t>Основные преимущества </a:t>
            </a:r>
            <a:r>
              <a:rPr lang="en-US" b="1" cap="none" dirty="0" err="1" smtClean="0">
                <a:solidFill>
                  <a:schemeClr val="bg2">
                    <a:lumMod val="10000"/>
                  </a:schemeClr>
                </a:solidFill>
              </a:rPr>
              <a:t>af</a:t>
            </a:r>
            <a:r>
              <a:rPr lang="ru-RU" b="1" cap="none" dirty="0" smtClean="0">
                <a:solidFill>
                  <a:schemeClr val="bg2">
                    <a:lumMod val="10000"/>
                  </a:schemeClr>
                </a:solidFill>
              </a:rPr>
              <a:t>-технологий</a:t>
            </a:r>
            <a:endParaRPr lang="en-US" b="1" cap="non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21" y="1870083"/>
            <a:ext cx="5401090" cy="2148464"/>
          </a:xfrm>
          <a:ln>
            <a:headEnd/>
            <a:tailEnd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182880" tIns="182880" rIns="182880" bIns="182880" numCol="1" spcCol="72000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  <a:buFont typeface="Wingdings" charset="0"/>
              <a:buNone/>
            </a:pPr>
            <a:r>
              <a:rPr lang="ru-RU" sz="2400" b="1" kern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Снятие ограничений конструкции</a:t>
            </a:r>
            <a:endParaRPr lang="en-US" sz="2400" b="1" kern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marL="228600" lvl="1" indent="-227013"/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Дизайнеры не ограничены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производственными  ограничениями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1" indent="-227013"/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Сложные детали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производятся по одному производственному процессу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1" indent="-227013"/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Сложные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поверхности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173290" y="1863566"/>
            <a:ext cx="5473277" cy="2154981"/>
          </a:xfrm>
          <a:ln>
            <a:headEnd/>
            <a:tailEnd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182880" tIns="182880" rIns="182880" bIns="182880" numCol="1" spcCol="72000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  <a:buFont typeface="Wingdings" charset="0"/>
              <a:buNone/>
            </a:pPr>
            <a:r>
              <a:rPr lang="ru-RU" sz="2400" b="1" kern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Уменьшение веса</a:t>
            </a:r>
            <a:endParaRPr lang="en-US" sz="2400" b="1" kern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1">
              <a:buClr>
                <a:schemeClr val="bg1"/>
              </a:buClr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детали имеют меньший вес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счет решетчатых или сотовых решений, внутренние структуры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быть разработаны и изготовлены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учетом снижения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веса, обеспечивая при этом такую же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прочность и производительность</a:t>
            </a:r>
            <a:b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1263" y="4083898"/>
            <a:ext cx="5390148" cy="2461281"/>
          </a:xfrm>
          <a:ln>
            <a:headEnd/>
            <a:tailEnd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182880" tIns="182880" rIns="182880" bIns="182880" numCol="1" spcCol="72000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b="1" kern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Уменьшение стоимости изделия</a:t>
            </a:r>
            <a:endParaRPr lang="en-US" sz="2400" b="1" kern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marL="447675" lvl="2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необходимости в дорогостоящей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оснастке, какой как пресс-формы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lvl="2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Менее дорогое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lvl="2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Меньше отходов материала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lvl="2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запасов материалов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lvl="2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-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необходимости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6168196" y="4089408"/>
            <a:ext cx="5500997" cy="2443739"/>
          </a:xfrm>
          <a:ln>
            <a:headEnd/>
            <a:tailEnd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182880" tIns="182880" rIns="182880" bIns="182880" numCol="1" spcCol="72000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b="1" kern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Альтернатива стандартным производственным процессам</a:t>
            </a:r>
            <a:endParaRPr lang="en-US" sz="2400" b="1" kern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1">
              <a:buClr>
                <a:schemeClr val="bg1"/>
              </a:buClr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требуемой формы изделия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bg1"/>
              </a:buClr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Сочетание традиционных процессов (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Hybrid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чтобы упростить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lvl="1" indent="0">
              <a:buClr>
                <a:schemeClr val="bg1"/>
              </a:buClr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27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 smtClean="0">
                <a:solidFill>
                  <a:schemeClr val="tx2">
                    <a:lumMod val="10000"/>
                  </a:schemeClr>
                </a:solidFill>
              </a:rPr>
              <a:t>История развития аддитивных технологий</a:t>
            </a:r>
            <a:endParaRPr lang="ru-RU" sz="3600" cap="none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11680"/>
            <a:ext cx="12191999" cy="4206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1890  г – патент на способ  изготовления 3-х мерных карт поверхности местности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1890 г -  изготовление фотоскульптур по технологии 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ois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Will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1977 г -появление технологий послойного синтеза из порошковых материалов и технологий получения трехмерных объектов посредством отверждения фоточувствительного полимера в точке пересечения двух лазерных лучей.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1982 – публикация работы  по созданию трехмерных моделей с помощью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-плоттера,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УФ-лампы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системы зеркал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развития  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-технологий: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1986 г – появление первой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коммерческой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SLA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машины 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8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solidFill>
                  <a:schemeClr val="tx2">
                    <a:lumMod val="10000"/>
                  </a:schemeClr>
                </a:solidFill>
              </a:rPr>
              <a:t>Классификация </a:t>
            </a:r>
            <a:r>
              <a:rPr lang="en-US" b="1" cap="none" dirty="0" smtClean="0">
                <a:solidFill>
                  <a:schemeClr val="tx2">
                    <a:lumMod val="10000"/>
                  </a:schemeClr>
                </a:solidFill>
              </a:rPr>
              <a:t>AF-</a:t>
            </a:r>
            <a:r>
              <a:rPr lang="ru-RU" b="1" cap="none" dirty="0" smtClean="0">
                <a:solidFill>
                  <a:schemeClr val="tx2">
                    <a:lumMod val="10000"/>
                  </a:schemeClr>
                </a:solidFill>
              </a:rPr>
              <a:t> технологий</a:t>
            </a:r>
            <a:endParaRPr lang="ru-RU" b="1" cap="none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Экструзионная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печать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Плавка, спекание или склеивание. 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Стереолитография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Ламинирование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2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Dante\Desktop\Струйная трехмерная печать (3DP)   Энциклопедия 3D-печати_files\2_ Кондитерские принтеры ChefJet способны создавать съедобные модели сложнейших геометрических форм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1445" y="3312795"/>
            <a:ext cx="5710555" cy="354520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tx2">
                    <a:lumMod val="10000"/>
                  </a:schemeClr>
                </a:solidFill>
              </a:rPr>
              <a:t>Технология струйной трехмерной печати (3</a:t>
            </a:r>
            <a:r>
              <a:rPr lang="en-US" sz="3200" b="1" cap="none" dirty="0" smtClean="0">
                <a:solidFill>
                  <a:schemeClr val="tx2">
                    <a:lumMod val="10000"/>
                  </a:schemeClr>
                </a:solidFill>
              </a:rPr>
              <a:t>DP</a:t>
            </a:r>
            <a:r>
              <a:rPr lang="ru-RU" sz="3200" b="1" cap="none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  <a:endParaRPr lang="ru-RU" sz="3200" cap="none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709" y="2011680"/>
            <a:ext cx="11526491" cy="4206240"/>
          </a:xfrm>
        </p:spPr>
        <p:txBody>
          <a:bodyPr/>
          <a:lstStyle/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нанесение тонких слоев порошкообразных расходных материалов, с последующим выборочным нанесением связующего полимера. 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гипс, пластики, песчаные смеси, металлы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биопечать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кондитерские изделия, сувенирная продукция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необходимости печати опорных </a:t>
            </a:r>
          </a:p>
          <a:p>
            <a:pPr marL="0" indent="18288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структур, экономичность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tx2">
                    <a:lumMod val="10000"/>
                  </a:schemeClr>
                </a:solidFill>
              </a:rPr>
              <a:t>Технология цветной струйной печати (</a:t>
            </a:r>
            <a:r>
              <a:rPr lang="en-US" sz="3200" b="1" cap="none" dirty="0" smtClean="0">
                <a:solidFill>
                  <a:schemeClr val="tx2">
                    <a:lumMod val="10000"/>
                  </a:schemeClr>
                </a:solidFill>
              </a:rPr>
              <a:t>CJP</a:t>
            </a:r>
            <a:r>
              <a:rPr lang="ru-RU" sz="3200" b="1" cap="none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  <a:endParaRPr lang="ru-RU" sz="3200" cap="none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709" y="2011680"/>
            <a:ext cx="11526491" cy="4206240"/>
          </a:xfrm>
        </p:spPr>
        <p:txBody>
          <a:bodyPr/>
          <a:lstStyle/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Разновидность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струйной трехмерной печати (3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нанесение тонких слоев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цветных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порошкообразных расходных материалов, с последующим выборочным нанесением связующего полимера. 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пластики с разнообразными механическими свойствами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медицина, промышленный дизайн, образование, архитектурный дизайн, кукольная мультипликация.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7" name="Рисунок 6" descr="C:\Users\Dante\Desktop\Цветная струйная печать (CJP)   Энциклопедия 3D-печати_files\3_ В мультфильме ParaNorman использовались куклы, изготовленные с помощью цветной струйной печати (CJP)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82635" y="4208749"/>
            <a:ext cx="4235333" cy="22522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5"/>
          <p:cNvSpPr/>
          <p:nvPr/>
        </p:nvSpPr>
        <p:spPr bwMode="auto">
          <a:xfrm>
            <a:off x="1951797" y="4746545"/>
            <a:ext cx="4797920" cy="142565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07944" tIns="53972" rIns="107944" bIns="53972" numCol="1" spcCol="72000" rtlCol="0" anchor="ctr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 мультфильме </a:t>
            </a:r>
            <a:r>
              <a:rPr lang="ru-RU" sz="2000" dirty="0" err="1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ParaNorman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использовались куклы, изготовленные с помощью цветной струйной печати (CJP)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Dante\Desktop\Цифровая светодиодная проекция (DLP)   Энциклопедия 3D-печати_files\2_ Модели, создаваемые методом DLP-печати, отличаются высокой точностью исполнения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47593" y="3580966"/>
            <a:ext cx="4644407" cy="327703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tx1"/>
                </a:solidFill>
              </a:rPr>
              <a:t>Технология цифровой светодиодной проекции (</a:t>
            </a:r>
            <a:r>
              <a:rPr lang="en-US" sz="3200" b="1" cap="none" dirty="0" smtClean="0">
                <a:solidFill>
                  <a:schemeClr val="tx1"/>
                </a:solidFill>
              </a:rPr>
              <a:t>DLP</a:t>
            </a:r>
            <a:r>
              <a:rPr lang="ru-RU" sz="3200" b="1" cap="none" dirty="0" smtClean="0">
                <a:solidFill>
                  <a:schemeClr val="tx1"/>
                </a:solidFill>
              </a:rPr>
              <a:t>)</a:t>
            </a:r>
            <a:endParaRPr lang="ru-RU" sz="3200" cap="none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709" y="2011680"/>
            <a:ext cx="11526491" cy="4206240"/>
          </a:xfrm>
        </p:spPr>
        <p:txBody>
          <a:bodyPr/>
          <a:lstStyle/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Разновидность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лазерной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стереолитографии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использование фотополимерных смол, затвердевающих при облучении цифровых светодиодных проекторов . 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пластики с разнообразными механическими свойствами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стоматология, ювелирная промышленность, </a:t>
            </a:r>
          </a:p>
          <a:p>
            <a:pPr marL="0" indent="18288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свободный дизайн, производство сувениров.</a:t>
            </a:r>
          </a:p>
          <a:p>
            <a:pPr marL="0" indent="18288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высокая стоимость расходных материалов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F15-D1ED-406E-AFA0-E6F77747A87E}" type="datetime1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C918-AD0F-4D27-9035-39E8E28541C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TM03090430[[fn=Объединенный]]</Template>
  <TotalTime>491</TotalTime>
  <Words>1687</Words>
  <Application>Microsoft Office PowerPoint</Application>
  <PresentationFormat>Произвольный</PresentationFormat>
  <Paragraphs>356</Paragraphs>
  <Slides>31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Полосы</vt:lpstr>
      <vt:lpstr>Visio.Drawing.6</vt:lpstr>
      <vt:lpstr>Аддитивные технологии</vt:lpstr>
      <vt:lpstr>Аддитивные технологии  что это такое?</vt:lpstr>
      <vt:lpstr>Применимость АF- производства </vt:lpstr>
      <vt:lpstr>Основные преимущества af-технологий</vt:lpstr>
      <vt:lpstr>История развития аддитивных технологий</vt:lpstr>
      <vt:lpstr>Классификация AF- технологий</vt:lpstr>
      <vt:lpstr>Технология струйной трехмерной печати (3DP)</vt:lpstr>
      <vt:lpstr>Технология цветной струйной печати (CJP)</vt:lpstr>
      <vt:lpstr>Технология цифровой светодиодной проекции (DLP)</vt:lpstr>
      <vt:lpstr>Технология прямого лазерного спекания металлов (DMLS)</vt:lpstr>
      <vt:lpstr>Технология моделирования методом послойного наплавления (FDM)</vt:lpstr>
      <vt:lpstr>Технология изготовления объектов методом ламинирования (LOM)</vt:lpstr>
      <vt:lpstr>Технология многоструйного моделирования (mjm)</vt:lpstr>
      <vt:lpstr>Технология масочной стреолитографии (SGC)</vt:lpstr>
      <vt:lpstr>Технология стереолитографии (SLA)</vt:lpstr>
      <vt:lpstr>Технология выборочной лазерной плавки (SLM)</vt:lpstr>
      <vt:lpstr>Технология выборочного лазерного спекание (SLS)</vt:lpstr>
      <vt:lpstr>Технология производства электронно-лучевой плавкой (EBFȝ)</vt:lpstr>
      <vt:lpstr>Аппаратурная база AF-технологий</vt:lpstr>
      <vt:lpstr>Системы автоматизированного проектирования технологических процессов</vt:lpstr>
      <vt:lpstr>Слайд 21</vt:lpstr>
      <vt:lpstr>Продукты САПР</vt:lpstr>
      <vt:lpstr>Системы автоматизированного проектирования технологических процессов</vt:lpstr>
      <vt:lpstr>Обработка резанием</vt:lpstr>
      <vt:lpstr>Слайд 25</vt:lpstr>
      <vt:lpstr>Корпус компрессора на выставке EuroMold</vt:lpstr>
      <vt:lpstr>Корпус компрессора на выставке EuroMold</vt:lpstr>
      <vt:lpstr>Методы и средства прецизионных измерений сложных деталей  Координатно-измерительная машина </vt:lpstr>
      <vt:lpstr>Методы и средства прецизионных измерений сложных деталей  Координатно-измерительная машина </vt:lpstr>
      <vt:lpstr>Методы и средства прецизионных измерений сложных деталей  3D сканирование</vt:lpstr>
      <vt:lpstr>Методы и средства прецизионных измерений сложных деталей  3D сканирование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Аддитивные технологии</dc:title>
  <dc:creator>maria</dc:creator>
  <cp:lastModifiedBy>maria</cp:lastModifiedBy>
  <cp:revision>48</cp:revision>
  <dcterms:created xsi:type="dcterms:W3CDTF">2015-04-20T01:42:51Z</dcterms:created>
  <dcterms:modified xsi:type="dcterms:W3CDTF">2015-05-06T06:58:46Z</dcterms:modified>
</cp:coreProperties>
</file>