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sldIdLst>
    <p:sldId id="256" r:id="rId2"/>
    <p:sldId id="268" r:id="rId3"/>
    <p:sldId id="269" r:id="rId4"/>
    <p:sldId id="270" r:id="rId5"/>
    <p:sldId id="261" r:id="rId6"/>
    <p:sldId id="275" r:id="rId7"/>
    <p:sldId id="271" r:id="rId8"/>
    <p:sldId id="272" r:id="rId9"/>
    <p:sldId id="274" r:id="rId10"/>
    <p:sldId id="273" r:id="rId11"/>
    <p:sldId id="276" r:id="rId12"/>
    <p:sldId id="265" r:id="rId13"/>
    <p:sldId id="264" r:id="rId14"/>
    <p:sldId id="267" r:id="rId15"/>
    <p:sldId id="260" r:id="rId16"/>
    <p:sldId id="266" r:id="rId17"/>
    <p:sldId id="262" r:id="rId18"/>
    <p:sldId id="263" r:id="rId19"/>
    <p:sldId id="258" r:id="rId20"/>
    <p:sldId id="259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B93D5-C7EB-443B-B2D2-F93FE6E491AF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16F7C9-FC21-47AE-9820-2EC0DFF863A0}">
      <dgm:prSet phldrT="[Текст]"/>
      <dgm:spPr/>
      <dgm:t>
        <a:bodyPr/>
        <a:lstStyle/>
        <a:p>
          <a:r>
            <a:rPr lang="ru-RU" dirty="0" smtClean="0"/>
            <a:t>Сказки</a:t>
          </a:r>
          <a:endParaRPr lang="ru-RU" dirty="0"/>
        </a:p>
      </dgm:t>
    </dgm:pt>
    <dgm:pt modelId="{313793C9-2A71-4D87-8789-F8AEF3F216D0}" type="parTrans" cxnId="{4B2D9FA9-46CD-464C-8411-D2C01504DC4E}">
      <dgm:prSet/>
      <dgm:spPr/>
      <dgm:t>
        <a:bodyPr/>
        <a:lstStyle/>
        <a:p>
          <a:endParaRPr lang="ru-RU"/>
        </a:p>
      </dgm:t>
    </dgm:pt>
    <dgm:pt modelId="{8A11CC6D-A40F-477E-888E-1356A2F9E150}" type="sibTrans" cxnId="{4B2D9FA9-46CD-464C-8411-D2C01504DC4E}">
      <dgm:prSet/>
      <dgm:spPr/>
      <dgm:t>
        <a:bodyPr/>
        <a:lstStyle/>
        <a:p>
          <a:endParaRPr lang="ru-RU"/>
        </a:p>
      </dgm:t>
    </dgm:pt>
    <dgm:pt modelId="{FD94B623-7A19-44EC-8485-8981F5E4BAF8}">
      <dgm:prSet phldrT="[Текст]"/>
      <dgm:spPr/>
      <dgm:t>
        <a:bodyPr/>
        <a:lstStyle/>
        <a:p>
          <a:r>
            <a:rPr lang="ru-RU" dirty="0" smtClean="0"/>
            <a:t>волшебные</a:t>
          </a:r>
          <a:endParaRPr lang="ru-RU" dirty="0"/>
        </a:p>
      </dgm:t>
    </dgm:pt>
    <dgm:pt modelId="{452B5202-694A-41CC-A204-0CB71BD2476C}" type="parTrans" cxnId="{2D8321E2-22B0-423A-8DF7-9DD46FA616A8}">
      <dgm:prSet/>
      <dgm:spPr/>
      <dgm:t>
        <a:bodyPr/>
        <a:lstStyle/>
        <a:p>
          <a:endParaRPr lang="ru-RU"/>
        </a:p>
      </dgm:t>
    </dgm:pt>
    <dgm:pt modelId="{8A879EAB-B39F-4599-9D80-405333960B3D}" type="sibTrans" cxnId="{2D8321E2-22B0-423A-8DF7-9DD46FA616A8}">
      <dgm:prSet/>
      <dgm:spPr/>
      <dgm:t>
        <a:bodyPr/>
        <a:lstStyle/>
        <a:p>
          <a:endParaRPr lang="ru-RU"/>
        </a:p>
      </dgm:t>
    </dgm:pt>
    <dgm:pt modelId="{9B111C19-08E1-4C02-9D1F-6C5C1BFBB7E0}">
      <dgm:prSet phldrT="[Текст]" custT="1"/>
      <dgm:spPr/>
      <dgm:t>
        <a:bodyPr/>
        <a:lstStyle/>
        <a:p>
          <a:r>
            <a:rPr lang="ru-RU" sz="3200" dirty="0" smtClean="0"/>
            <a:t>бытовые</a:t>
          </a:r>
          <a:endParaRPr lang="ru-RU" sz="3200" dirty="0"/>
        </a:p>
      </dgm:t>
    </dgm:pt>
    <dgm:pt modelId="{2EDD82F4-31DE-43B3-9E45-6D8AFBAC9C31}" type="parTrans" cxnId="{66402E10-7B80-4124-ABC1-B6FF590CE1E8}">
      <dgm:prSet/>
      <dgm:spPr/>
      <dgm:t>
        <a:bodyPr/>
        <a:lstStyle/>
        <a:p>
          <a:endParaRPr lang="ru-RU"/>
        </a:p>
      </dgm:t>
    </dgm:pt>
    <dgm:pt modelId="{BE905580-38EE-48BA-90E9-190E53635A98}" type="sibTrans" cxnId="{66402E10-7B80-4124-ABC1-B6FF590CE1E8}">
      <dgm:prSet/>
      <dgm:spPr/>
      <dgm:t>
        <a:bodyPr/>
        <a:lstStyle/>
        <a:p>
          <a:endParaRPr lang="ru-RU"/>
        </a:p>
      </dgm:t>
    </dgm:pt>
    <dgm:pt modelId="{D30AE388-D4A5-44CE-B39E-04C0EC1CC8B0}">
      <dgm:prSet phldrT="[Текст]"/>
      <dgm:spPr/>
      <dgm:t>
        <a:bodyPr/>
        <a:lstStyle/>
        <a:p>
          <a:r>
            <a:rPr lang="ru-RU" dirty="0" smtClean="0"/>
            <a:t>мифологические</a:t>
          </a:r>
          <a:endParaRPr lang="ru-RU" dirty="0"/>
        </a:p>
      </dgm:t>
    </dgm:pt>
    <dgm:pt modelId="{D879C32C-D7DB-4CB9-91A2-71929EA95272}" type="parTrans" cxnId="{BFCE1FC6-64C9-4B76-AD10-D451771A89DD}">
      <dgm:prSet/>
      <dgm:spPr/>
      <dgm:t>
        <a:bodyPr/>
        <a:lstStyle/>
        <a:p>
          <a:endParaRPr lang="ru-RU"/>
        </a:p>
      </dgm:t>
    </dgm:pt>
    <dgm:pt modelId="{8B1A965E-356E-48E9-9D61-8CBFC040C111}" type="sibTrans" cxnId="{BFCE1FC6-64C9-4B76-AD10-D451771A89DD}">
      <dgm:prSet/>
      <dgm:spPr/>
      <dgm:t>
        <a:bodyPr/>
        <a:lstStyle/>
        <a:p>
          <a:endParaRPr lang="ru-RU"/>
        </a:p>
      </dgm:t>
    </dgm:pt>
    <dgm:pt modelId="{84D4F706-7979-4C6D-A7BF-D25A49E401A4}">
      <dgm:prSet/>
      <dgm:spPr/>
      <dgm:t>
        <a:bodyPr/>
        <a:lstStyle/>
        <a:p>
          <a:r>
            <a:rPr lang="ru-RU" dirty="0" smtClean="0"/>
            <a:t>О животных</a:t>
          </a:r>
          <a:endParaRPr lang="ru-RU" dirty="0"/>
        </a:p>
      </dgm:t>
    </dgm:pt>
    <dgm:pt modelId="{40976A05-30F1-4CD6-AEAE-C127AE940D16}" type="parTrans" cxnId="{0CAD5C2E-8912-4A9F-92BE-5F247A0DF907}">
      <dgm:prSet/>
      <dgm:spPr/>
      <dgm:t>
        <a:bodyPr/>
        <a:lstStyle/>
        <a:p>
          <a:endParaRPr lang="ru-RU"/>
        </a:p>
      </dgm:t>
    </dgm:pt>
    <dgm:pt modelId="{53DFC695-56CF-4649-BAEA-2E3A161A26E1}" type="sibTrans" cxnId="{0CAD5C2E-8912-4A9F-92BE-5F247A0DF907}">
      <dgm:prSet/>
      <dgm:spPr/>
      <dgm:t>
        <a:bodyPr/>
        <a:lstStyle/>
        <a:p>
          <a:endParaRPr lang="ru-RU"/>
        </a:p>
      </dgm:t>
    </dgm:pt>
    <dgm:pt modelId="{D05FF30F-30D7-40CD-A57A-948B16B8CE59}" type="pres">
      <dgm:prSet presAssocID="{E66B93D5-C7EB-443B-B2D2-F93FE6E491A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799C15-3721-439F-82CD-1A9A36F4AC06}" type="pres">
      <dgm:prSet presAssocID="{DE16F7C9-FC21-47AE-9820-2EC0DFF863A0}" presName="singleCycle" presStyleCnt="0"/>
      <dgm:spPr/>
    </dgm:pt>
    <dgm:pt modelId="{A5DCFDFC-A798-4892-A7AF-3DDBE76FB795}" type="pres">
      <dgm:prSet presAssocID="{DE16F7C9-FC21-47AE-9820-2EC0DFF863A0}" presName="singleCenter" presStyleLbl="node1" presStyleIdx="0" presStyleCnt="5" custScaleX="232071" custLinFactNeighborX="-1638" custLinFactNeighborY="-3686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3454249-AC25-41B0-9F7D-46262630304B}" type="pres">
      <dgm:prSet presAssocID="{452B5202-694A-41CC-A204-0CB71BD2476C}" presName="Name56" presStyleLbl="parChTrans1D2" presStyleIdx="0" presStyleCnt="4"/>
      <dgm:spPr/>
      <dgm:t>
        <a:bodyPr/>
        <a:lstStyle/>
        <a:p>
          <a:endParaRPr lang="ru-RU"/>
        </a:p>
      </dgm:t>
    </dgm:pt>
    <dgm:pt modelId="{D9AB2008-A0CF-4485-BFAF-BCF46F74BB5A}" type="pres">
      <dgm:prSet presAssocID="{FD94B623-7A19-44EC-8485-8981F5E4BAF8}" presName="text0" presStyleLbl="node1" presStyleIdx="1" presStyleCnt="5" custScaleX="235564" custScaleY="93581" custRadScaleRad="134146" custRadScaleInc="-289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CFA8A-66ED-4B5C-ACD8-3D4F5F328709}" type="pres">
      <dgm:prSet presAssocID="{2EDD82F4-31DE-43B3-9E45-6D8AFBAC9C31}" presName="Name56" presStyleLbl="parChTrans1D2" presStyleIdx="1" presStyleCnt="4"/>
      <dgm:spPr/>
      <dgm:t>
        <a:bodyPr/>
        <a:lstStyle/>
        <a:p>
          <a:endParaRPr lang="ru-RU"/>
        </a:p>
      </dgm:t>
    </dgm:pt>
    <dgm:pt modelId="{96C09C45-0FD9-4897-947D-914652F3CA64}" type="pres">
      <dgm:prSet presAssocID="{9B111C19-08E1-4C02-9D1F-6C5C1BFBB7E0}" presName="text0" presStyleLbl="node1" presStyleIdx="2" presStyleCnt="5" custScaleX="254320" custRadScaleRad="180841" custRadScaleInc="16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55F16-17FF-4160-B000-C05BE8D40B30}" type="pres">
      <dgm:prSet presAssocID="{D879C32C-D7DB-4CB9-91A2-71929EA9527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4EC89F06-3B25-4CFE-BFAE-6D39A1E97382}" type="pres">
      <dgm:prSet presAssocID="{D30AE388-D4A5-44CE-B39E-04C0EC1CC8B0}" presName="text0" presStyleLbl="node1" presStyleIdx="3" presStyleCnt="5" custScaleX="270430" custScaleY="98128" custRadScaleRad="149186" custRadScaleInc="-123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96E6C-7A20-4A63-ACD9-7C85423177E8}" type="pres">
      <dgm:prSet presAssocID="{40976A05-30F1-4CD6-AEAE-C127AE940D16}" presName="Name56" presStyleLbl="parChTrans1D2" presStyleIdx="3" presStyleCnt="4"/>
      <dgm:spPr/>
      <dgm:t>
        <a:bodyPr/>
        <a:lstStyle/>
        <a:p>
          <a:endParaRPr lang="ru-RU"/>
        </a:p>
      </dgm:t>
    </dgm:pt>
    <dgm:pt modelId="{A08CCFCA-2CDC-4911-B517-80D09B6D4A50}" type="pres">
      <dgm:prSet presAssocID="{84D4F706-7979-4C6D-A7BF-D25A49E401A4}" presName="text0" presStyleLbl="node1" presStyleIdx="4" presStyleCnt="5" custScaleX="242858" custScaleY="88875" custRadScaleRad="176999" custRadScaleInc="-18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13FE97-2964-46EC-86B2-C93215695CE0}" type="presOf" srcId="{D879C32C-D7DB-4CB9-91A2-71929EA95272}" destId="{71A55F16-17FF-4160-B000-C05BE8D40B30}" srcOrd="0" destOrd="0" presId="urn:microsoft.com/office/officeart/2008/layout/RadialCluster"/>
    <dgm:cxn modelId="{2D8321E2-22B0-423A-8DF7-9DD46FA616A8}" srcId="{DE16F7C9-FC21-47AE-9820-2EC0DFF863A0}" destId="{FD94B623-7A19-44EC-8485-8981F5E4BAF8}" srcOrd="0" destOrd="0" parTransId="{452B5202-694A-41CC-A204-0CB71BD2476C}" sibTransId="{8A879EAB-B39F-4599-9D80-405333960B3D}"/>
    <dgm:cxn modelId="{0CAD5C2E-8912-4A9F-92BE-5F247A0DF907}" srcId="{DE16F7C9-FC21-47AE-9820-2EC0DFF863A0}" destId="{84D4F706-7979-4C6D-A7BF-D25A49E401A4}" srcOrd="3" destOrd="0" parTransId="{40976A05-30F1-4CD6-AEAE-C127AE940D16}" sibTransId="{53DFC695-56CF-4649-BAEA-2E3A161A26E1}"/>
    <dgm:cxn modelId="{66402E10-7B80-4124-ABC1-B6FF590CE1E8}" srcId="{DE16F7C9-FC21-47AE-9820-2EC0DFF863A0}" destId="{9B111C19-08E1-4C02-9D1F-6C5C1BFBB7E0}" srcOrd="1" destOrd="0" parTransId="{2EDD82F4-31DE-43B3-9E45-6D8AFBAC9C31}" sibTransId="{BE905580-38EE-48BA-90E9-190E53635A98}"/>
    <dgm:cxn modelId="{BD32C17C-5C8B-4634-9FE3-D251AFC6338C}" type="presOf" srcId="{FD94B623-7A19-44EC-8485-8981F5E4BAF8}" destId="{D9AB2008-A0CF-4485-BFAF-BCF46F74BB5A}" srcOrd="0" destOrd="0" presId="urn:microsoft.com/office/officeart/2008/layout/RadialCluster"/>
    <dgm:cxn modelId="{3F7133F6-3590-4ADE-A7D1-017B440E5926}" type="presOf" srcId="{40976A05-30F1-4CD6-AEAE-C127AE940D16}" destId="{2CE96E6C-7A20-4A63-ACD9-7C85423177E8}" srcOrd="0" destOrd="0" presId="urn:microsoft.com/office/officeart/2008/layout/RadialCluster"/>
    <dgm:cxn modelId="{B2289B1E-73D9-4004-B0BB-DB6AE6700E44}" type="presOf" srcId="{DE16F7C9-FC21-47AE-9820-2EC0DFF863A0}" destId="{A5DCFDFC-A798-4892-A7AF-3DDBE76FB795}" srcOrd="0" destOrd="0" presId="urn:microsoft.com/office/officeart/2008/layout/RadialCluster"/>
    <dgm:cxn modelId="{6056CFCA-C641-4AB7-9521-56734BBA8CF5}" type="presOf" srcId="{84D4F706-7979-4C6D-A7BF-D25A49E401A4}" destId="{A08CCFCA-2CDC-4911-B517-80D09B6D4A50}" srcOrd="0" destOrd="0" presId="urn:microsoft.com/office/officeart/2008/layout/RadialCluster"/>
    <dgm:cxn modelId="{FD67F4F5-F246-4715-8CE1-DB2DB81A7B02}" type="presOf" srcId="{E66B93D5-C7EB-443B-B2D2-F93FE6E491AF}" destId="{D05FF30F-30D7-40CD-A57A-948B16B8CE59}" srcOrd="0" destOrd="0" presId="urn:microsoft.com/office/officeart/2008/layout/RadialCluster"/>
    <dgm:cxn modelId="{8A7D4ABD-FA23-4E84-B4E6-058F29311010}" type="presOf" srcId="{9B111C19-08E1-4C02-9D1F-6C5C1BFBB7E0}" destId="{96C09C45-0FD9-4897-947D-914652F3CA64}" srcOrd="0" destOrd="0" presId="urn:microsoft.com/office/officeart/2008/layout/RadialCluster"/>
    <dgm:cxn modelId="{31CAFD0D-CBA2-4018-82D5-C5D493844343}" type="presOf" srcId="{2EDD82F4-31DE-43B3-9E45-6D8AFBAC9C31}" destId="{706CFA8A-66ED-4B5C-ACD8-3D4F5F328709}" srcOrd="0" destOrd="0" presId="urn:microsoft.com/office/officeart/2008/layout/RadialCluster"/>
    <dgm:cxn modelId="{D890B075-46B5-44AC-87AA-C0420AEC955E}" type="presOf" srcId="{452B5202-694A-41CC-A204-0CB71BD2476C}" destId="{D3454249-AC25-41B0-9F7D-46262630304B}" srcOrd="0" destOrd="0" presId="urn:microsoft.com/office/officeart/2008/layout/RadialCluster"/>
    <dgm:cxn modelId="{BFCE1FC6-64C9-4B76-AD10-D451771A89DD}" srcId="{DE16F7C9-FC21-47AE-9820-2EC0DFF863A0}" destId="{D30AE388-D4A5-44CE-B39E-04C0EC1CC8B0}" srcOrd="2" destOrd="0" parTransId="{D879C32C-D7DB-4CB9-91A2-71929EA95272}" sibTransId="{8B1A965E-356E-48E9-9D61-8CBFC040C111}"/>
    <dgm:cxn modelId="{4B2D9FA9-46CD-464C-8411-D2C01504DC4E}" srcId="{E66B93D5-C7EB-443B-B2D2-F93FE6E491AF}" destId="{DE16F7C9-FC21-47AE-9820-2EC0DFF863A0}" srcOrd="0" destOrd="0" parTransId="{313793C9-2A71-4D87-8789-F8AEF3F216D0}" sibTransId="{8A11CC6D-A40F-477E-888E-1356A2F9E150}"/>
    <dgm:cxn modelId="{A442FAB0-A04C-4280-A8E6-6B556ADA4753}" type="presOf" srcId="{D30AE388-D4A5-44CE-B39E-04C0EC1CC8B0}" destId="{4EC89F06-3B25-4CFE-BFAE-6D39A1E97382}" srcOrd="0" destOrd="0" presId="urn:microsoft.com/office/officeart/2008/layout/RadialCluster"/>
    <dgm:cxn modelId="{20D46BD9-9EAE-444C-BD0D-EFA5708DB9D7}" type="presParOf" srcId="{D05FF30F-30D7-40CD-A57A-948B16B8CE59}" destId="{5E799C15-3721-439F-82CD-1A9A36F4AC06}" srcOrd="0" destOrd="0" presId="urn:microsoft.com/office/officeart/2008/layout/RadialCluster"/>
    <dgm:cxn modelId="{140EC11D-AF8A-425A-913E-2532BB59B311}" type="presParOf" srcId="{5E799C15-3721-439F-82CD-1A9A36F4AC06}" destId="{A5DCFDFC-A798-4892-A7AF-3DDBE76FB795}" srcOrd="0" destOrd="0" presId="urn:microsoft.com/office/officeart/2008/layout/RadialCluster"/>
    <dgm:cxn modelId="{154A65D5-7709-4C76-97EF-F71C6B419ACE}" type="presParOf" srcId="{5E799C15-3721-439F-82CD-1A9A36F4AC06}" destId="{D3454249-AC25-41B0-9F7D-46262630304B}" srcOrd="1" destOrd="0" presId="urn:microsoft.com/office/officeart/2008/layout/RadialCluster"/>
    <dgm:cxn modelId="{80641499-96FD-4EBF-9BE4-472FF98C2ABF}" type="presParOf" srcId="{5E799C15-3721-439F-82CD-1A9A36F4AC06}" destId="{D9AB2008-A0CF-4485-BFAF-BCF46F74BB5A}" srcOrd="2" destOrd="0" presId="urn:microsoft.com/office/officeart/2008/layout/RadialCluster"/>
    <dgm:cxn modelId="{217C03EB-D090-4D75-9FB3-5C135277BA44}" type="presParOf" srcId="{5E799C15-3721-439F-82CD-1A9A36F4AC06}" destId="{706CFA8A-66ED-4B5C-ACD8-3D4F5F328709}" srcOrd="3" destOrd="0" presId="urn:microsoft.com/office/officeart/2008/layout/RadialCluster"/>
    <dgm:cxn modelId="{2457BB94-A58B-4EA3-84F6-71B25A802EEC}" type="presParOf" srcId="{5E799C15-3721-439F-82CD-1A9A36F4AC06}" destId="{96C09C45-0FD9-4897-947D-914652F3CA64}" srcOrd="4" destOrd="0" presId="urn:microsoft.com/office/officeart/2008/layout/RadialCluster"/>
    <dgm:cxn modelId="{58C0F675-E2AC-4537-BFD4-CA43F04AFBC7}" type="presParOf" srcId="{5E799C15-3721-439F-82CD-1A9A36F4AC06}" destId="{71A55F16-17FF-4160-B000-C05BE8D40B30}" srcOrd="5" destOrd="0" presId="urn:microsoft.com/office/officeart/2008/layout/RadialCluster"/>
    <dgm:cxn modelId="{A2849F5C-FD4F-478F-B25F-B1C202EF69C6}" type="presParOf" srcId="{5E799C15-3721-439F-82CD-1A9A36F4AC06}" destId="{4EC89F06-3B25-4CFE-BFAE-6D39A1E97382}" srcOrd="6" destOrd="0" presId="urn:microsoft.com/office/officeart/2008/layout/RadialCluster"/>
    <dgm:cxn modelId="{4AEA2BE7-7594-42B0-B2F0-000088262FFD}" type="presParOf" srcId="{5E799C15-3721-439F-82CD-1A9A36F4AC06}" destId="{2CE96E6C-7A20-4A63-ACD9-7C85423177E8}" srcOrd="7" destOrd="0" presId="urn:microsoft.com/office/officeart/2008/layout/RadialCluster"/>
    <dgm:cxn modelId="{10E89D4F-9398-425C-9A80-0321C0DB2CC8}" type="presParOf" srcId="{5E799C15-3721-439F-82CD-1A9A36F4AC06}" destId="{A08CCFCA-2CDC-4911-B517-80D09B6D4A50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CFDFC-A798-4892-A7AF-3DDBE76FB795}">
      <dsp:nvSpPr>
        <dsp:cNvPr id="0" name=""/>
        <dsp:cNvSpPr/>
      </dsp:nvSpPr>
      <dsp:spPr>
        <a:xfrm>
          <a:off x="3507535" y="308056"/>
          <a:ext cx="4026366" cy="1734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Сказки</a:t>
          </a:r>
          <a:endParaRPr lang="ru-RU" sz="3400" kern="1200" dirty="0"/>
        </a:p>
      </dsp:txBody>
      <dsp:txXfrm>
        <a:off x="3592229" y="392750"/>
        <a:ext cx="3856978" cy="1565583"/>
      </dsp:txXfrm>
    </dsp:sp>
    <dsp:sp modelId="{D3454249-AC25-41B0-9F7D-46262630304B}">
      <dsp:nvSpPr>
        <dsp:cNvPr id="0" name=""/>
        <dsp:cNvSpPr/>
      </dsp:nvSpPr>
      <dsp:spPr>
        <a:xfrm rot="7305362">
          <a:off x="2927668" y="3188476"/>
          <a:ext cx="26942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423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B2008-A0CF-4485-BFAF-BCF46F74BB5A}">
      <dsp:nvSpPr>
        <dsp:cNvPr id="0" name=""/>
        <dsp:cNvSpPr/>
      </dsp:nvSpPr>
      <dsp:spPr>
        <a:xfrm>
          <a:off x="1859998" y="4333924"/>
          <a:ext cx="2738269" cy="1087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волшебные</a:t>
          </a:r>
          <a:endParaRPr lang="ru-RU" sz="3200" kern="1200" dirty="0"/>
        </a:p>
      </dsp:txBody>
      <dsp:txXfrm>
        <a:off x="1913101" y="4387027"/>
        <a:ext cx="2632063" cy="981608"/>
      </dsp:txXfrm>
    </dsp:sp>
    <dsp:sp modelId="{706CFA8A-66ED-4B5C-ACD8-3D4F5F328709}">
      <dsp:nvSpPr>
        <dsp:cNvPr id="0" name=""/>
        <dsp:cNvSpPr/>
      </dsp:nvSpPr>
      <dsp:spPr>
        <a:xfrm rot="1671056">
          <a:off x="7065709" y="2433445"/>
          <a:ext cx="16714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140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09C45-0FD9-4897-947D-914652F3CA64}">
      <dsp:nvSpPr>
        <dsp:cNvPr id="0" name=""/>
        <dsp:cNvSpPr/>
      </dsp:nvSpPr>
      <dsp:spPr>
        <a:xfrm>
          <a:off x="8262168" y="2823864"/>
          <a:ext cx="2956294" cy="1162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бытовые</a:t>
          </a:r>
          <a:endParaRPr lang="ru-RU" sz="3200" kern="1200" dirty="0"/>
        </a:p>
      </dsp:txBody>
      <dsp:txXfrm>
        <a:off x="8318913" y="2880609"/>
        <a:ext cx="2842804" cy="1048941"/>
      </dsp:txXfrm>
    </dsp:sp>
    <dsp:sp modelId="{71A55F16-17FF-4160-B000-C05BE8D40B30}">
      <dsp:nvSpPr>
        <dsp:cNvPr id="0" name=""/>
        <dsp:cNvSpPr/>
      </dsp:nvSpPr>
      <dsp:spPr>
        <a:xfrm rot="3090148">
          <a:off x="5674570" y="3154451"/>
          <a:ext cx="28402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020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89F06-3B25-4CFE-BFAE-6D39A1E97382}">
      <dsp:nvSpPr>
        <dsp:cNvPr id="0" name=""/>
        <dsp:cNvSpPr/>
      </dsp:nvSpPr>
      <dsp:spPr>
        <a:xfrm>
          <a:off x="6860507" y="4265875"/>
          <a:ext cx="3143562" cy="1140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мифологические</a:t>
          </a:r>
          <a:endParaRPr lang="ru-RU" sz="2500" kern="1200" dirty="0"/>
        </a:p>
      </dsp:txBody>
      <dsp:txXfrm>
        <a:off x="6916190" y="4321558"/>
        <a:ext cx="3032196" cy="1029304"/>
      </dsp:txXfrm>
    </dsp:sp>
    <dsp:sp modelId="{2CE96E6C-7A20-4A63-ACD9-7C85423177E8}">
      <dsp:nvSpPr>
        <dsp:cNvPr id="0" name=""/>
        <dsp:cNvSpPr/>
      </dsp:nvSpPr>
      <dsp:spPr>
        <a:xfrm rot="9007567">
          <a:off x="2328589" y="2491717"/>
          <a:ext cx="18016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162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CCFCA-2CDC-4911-B517-80D09B6D4A50}">
      <dsp:nvSpPr>
        <dsp:cNvPr id="0" name=""/>
        <dsp:cNvSpPr/>
      </dsp:nvSpPr>
      <dsp:spPr>
        <a:xfrm>
          <a:off x="137492" y="2940406"/>
          <a:ext cx="2823056" cy="1033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О животных</a:t>
          </a:r>
          <a:endParaRPr lang="ru-RU" sz="3300" kern="1200" dirty="0"/>
        </a:p>
      </dsp:txBody>
      <dsp:txXfrm>
        <a:off x="187924" y="2990838"/>
        <a:ext cx="2722192" cy="932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63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9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9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2016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50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20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8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5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7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5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8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2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8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8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09452E-CE7F-4082-87E8-370949257DE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7A2059-F6F5-4A77-9BE0-8F2B2B3B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 юкагиров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5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arctic-megapedia.ru/w/images/a/ab/Devu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15" y="432297"/>
            <a:ext cx="10202990" cy="29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rctic-megapedia.ru/w/images/0/02/Yunos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15" y="3384371"/>
            <a:ext cx="10202990" cy="331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0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729" y="3241856"/>
            <a:ext cx="8534400" cy="150706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Юкагирский язык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14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 r="6296" b="57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76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9052" r="7912" b="6250"/>
          <a:stretch/>
        </p:blipFill>
        <p:spPr bwMode="auto">
          <a:xfrm>
            <a:off x="0" y="0"/>
            <a:ext cx="12192000" cy="68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76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9483" r="3792" b="62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14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t="11013" r="1231" b="9844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797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9267" r="8396" b="6249"/>
          <a:stretch/>
        </p:blipFill>
        <p:spPr bwMode="auto">
          <a:xfrm>
            <a:off x="110358" y="-1"/>
            <a:ext cx="12081641" cy="686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15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8" t="10959" r="2862" b="1095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689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t="9042" r="1627" b="5112"/>
          <a:stretch/>
        </p:blipFill>
        <p:spPr bwMode="auto">
          <a:xfrm>
            <a:off x="0" y="0"/>
            <a:ext cx="12192000" cy="685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37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67" y="685019"/>
            <a:ext cx="11135926" cy="150706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Прозаический фольклор </a:t>
            </a:r>
            <a:br>
              <a:rPr lang="ru-RU" sz="3200" b="1" dirty="0" smtClean="0"/>
            </a:br>
            <a:r>
              <a:rPr lang="ru-RU" sz="3200" cap="none" dirty="0" err="1" smtClean="0"/>
              <a:t>тундренных</a:t>
            </a:r>
            <a:r>
              <a:rPr lang="ru-RU" sz="3200" cap="none" dirty="0" smtClean="0"/>
              <a:t> юкагиров</a:t>
            </a:r>
            <a:endParaRPr lang="ru-RU" sz="3200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701" y="2187054"/>
            <a:ext cx="9163354" cy="361526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Сказки – </a:t>
            </a:r>
            <a:r>
              <a:rPr lang="ru-RU" sz="2400" b="1" dirty="0" err="1" smtClean="0">
                <a:solidFill>
                  <a:schemeClr val="tx1"/>
                </a:solidFill>
              </a:rPr>
              <a:t>караваалпэ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Сказки о железных </a:t>
            </a:r>
            <a:r>
              <a:rPr lang="ru-RU" sz="2400" b="1" dirty="0" err="1" smtClean="0">
                <a:solidFill>
                  <a:schemeClr val="tx1"/>
                </a:solidFill>
              </a:rPr>
              <a:t>чудовищых</a:t>
            </a:r>
            <a:r>
              <a:rPr lang="ru-RU" sz="2400" b="1" dirty="0" smtClean="0">
                <a:solidFill>
                  <a:schemeClr val="tx1"/>
                </a:solidFill>
              </a:rPr>
              <a:t> – </a:t>
            </a:r>
            <a:r>
              <a:rPr lang="ru-RU" sz="2400" b="1" dirty="0" err="1" smtClean="0">
                <a:solidFill>
                  <a:schemeClr val="tx1"/>
                </a:solidFill>
              </a:rPr>
              <a:t>чуонгөрэл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караваалпэ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Рассказы – </a:t>
            </a:r>
            <a:r>
              <a:rPr lang="ru-RU" sz="2400" b="1" dirty="0" err="1" smtClean="0">
                <a:solidFill>
                  <a:schemeClr val="tx1"/>
                </a:solidFill>
              </a:rPr>
              <a:t>ньиэдьилпэ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Рассказы о древних людях – </a:t>
            </a:r>
            <a:r>
              <a:rPr lang="ru-RU" sz="2400" b="1" dirty="0" err="1" smtClean="0">
                <a:solidFill>
                  <a:schemeClr val="tx1"/>
                </a:solidFill>
              </a:rPr>
              <a:t>чуольэдьии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ньиэдьилпэ</a:t>
            </a:r>
            <a:r>
              <a:rPr lang="ru-RU" sz="2400" b="1" dirty="0" smtClean="0">
                <a:solidFill>
                  <a:schemeClr val="tx1"/>
                </a:solidFill>
              </a:rPr>
              <a:t> (приближающие к жанру преданий и легенд)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Сказания о древних людях – </a:t>
            </a:r>
            <a:r>
              <a:rPr lang="ru-RU" sz="2400" b="1" dirty="0" err="1" smtClean="0">
                <a:solidFill>
                  <a:schemeClr val="tx1"/>
                </a:solidFill>
              </a:rPr>
              <a:t>чуольэдьии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пундулпэ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(Сказания об </a:t>
            </a:r>
            <a:r>
              <a:rPr lang="ru-RU" sz="2400" b="1" dirty="0" err="1" smtClean="0">
                <a:solidFill>
                  <a:schemeClr val="tx1"/>
                </a:solidFill>
              </a:rPr>
              <a:t>Эдилвее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8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 t="16164" r="19463" b="46121"/>
          <a:stretch/>
        </p:blipFill>
        <p:spPr bwMode="auto">
          <a:xfrm>
            <a:off x="-1" y="1087821"/>
            <a:ext cx="12191999" cy="450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32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271496"/>
              </p:ext>
            </p:extLst>
          </p:nvPr>
        </p:nvGraphicFramePr>
        <p:xfrm>
          <a:off x="313899" y="685799"/>
          <a:ext cx="11259402" cy="5783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1817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226" y="325236"/>
            <a:ext cx="8534400" cy="150706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Песенный фольклор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576552"/>
            <a:ext cx="9689498" cy="479271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ЛИЧНЫЕ - песенный жанр отличается </a:t>
            </a:r>
            <a:r>
              <a:rPr lang="ru-RU" b="1" dirty="0">
                <a:solidFill>
                  <a:schemeClr val="tx1"/>
                </a:solidFill>
              </a:rPr>
              <a:t>импровизированным характером их содержания и простой мелодической формой. В них ярко и сильно выражена эмоциональная сторона человеческой жизни. Другой их особенностью может быть подробная описательность тех событий, которые побудили автора сочинить и исполнить </a:t>
            </a:r>
            <a:r>
              <a:rPr lang="ru-RU" b="1" dirty="0" smtClean="0">
                <a:solidFill>
                  <a:schemeClr val="tx1"/>
                </a:solidFill>
              </a:rPr>
              <a:t>песню. </a:t>
            </a:r>
          </a:p>
          <a:p>
            <a:r>
              <a:rPr lang="ru-RU" b="1" u="sng" dirty="0" smtClean="0">
                <a:solidFill>
                  <a:schemeClr val="tx1"/>
                </a:solidFill>
              </a:rPr>
              <a:t>АНДЫЛЬЩИНЫ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chemeClr val="tx1"/>
                </a:solidFill>
              </a:rPr>
              <a:t>песенного жанра </a:t>
            </a:r>
            <a:r>
              <a:rPr lang="ru-RU" b="1" dirty="0" smtClean="0">
                <a:solidFill>
                  <a:schemeClr val="tx1"/>
                </a:solidFill>
              </a:rPr>
              <a:t>которая </a:t>
            </a:r>
            <a:r>
              <a:rPr lang="ru-RU" b="1" dirty="0">
                <a:solidFill>
                  <a:schemeClr val="tx1"/>
                </a:solidFill>
              </a:rPr>
              <a:t>пелась как по-русски (обрусевшим населением), так и по-юкагирски. По содержанию – это протяжная лирическая любовная песня, своеобразный колымский романс. При этом записи В.И. </a:t>
            </a:r>
            <a:r>
              <a:rPr lang="ru-RU" b="1" dirty="0" err="1">
                <a:solidFill>
                  <a:schemeClr val="tx1"/>
                </a:solidFill>
              </a:rPr>
              <a:t>Иохельсона</a:t>
            </a:r>
            <a:r>
              <a:rPr lang="ru-RU" b="1" dirty="0">
                <a:solidFill>
                  <a:schemeClr val="tx1"/>
                </a:solidFill>
              </a:rPr>
              <a:t> отразили более древнее состояние любовной песни, предполагающее диалог-состязание между певцами и отличающееся иносказательным метафорическим языком. Нечто подобное было отмечено лишь у нганасан.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u="sng" dirty="0" smtClean="0">
                <a:solidFill>
                  <a:schemeClr val="tx1"/>
                </a:solidFill>
              </a:rPr>
              <a:t>ПЕСНИ-ПЕСТУШКИ </a:t>
            </a:r>
            <a:r>
              <a:rPr lang="ru-RU" b="1" dirty="0" smtClean="0">
                <a:solidFill>
                  <a:schemeClr val="tx1"/>
                </a:solidFill>
              </a:rPr>
              <a:t>– </a:t>
            </a:r>
            <a:r>
              <a:rPr lang="ru-RU" b="1" dirty="0">
                <a:solidFill>
                  <a:schemeClr val="tx1"/>
                </a:solidFill>
              </a:rPr>
              <a:t>шиши. Их пели для младенцев в качестве общения с ними (от слова пестовать – «нянчить»). Это миниатюрные ритмизованные высказывания, которые поются в манере, близкой к речитативам из сказок. В них встречаются как русские, так и эвенские слова, хотя манера исполнения выглядит весьма архаичной.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37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978" y="498656"/>
            <a:ext cx="8534400" cy="150706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Танцевальный фольклор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88" y="1734207"/>
            <a:ext cx="9705264" cy="4713889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Лонгдоль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«приподыматься</a:t>
            </a:r>
            <a:r>
              <a:rPr lang="ru-RU" b="1" dirty="0" smtClean="0">
                <a:solidFill>
                  <a:schemeClr val="tx1"/>
                </a:solidFill>
              </a:rPr>
              <a:t>» – круговой танец сохранился </a:t>
            </a:r>
            <a:r>
              <a:rPr lang="ru-RU" b="1" dirty="0">
                <a:solidFill>
                  <a:schemeClr val="tx1"/>
                </a:solidFill>
              </a:rPr>
              <a:t>только у таежных юкагиров. Это </a:t>
            </a:r>
            <a:r>
              <a:rPr lang="ru-RU" b="1" dirty="0" smtClean="0">
                <a:solidFill>
                  <a:schemeClr val="tx1"/>
                </a:solidFill>
              </a:rPr>
              <a:t>хоровод,, </a:t>
            </a:r>
            <a:r>
              <a:rPr lang="ru-RU" b="1" dirty="0">
                <a:solidFill>
                  <a:schemeClr val="tx1"/>
                </a:solidFill>
              </a:rPr>
              <a:t>исполняемый молодежью летом во время съезда юкагиров к </a:t>
            </a:r>
            <a:r>
              <a:rPr lang="ru-RU" b="1" dirty="0" err="1">
                <a:solidFill>
                  <a:schemeClr val="tx1"/>
                </a:solidFill>
              </a:rPr>
              <a:t>Верхнеколымску</a:t>
            </a:r>
            <a:r>
              <a:rPr lang="ru-RU" b="1" dirty="0">
                <a:solidFill>
                  <a:schemeClr val="tx1"/>
                </a:solidFill>
              </a:rPr>
              <a:t> на Петров день. Этот танец настолько воодушевлял юкагиров, что мог продолжаться целый день. </a:t>
            </a:r>
            <a:r>
              <a:rPr lang="ru-RU" b="1" dirty="0" smtClean="0">
                <a:solidFill>
                  <a:schemeClr val="tx1"/>
                </a:solidFill>
              </a:rPr>
              <a:t>Двигаясь </a:t>
            </a:r>
            <a:r>
              <a:rPr lang="ru-RU" b="1" dirty="0">
                <a:solidFill>
                  <a:schemeClr val="tx1"/>
                </a:solidFill>
              </a:rPr>
              <a:t>справа налево по часовой стрелке в едином ритме они после каждого шага дважды приподымаются на носки и пятками ударяют о землю. Этот танец похож на круговой эвенский,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Т</a:t>
            </a:r>
            <a:r>
              <a:rPr lang="ru-RU" b="1" dirty="0" smtClean="0">
                <a:solidFill>
                  <a:schemeClr val="tx1"/>
                </a:solidFill>
              </a:rPr>
              <a:t>анец </a:t>
            </a:r>
            <a:r>
              <a:rPr lang="ru-RU" b="1" dirty="0">
                <a:solidFill>
                  <a:schemeClr val="tx1"/>
                </a:solidFill>
              </a:rPr>
              <a:t>«лебединый </a:t>
            </a:r>
            <a:r>
              <a:rPr lang="ru-RU" b="1" dirty="0" err="1">
                <a:solidFill>
                  <a:schemeClr val="tx1"/>
                </a:solidFill>
              </a:rPr>
              <a:t>лонгдоль</a:t>
            </a:r>
            <a:r>
              <a:rPr lang="ru-RU" b="1" dirty="0" smtClean="0">
                <a:solidFill>
                  <a:schemeClr val="tx1"/>
                </a:solidFill>
              </a:rPr>
              <a:t>» – юкагирского </a:t>
            </a:r>
            <a:r>
              <a:rPr lang="ru-RU" b="1" dirty="0">
                <a:solidFill>
                  <a:schemeClr val="tx1"/>
                </a:solidFill>
              </a:rPr>
              <a:t>происхождения: в центре круга танцуют, сменяя друг друга, пары из юноши и девушки: они представляют пантомиму, кружась вместе с внешним хороводом и взмахивая попеременно правой и левой рукой, подобно крыльям. При этом юноша кружится вокруг девушки, а она поворачиваясь к нему, стремится избежать его касаний. Движения солистов напоминают брачный танец лебедей, так же как и хоровое исполнение во время танца, основанное на звукоподражании.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87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632" y="451359"/>
            <a:ext cx="8534400" cy="1507067"/>
          </a:xfrm>
        </p:spPr>
        <p:txBody>
          <a:bodyPr/>
          <a:lstStyle/>
          <a:p>
            <a:r>
              <a:rPr lang="ru-RU" b="1" dirty="0" smtClean="0"/>
              <a:t>Малые жанры фольклора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560786"/>
            <a:ext cx="10414712" cy="449025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Юкагирских пословиц и поговорок сохранилось не очень много. Часто они входят в ткань фольклорных повествований, придавая им поучительность и философичность. В фольклоре эти мудрые народные выражения учат </a:t>
            </a:r>
            <a:r>
              <a:rPr lang="ru-RU" b="1" u="sng" dirty="0">
                <a:solidFill>
                  <a:schemeClr val="tx1"/>
                </a:solidFill>
              </a:rPr>
              <a:t>«никогда не оглядываться назад</a:t>
            </a:r>
            <a:r>
              <a:rPr lang="ru-RU" b="1" dirty="0">
                <a:solidFill>
                  <a:schemeClr val="tx1"/>
                </a:solidFill>
              </a:rPr>
              <a:t>», </a:t>
            </a:r>
            <a:r>
              <a:rPr lang="ru-RU" b="1" u="sng" dirty="0">
                <a:solidFill>
                  <a:schemeClr val="tx1"/>
                </a:solidFill>
              </a:rPr>
              <a:t>«не терять надежду, всегда думать только о жизни»</a:t>
            </a:r>
            <a:r>
              <a:rPr lang="ru-RU" b="1" dirty="0">
                <a:solidFill>
                  <a:schemeClr val="tx1"/>
                </a:solidFill>
              </a:rPr>
              <a:t>, напоминают о том, что </a:t>
            </a:r>
            <a:r>
              <a:rPr lang="ru-RU" b="1" u="sng" dirty="0">
                <a:solidFill>
                  <a:schemeClr val="tx1"/>
                </a:solidFill>
              </a:rPr>
              <a:t>«двуногий человек всякие дни видит - счастливые и несчастливые»</a:t>
            </a:r>
            <a:r>
              <a:rPr lang="ru-RU" b="1" dirty="0">
                <a:solidFill>
                  <a:schemeClr val="tx1"/>
                </a:solidFill>
              </a:rPr>
              <a:t>, остроумно подмечают, что </a:t>
            </a:r>
            <a:r>
              <a:rPr lang="ru-RU" b="1" u="sng" dirty="0">
                <a:solidFill>
                  <a:schemeClr val="tx1"/>
                </a:solidFill>
              </a:rPr>
              <a:t>«женскую хитрость даже чёрт не опередит</a:t>
            </a:r>
            <a:r>
              <a:rPr lang="ru-RU" b="1" u="sng" dirty="0" smtClean="0">
                <a:solidFill>
                  <a:schemeClr val="tx1"/>
                </a:solidFill>
              </a:rPr>
              <a:t>».</a:t>
            </a:r>
          </a:p>
          <a:p>
            <a:r>
              <a:rPr lang="ru-RU" b="1" dirty="0">
                <a:solidFill>
                  <a:schemeClr val="tx1"/>
                </a:solidFill>
              </a:rPr>
              <a:t>Отдельно можно выделить поговорки, смысл которых связан с определёнными фольклорными произведениями. Например, когда говорят о человеке «убежал, как заяц» [МА – материалы автора], то проводят ассоциацию с неблагодарным зайцем из сказки «</a:t>
            </a:r>
            <a:r>
              <a:rPr lang="ru-RU" b="1" dirty="0" err="1">
                <a:solidFill>
                  <a:schemeClr val="tx1"/>
                </a:solidFill>
              </a:rPr>
              <a:t>Чолгораадиэ</a:t>
            </a:r>
            <a:r>
              <a:rPr lang="ru-RU" b="1" dirty="0">
                <a:solidFill>
                  <a:schemeClr val="tx1"/>
                </a:solidFill>
              </a:rPr>
              <a:t>», слова «ещё песню окуня спой» [МА] намекают на искусство песнопения Окуня в мифических сказках и предназначаются болтливому человеку.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37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198" y="685799"/>
            <a:ext cx="10320119" cy="522626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Обладая национальной самобытностью, пословицы и поговорки юкагиров, так же, как и у других народов, актуализированы на общечеловеческих ценностях. Они размышляют о ценности дружбы – </a:t>
            </a:r>
            <a:r>
              <a:rPr lang="ru-RU" b="1" u="sng" dirty="0">
                <a:solidFill>
                  <a:schemeClr val="tx1"/>
                </a:solidFill>
              </a:rPr>
              <a:t>«лучше собака, чем плохой друг»</a:t>
            </a:r>
            <a:r>
              <a:rPr lang="ru-RU" b="1" dirty="0">
                <a:solidFill>
                  <a:schemeClr val="tx1"/>
                </a:solidFill>
              </a:rPr>
              <a:t>; предостерегают от дурного влияния – </a:t>
            </a:r>
            <a:r>
              <a:rPr lang="ru-RU" b="1" u="sng" dirty="0">
                <a:solidFill>
                  <a:schemeClr val="tx1"/>
                </a:solidFill>
              </a:rPr>
              <a:t>«не ходи по слову каждого человека»; </a:t>
            </a:r>
            <a:r>
              <a:rPr lang="ru-RU" b="1" dirty="0">
                <a:solidFill>
                  <a:schemeClr val="tx1"/>
                </a:solidFill>
              </a:rPr>
              <a:t>высмеивают людские пороки – </a:t>
            </a:r>
            <a:r>
              <a:rPr lang="ru-RU" b="1" u="sng" dirty="0">
                <a:solidFill>
                  <a:schemeClr val="tx1"/>
                </a:solidFill>
              </a:rPr>
              <a:t>«трусливый человек, как заяц, старается быть красивым</a:t>
            </a:r>
            <a:r>
              <a:rPr lang="ru-RU" b="1" dirty="0">
                <a:solidFill>
                  <a:schemeClr val="tx1"/>
                </a:solidFill>
              </a:rPr>
              <a:t>», «от скупости свой сок выжимает»; в лирических тонах рассуждают о любви – </a:t>
            </a:r>
            <a:r>
              <a:rPr lang="ru-RU" b="1" u="sng" dirty="0">
                <a:solidFill>
                  <a:schemeClr val="tx1"/>
                </a:solidFill>
              </a:rPr>
              <a:t>«где полюбишь – глаза там, где больно – рука там».</a:t>
            </a:r>
          </a:p>
          <a:p>
            <a:r>
              <a:rPr lang="ru-RU" b="1" dirty="0">
                <a:solidFill>
                  <a:schemeClr val="tx1"/>
                </a:solidFill>
              </a:rPr>
              <a:t>Из поговорок можно узнать о традициях народного воспитания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u="sng" dirty="0">
                <a:solidFill>
                  <a:schemeClr val="tx1"/>
                </a:solidFill>
              </a:rPr>
              <a:t>«если бить, и у оленя характер испортится», «вместо того чтобы ругать, лучше подскажи».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Юкагиры считали, что маленький человек должен расти уверенным в своих силах и возможностях, поэтому говорили: </a:t>
            </a:r>
            <a:r>
              <a:rPr lang="ru-RU" b="1" u="sng" dirty="0">
                <a:solidFill>
                  <a:schemeClr val="tx1"/>
                </a:solidFill>
              </a:rPr>
              <a:t>«как ходящий ребёнок помогает, так собака не поможет».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068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504497"/>
            <a:ext cx="10619665" cy="5470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юкагиров отражают, в основном, бытовое окружение. Если речь идёт о природных объектах, то и они сравниваются с предметами быта.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два человека состязаются, никто друг друга не обгонит</a:t>
            </a:r>
            <a:r>
              <a:rPr lang="ru-RU" b="1" dirty="0" smtClean="0">
                <a:solidFill>
                  <a:schemeClr val="tx1"/>
                </a:solidFill>
              </a:rPr>
              <a:t>»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на </a:t>
            </a:r>
            <a:r>
              <a:rPr lang="ru-RU" b="1" dirty="0" err="1">
                <a:solidFill>
                  <a:schemeClr val="tx1"/>
                </a:solidFill>
              </a:rPr>
              <a:t>урасе</a:t>
            </a:r>
            <a:r>
              <a:rPr lang="ru-RU" b="1" dirty="0">
                <a:solidFill>
                  <a:schemeClr val="tx1"/>
                </a:solidFill>
              </a:rPr>
              <a:t> песок рассыпан»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 два человека хотят поцеловаться – дотянуться не могут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«один человек ест-ест – не наедается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один человек только жиром питается»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3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150" y="451359"/>
            <a:ext cx="8534400" cy="150706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юкагиры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914" y="1820917"/>
            <a:ext cx="9862919" cy="4091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(</a:t>
            </a:r>
            <a:r>
              <a:rPr lang="ru-RU" sz="2600" b="1" dirty="0">
                <a:solidFill>
                  <a:schemeClr val="tx1"/>
                </a:solidFill>
              </a:rPr>
              <a:t>самоназвание </a:t>
            </a:r>
            <a:r>
              <a:rPr lang="ru-RU" sz="2600" b="1" i="1" dirty="0">
                <a:solidFill>
                  <a:schemeClr val="tx1"/>
                </a:solidFill>
              </a:rPr>
              <a:t>одул/</a:t>
            </a:r>
            <a:r>
              <a:rPr lang="ru-RU" sz="2600" b="1" i="1" dirty="0" err="1">
                <a:solidFill>
                  <a:schemeClr val="tx1"/>
                </a:solidFill>
              </a:rPr>
              <a:t>вадул</a:t>
            </a:r>
            <a:r>
              <a:rPr lang="ru-RU" sz="2600" b="1" dirty="0">
                <a:solidFill>
                  <a:schemeClr val="tx1"/>
                </a:solidFill>
              </a:rPr>
              <a:t> означает </a:t>
            </a:r>
            <a:r>
              <a:rPr lang="ru-RU" sz="2600" b="1" i="1" dirty="0">
                <a:solidFill>
                  <a:schemeClr val="tx1"/>
                </a:solidFill>
              </a:rPr>
              <a:t>«сильный»</a:t>
            </a:r>
            <a:r>
              <a:rPr lang="ru-RU" sz="2600" b="1" dirty="0">
                <a:solidFill>
                  <a:schemeClr val="tx1"/>
                </a:solidFill>
              </a:rPr>
              <a:t>) компактно проживают в двух северных улусах Республики Саха (Якутии), в Магаданской области и на Чукотке</a:t>
            </a:r>
            <a:r>
              <a:rPr lang="ru-RU" sz="2600" b="1" dirty="0" smtClean="0">
                <a:solidFill>
                  <a:schemeClr val="tx1"/>
                </a:solidFill>
              </a:rPr>
              <a:t>. Это </a:t>
            </a:r>
            <a:r>
              <a:rPr lang="ru-RU" sz="2600" b="1" dirty="0">
                <a:solidFill>
                  <a:schemeClr val="tx1"/>
                </a:solidFill>
              </a:rPr>
              <a:t>малочисленные, родственные между собой племенные группы (народы), широко расселённые в прошлом в Средней и Восточной Сибири. Исследователи предполагают возможную принадлежность древних </a:t>
            </a:r>
            <a:r>
              <a:rPr lang="ru-RU" sz="2600" b="1" dirty="0" err="1">
                <a:solidFill>
                  <a:schemeClr val="tx1"/>
                </a:solidFill>
              </a:rPr>
              <a:t>юкагироязычных</a:t>
            </a:r>
            <a:r>
              <a:rPr lang="ru-RU" sz="2600" b="1" dirty="0">
                <a:solidFill>
                  <a:schemeClr val="tx1"/>
                </a:solidFill>
              </a:rPr>
              <a:t> племён (народов) – </a:t>
            </a:r>
            <a:r>
              <a:rPr lang="ru-RU" sz="2600" b="1" dirty="0" err="1">
                <a:solidFill>
                  <a:schemeClr val="tx1"/>
                </a:solidFill>
              </a:rPr>
              <a:t>когимэ</a:t>
            </a:r>
            <a:r>
              <a:rPr lang="ru-RU" sz="2600" b="1" dirty="0">
                <a:solidFill>
                  <a:schemeClr val="tx1"/>
                </a:solidFill>
              </a:rPr>
              <a:t>, </a:t>
            </a:r>
            <a:r>
              <a:rPr lang="ru-RU" sz="2600" b="1" dirty="0" err="1">
                <a:solidFill>
                  <a:schemeClr val="tx1"/>
                </a:solidFill>
              </a:rPr>
              <a:t>алаи</a:t>
            </a:r>
            <a:r>
              <a:rPr lang="ru-RU" sz="2600" b="1" dirty="0">
                <a:solidFill>
                  <a:schemeClr val="tx1"/>
                </a:solidFill>
              </a:rPr>
              <a:t>, </a:t>
            </a:r>
            <a:r>
              <a:rPr lang="ru-RU" sz="2600" b="1" dirty="0" err="1">
                <a:solidFill>
                  <a:schemeClr val="tx1"/>
                </a:solidFill>
              </a:rPr>
              <a:t>чуванцы</a:t>
            </a:r>
            <a:r>
              <a:rPr lang="ru-RU" sz="2600" b="1" dirty="0">
                <a:solidFill>
                  <a:schemeClr val="tx1"/>
                </a:solidFill>
              </a:rPr>
              <a:t>, </a:t>
            </a:r>
            <a:r>
              <a:rPr lang="ru-RU" sz="2600" b="1" dirty="0" err="1">
                <a:solidFill>
                  <a:schemeClr val="tx1"/>
                </a:solidFill>
              </a:rPr>
              <a:t>ходынцы</a:t>
            </a:r>
            <a:r>
              <a:rPr lang="ru-RU" sz="2600" b="1" dirty="0">
                <a:solidFill>
                  <a:schemeClr val="tx1"/>
                </a:solidFill>
              </a:rPr>
              <a:t> и др. – к отдельной юкагирской группе в составе уральской языковой семьи.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70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297" y="1789385"/>
            <a:ext cx="9636586" cy="4185746"/>
          </a:xfrm>
        </p:spPr>
        <p:txBody>
          <a:bodyPr>
            <a:noAutofit/>
          </a:bodyPr>
          <a:lstStyle/>
          <a:p>
            <a:r>
              <a:rPr lang="ru-RU" sz="2600" b="1" u="sng" dirty="0">
                <a:solidFill>
                  <a:schemeClr val="tx1"/>
                </a:solidFill>
              </a:rPr>
              <a:t>Лесные</a:t>
            </a:r>
            <a:r>
              <a:rPr lang="ru-RU" sz="2600" b="1" dirty="0">
                <a:solidFill>
                  <a:schemeClr val="tx1"/>
                </a:solidFill>
              </a:rPr>
              <a:t> (</a:t>
            </a:r>
            <a:r>
              <a:rPr lang="ru-RU" sz="2600" b="1" dirty="0" err="1">
                <a:solidFill>
                  <a:schemeClr val="tx1"/>
                </a:solidFill>
              </a:rPr>
              <a:t>верхнеколымские</a:t>
            </a:r>
            <a:r>
              <a:rPr lang="ru-RU" sz="2600" b="1" dirty="0">
                <a:solidFill>
                  <a:schemeClr val="tx1"/>
                </a:solidFill>
              </a:rPr>
              <a:t>) юкагиры </a:t>
            </a:r>
            <a:r>
              <a:rPr lang="ru-RU" sz="2600" b="1" i="1" dirty="0">
                <a:solidFill>
                  <a:schemeClr val="tx1"/>
                </a:solidFill>
              </a:rPr>
              <a:t>(одулы)</a:t>
            </a:r>
            <a:r>
              <a:rPr lang="ru-RU" sz="2600" b="1" dirty="0">
                <a:solidFill>
                  <a:schemeClr val="tx1"/>
                </a:solidFill>
              </a:rPr>
              <a:t> проживают в </a:t>
            </a:r>
            <a:r>
              <a:rPr lang="ru-RU" sz="2600" b="1" dirty="0" err="1">
                <a:solidFill>
                  <a:schemeClr val="tx1"/>
                </a:solidFill>
              </a:rPr>
              <a:t>Верхнеколымском</a:t>
            </a:r>
            <a:r>
              <a:rPr lang="ru-RU" sz="2600" b="1" dirty="0">
                <a:solidFill>
                  <a:schemeClr val="tx1"/>
                </a:solidFill>
              </a:rPr>
              <a:t> улусе РС(Я) в с. </a:t>
            </a:r>
            <a:r>
              <a:rPr lang="ru-RU" sz="2600" b="1" dirty="0" err="1">
                <a:solidFill>
                  <a:schemeClr val="tx1"/>
                </a:solidFill>
              </a:rPr>
              <a:t>Нелемное</a:t>
            </a:r>
            <a:r>
              <a:rPr lang="ru-RU" sz="2600" b="1" dirty="0">
                <a:solidFill>
                  <a:schemeClr val="tx1"/>
                </a:solidFill>
              </a:rPr>
              <a:t> и районном центре п. Зырянка. Это потомственные охотники на лося, таежных зверей и рыболовы. Кроме собаки, домашних животных не имеют. </a:t>
            </a:r>
            <a:endParaRPr lang="ru-RU" sz="2600" b="1" dirty="0" smtClean="0">
              <a:solidFill>
                <a:schemeClr val="tx1"/>
              </a:solidFill>
            </a:endParaRPr>
          </a:p>
          <a:p>
            <a:r>
              <a:rPr lang="ru-RU" sz="2600" b="1" u="sng" dirty="0" err="1" smtClean="0">
                <a:solidFill>
                  <a:schemeClr val="tx1"/>
                </a:solidFill>
              </a:rPr>
              <a:t>Тундренные</a:t>
            </a:r>
            <a:r>
              <a:rPr lang="ru-RU" sz="2600" b="1" dirty="0">
                <a:solidFill>
                  <a:schemeClr val="tx1"/>
                </a:solidFill>
              </a:rPr>
              <a:t> (</a:t>
            </a:r>
            <a:r>
              <a:rPr lang="ru-RU" sz="2600" b="1" dirty="0" err="1">
                <a:solidFill>
                  <a:schemeClr val="tx1"/>
                </a:solidFill>
              </a:rPr>
              <a:t>нижнеколымские</a:t>
            </a:r>
            <a:r>
              <a:rPr lang="ru-RU" sz="2600" b="1" dirty="0">
                <a:solidFill>
                  <a:schemeClr val="tx1"/>
                </a:solidFill>
              </a:rPr>
              <a:t>) юкагиры </a:t>
            </a:r>
            <a:r>
              <a:rPr lang="ru-RU" sz="2600" b="1" i="1" dirty="0">
                <a:solidFill>
                  <a:schemeClr val="tx1"/>
                </a:solidFill>
              </a:rPr>
              <a:t>(</a:t>
            </a:r>
            <a:r>
              <a:rPr lang="ru-RU" sz="2600" b="1" i="1" dirty="0" err="1">
                <a:solidFill>
                  <a:schemeClr val="tx1"/>
                </a:solidFill>
              </a:rPr>
              <a:t>вадулы</a:t>
            </a:r>
            <a:r>
              <a:rPr lang="ru-RU" sz="2600" b="1" i="1" dirty="0">
                <a:solidFill>
                  <a:schemeClr val="tx1"/>
                </a:solidFill>
              </a:rPr>
              <a:t>)</a:t>
            </a:r>
            <a:r>
              <a:rPr lang="ru-RU" sz="2600" b="1" dirty="0">
                <a:solidFill>
                  <a:schemeClr val="tx1"/>
                </a:solidFill>
              </a:rPr>
              <a:t> живут в </a:t>
            </a:r>
            <a:r>
              <a:rPr lang="ru-RU" sz="2600" b="1" dirty="0" err="1">
                <a:solidFill>
                  <a:schemeClr val="tx1"/>
                </a:solidFill>
              </a:rPr>
              <a:t>Нижнеколымском</a:t>
            </a:r>
            <a:r>
              <a:rPr lang="ru-RU" sz="2600" b="1" dirty="0">
                <a:solidFill>
                  <a:schemeClr val="tx1"/>
                </a:solidFill>
              </a:rPr>
              <a:t> улусе РС(Я) в сёлах Андрюшкино, Колымское и районном центре п. Черском. Основное занятие – оленеводство, охота и рыбный промысел.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99731" y="282258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Этнические группы юкагиров: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40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729" y="530187"/>
            <a:ext cx="8534400" cy="1507067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Ильич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Иохельсон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433" y="1710558"/>
            <a:ext cx="7670527" cy="47375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Владимир (Вениамин) Ильич </a:t>
            </a:r>
            <a:r>
              <a:rPr lang="ru-RU" b="1" dirty="0" err="1">
                <a:solidFill>
                  <a:schemeClr val="tx1"/>
                </a:solidFill>
              </a:rPr>
              <a:t>Иохельсон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(1855-1937) — </a:t>
            </a:r>
            <a:r>
              <a:rPr lang="ru-RU" b="1" dirty="0">
                <a:solidFill>
                  <a:schemeClr val="tx1"/>
                </a:solidFill>
              </a:rPr>
              <a:t>российский </a:t>
            </a:r>
            <a:r>
              <a:rPr lang="ru-RU" b="1" u="sng" dirty="0" smtClean="0">
                <a:solidFill>
                  <a:schemeClr val="tx1"/>
                </a:solidFill>
              </a:rPr>
              <a:t>этнограф</a:t>
            </a:r>
            <a:r>
              <a:rPr lang="ru-RU" b="1" dirty="0" smtClean="0">
                <a:solidFill>
                  <a:schemeClr val="tx1"/>
                </a:solidFill>
              </a:rPr>
              <a:t>, основоположник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юкагироведения</a:t>
            </a:r>
            <a:r>
              <a:rPr lang="ru-RU" b="1" dirty="0">
                <a:solidFill>
                  <a:schemeClr val="tx1"/>
                </a:solidFill>
              </a:rPr>
              <a:t>, один из ведущих исследователей Севера, политический деятель и революционер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1894—1897 годах принимал участие в этнографической («</a:t>
            </a:r>
            <a:r>
              <a:rPr lang="ru-RU" b="1" dirty="0" err="1">
                <a:solidFill>
                  <a:schemeClr val="tx1"/>
                </a:solidFill>
              </a:rPr>
              <a:t>Сибиряковской</a:t>
            </a:r>
            <a:r>
              <a:rPr lang="ru-RU" b="1" dirty="0">
                <a:solidFill>
                  <a:schemeClr val="tx1"/>
                </a:solidFill>
              </a:rPr>
              <a:t>») экспедиции Императорского </a:t>
            </a:r>
            <a:r>
              <a:rPr lang="ru-RU" b="1" dirty="0" smtClean="0">
                <a:solidFill>
                  <a:schemeClr val="tx1"/>
                </a:solidFill>
              </a:rPr>
              <a:t>Русского географического общества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Якутии вместе с другими политическими ссыльными-этнографами — В. Г. </a:t>
            </a:r>
            <a:r>
              <a:rPr lang="ru-RU" b="1" dirty="0" err="1">
                <a:solidFill>
                  <a:schemeClr val="tx1"/>
                </a:solidFill>
              </a:rPr>
              <a:t>Богоразом</a:t>
            </a:r>
            <a:r>
              <a:rPr lang="ru-RU" b="1" dirty="0">
                <a:solidFill>
                  <a:schemeClr val="tx1"/>
                </a:solidFill>
              </a:rPr>
              <a:t>, Э. К. Пекарским, И. И. </a:t>
            </a:r>
            <a:r>
              <a:rPr lang="ru-RU" b="1" dirty="0" err="1">
                <a:solidFill>
                  <a:schemeClr val="tx1"/>
                </a:solidFill>
              </a:rPr>
              <a:t>Майновым</a:t>
            </a:r>
            <a:r>
              <a:rPr lang="ru-RU" b="1" dirty="0">
                <a:solidFill>
                  <a:schemeClr val="tx1"/>
                </a:solidFill>
              </a:rPr>
              <a:t>, Н. А. </a:t>
            </a:r>
            <a:r>
              <a:rPr lang="ru-RU" b="1" dirty="0" err="1">
                <a:solidFill>
                  <a:schemeClr val="tx1"/>
                </a:solidFill>
              </a:rPr>
              <a:t>Виташевским</a:t>
            </a:r>
            <a:r>
              <a:rPr lang="ru-RU" b="1" dirty="0">
                <a:solidFill>
                  <a:schemeClr val="tx1"/>
                </a:solidFill>
              </a:rPr>
              <a:t>, а также бывшим ссыльным Д. А. </a:t>
            </a:r>
            <a:r>
              <a:rPr lang="ru-RU" b="1" dirty="0" err="1">
                <a:solidFill>
                  <a:schemeClr val="tx1"/>
                </a:solidFill>
              </a:rPr>
              <a:t>Клеменцем</a:t>
            </a:r>
            <a:r>
              <a:rPr lang="ru-RU" b="1" dirty="0">
                <a:solidFill>
                  <a:schemeClr val="tx1"/>
                </a:solidFill>
              </a:rPr>
              <a:t>, к тому времени руководителем Восточно-Сибирского отдела ИРГО. В ходе экспедиции был собран уникальный материал о жизни восточносибирских народов, прежде всего юкагиров, изучил их язык.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42" y="851665"/>
            <a:ext cx="33337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31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571" y="267429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Приведем выдержки из книги «Юкагиры и </a:t>
            </a:r>
            <a:r>
              <a:rPr lang="ru-RU" b="1" dirty="0" err="1"/>
              <a:t>юкагиризированные</a:t>
            </a:r>
            <a:r>
              <a:rPr lang="ru-RU" b="1" dirty="0"/>
              <a:t> тунгусы» (Лейден, Нью-Йорк, 1926), впервые опубликованной на русском языке в 2005 г. (перевод В.Х. Иванова и З.И. Ивановой-</a:t>
            </a:r>
            <a:r>
              <a:rPr lang="ru-RU" b="1" dirty="0" err="1"/>
              <a:t>Унаровой</a:t>
            </a:r>
            <a:r>
              <a:rPr lang="ru-RU" b="1" dirty="0"/>
              <a:t>). 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54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934974" cy="591995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На первый взгляд юкагиры создают впечатление вырождающегося народа. Супружество их чаще бесплодно. Дети появляются на свет слабыми и больными. Особенно заметно это при сравнении их детей со здоровыми румяными детьми соседей – якутов. Физическое развитие юкагирских детей заторможенное. Юноша двадцати лет по внешнему виду иногда выглядит как ребенок, а на лице молодого человека проступают черты старческой тучности. Я был поражен также женоподобным видом юношей. Маленького роста, они имеют тонкую грациозную фигуру с узкой талией. Женщины же, наоборот, имеют </a:t>
            </a:r>
            <a:r>
              <a:rPr lang="ru-RU" b="1" dirty="0" smtClean="0">
                <a:solidFill>
                  <a:schemeClr val="tx1"/>
                </a:solidFill>
              </a:rPr>
              <a:t>чаще </a:t>
            </a:r>
            <a:r>
              <a:rPr lang="ru-RU" b="1" dirty="0">
                <a:solidFill>
                  <a:schemeClr val="tx1"/>
                </a:solidFill>
              </a:rPr>
              <a:t>короткую неуклюжую фигуру с полной талией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Детская смертность очень высока, также высок процент бездетных браков. На одну женщину приходится в среднем по 2,5 ребенка. Наибольшее количество детей, родившихся от одной женщины, было 6. Значительный процент старых холостяков у юкагиров можно также считать индикатором уменьшения произведения потомства. Явление обычное, по экономическим причинам, в цивилизованном обществе, но почти не встречающееся у примитивных народов. Несмотря на симптомы вымирания народа, мы обнаруживаем у юкагиров большой процент стариков.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1029567" cy="56519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Средний рост мужчины составляет 1560 мм, женщин – 1470 мм. Таким образом, в среднем юкагиры являются самым низкорослым народом Северо-Восточной Сибири. Среди юкагиров нет полных людей, в то время как среди якутов таковые встречаются часто.</a:t>
            </a:r>
          </a:p>
          <a:p>
            <a:r>
              <a:rPr lang="ru-RU" b="1" dirty="0">
                <a:solidFill>
                  <a:schemeClr val="tx1"/>
                </a:solidFill>
              </a:rPr>
              <a:t>Ширина лица у юкагиров в среднем 145 мм у мужчин и 138 мм у женщин, что также меньше, чем у тюрко-монгольских народов. Встречаются два типа лица. Один из них представлен овальной плоской формой с прямым низким лбом, другой – угловатой, можно сказать квадратной формой лица с выступающими углами нижней челюсти – лицо, характерное для тунгусских народов. Нос обычно короткий с низкой перемычкой, но резко выступает от щек. Преобладающий цвет волос темно-коричневый. Волосы на голове прямые, растут богато и густо. Я не обнаружил ни одного случая волнистых или кудрявых волос. Ни разу не встретилась женщина с грубыми волосами, а среди мужчин 71% имели тонкие волосы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5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745788" cy="55100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Преобладающий цвет глаз у юкагиров темно-коричневый. Форма глаз у юкагиров не совсем монголоидная. Значительная их часть обладает широко открытыми глазами. Во многих случаях монголоидная складка слабо развита, а иногда она отсутствует вовсе. За редким исключением наружный угол глаз приподнят.</a:t>
            </a:r>
          </a:p>
          <a:p>
            <a:r>
              <a:rPr lang="ru-RU" b="1" dirty="0">
                <a:solidFill>
                  <a:schemeClr val="tx1"/>
                </a:solidFill>
              </a:rPr>
              <a:t>Цвет кожи имеет четыре оттенка. Основу двух из них составляет коричневый пигмент, как у чукчей и коряков, двух других – желтый, тунгусский пигмент. Мы считаем, что желтая пигментация кожи является результатом смешения с тунгусами и преобладает над коричневой.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46530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1687</TotalTime>
  <Words>1143</Words>
  <Application>Microsoft Office PowerPoint</Application>
  <PresentationFormat>Произвольный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Сектор</vt:lpstr>
      <vt:lpstr>Фольклор юкагиров</vt:lpstr>
      <vt:lpstr>Презентация PowerPoint</vt:lpstr>
      <vt:lpstr>юкагиры</vt:lpstr>
      <vt:lpstr>Презентация PowerPoint</vt:lpstr>
      <vt:lpstr>Владимир Ильич Иохельсон </vt:lpstr>
      <vt:lpstr>Приведем выдержки из книги «Юкагиры и юкагиризированные тунгусы» (Лейден, Нью-Йорк, 1926), впервые опубликованной на русском языке в 2005 г. (перевод В.Х. Иванова и З.И. Ивановой-Унаровой).  </vt:lpstr>
      <vt:lpstr>Презентация PowerPoint</vt:lpstr>
      <vt:lpstr>Презентация PowerPoint</vt:lpstr>
      <vt:lpstr>Презентация PowerPoint</vt:lpstr>
      <vt:lpstr>Презентация PowerPoint</vt:lpstr>
      <vt:lpstr>Юкагирский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Прозаический фольклор  тундренных юкагиров</vt:lpstr>
      <vt:lpstr>Презентация PowerPoint</vt:lpstr>
      <vt:lpstr>Песенный фольклор</vt:lpstr>
      <vt:lpstr>Танцевальный фольклор</vt:lpstr>
      <vt:lpstr>Малые жанры фольклора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Фольклор юкагиров</dc:title>
  <dc:creator>Оля</dc:creator>
  <cp:lastModifiedBy>ИЯКН</cp:lastModifiedBy>
  <cp:revision>17</cp:revision>
  <dcterms:created xsi:type="dcterms:W3CDTF">2020-01-18T15:30:33Z</dcterms:created>
  <dcterms:modified xsi:type="dcterms:W3CDTF">2020-01-20T10:08:27Z</dcterms:modified>
</cp:coreProperties>
</file>